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slides/slide13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presentation.xml" ContentType="application/vnd.openxmlformats-officedocument.presentationml.presentation.main+xml"/>
  <Override PartName="/ppt/slides/slide1.xml" ContentType="application/vnd.openxmlformats-officedocument.presentationml.slide+xml"/>
  <Override PartName="/ppt/notesSlides/notesSlide14.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slideMasters/slideMaster1.xml" ContentType="application/vnd.openxmlformats-officedocument.presentationml.slideMaster+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29.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2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81.xml" ContentType="application/vnd.openxmlformats-officedocument.presentationml.notesSlide+xml"/>
  <Override PartName="/ppt/notesSlides/notesSlide21.xml" ContentType="application/vnd.openxmlformats-officedocument.presentationml.notesSlide+xml"/>
  <Override PartName="/ppt/notesSlides/notesSlide82.xml" ContentType="application/vnd.openxmlformats-officedocument.presentationml.notesSlide+xml"/>
  <Override PartName="/ppt/notesSlides/notesSlide20.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17.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16.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15.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30.xml" ContentType="application/vnd.openxmlformats-officedocument.presentationml.notesSlide+xml"/>
  <Override PartName="/ppt/notesSlides/notesSlide96.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97.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98.xml" ContentType="application/vnd.openxmlformats-officedocument.presentationml.notesSlide+xml"/>
  <Override PartName="/ppt/notesSlides/notesSlide9.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8.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7.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5.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4.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3.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2.xml" ContentType="application/vnd.openxmlformats-officedocument.presentationml.notesSlide+xml"/>
  <Override PartName="/ppt/notesSlides/notesSlide123.xml" ContentType="application/vnd.openxmlformats-officedocument.presentationml.notesSlide+xml"/>
  <Override PartName="/ppt/notesSlides/notesSlide1.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slideLayouts/slideLayout15.xml" ContentType="application/vnd.openxmlformats-officedocument.presentationml.slideLayout+xml"/>
  <Override PartName="/ppt/notesSlides/notesSlide128.xml" ContentType="application/vnd.openxmlformats-officedocument.presentationml.notesSlide+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notesSlides/notesSlide129.xml" ContentType="application/vnd.openxmlformats-officedocument.presentationml.notesSlide+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notesSlides/notesSlide130.xml" ContentType="application/vnd.openxmlformats-officedocument.presentationml.notesSlide+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131.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93.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ustom.xml" ContentType="application/vnd.openxmlformats-officedocument.custom-properti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133"/>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1" r:id="rId65"/>
    <p:sldId id="322" r:id="rId66"/>
    <p:sldId id="323" r:id="rId67"/>
    <p:sldId id="324" r:id="rId68"/>
    <p:sldId id="325" r:id="rId69"/>
    <p:sldId id="326" r:id="rId70"/>
    <p:sldId id="327" r:id="rId71"/>
    <p:sldId id="328" r:id="rId72"/>
    <p:sldId id="329" r:id="rId73"/>
    <p:sldId id="330" r:id="rId74"/>
    <p:sldId id="331" r:id="rId75"/>
    <p:sldId id="332" r:id="rId76"/>
    <p:sldId id="333" r:id="rId77"/>
    <p:sldId id="334" r:id="rId78"/>
    <p:sldId id="335" r:id="rId79"/>
    <p:sldId id="336" r:id="rId80"/>
    <p:sldId id="337" r:id="rId81"/>
    <p:sldId id="338" r:id="rId82"/>
    <p:sldId id="339" r:id="rId83"/>
    <p:sldId id="340" r:id="rId84"/>
    <p:sldId id="341" r:id="rId85"/>
    <p:sldId id="342" r:id="rId86"/>
    <p:sldId id="343" r:id="rId87"/>
    <p:sldId id="344" r:id="rId88"/>
    <p:sldId id="345" r:id="rId89"/>
    <p:sldId id="346" r:id="rId90"/>
    <p:sldId id="347" r:id="rId91"/>
    <p:sldId id="348" r:id="rId92"/>
    <p:sldId id="349" r:id="rId93"/>
    <p:sldId id="350" r:id="rId94"/>
    <p:sldId id="351" r:id="rId95"/>
    <p:sldId id="352" r:id="rId96"/>
    <p:sldId id="353" r:id="rId97"/>
    <p:sldId id="354" r:id="rId98"/>
    <p:sldId id="355" r:id="rId99"/>
    <p:sldId id="356" r:id="rId100"/>
    <p:sldId id="357" r:id="rId101"/>
    <p:sldId id="358" r:id="rId102"/>
    <p:sldId id="359" r:id="rId103"/>
    <p:sldId id="360" r:id="rId104"/>
    <p:sldId id="361" r:id="rId105"/>
    <p:sldId id="362" r:id="rId106"/>
    <p:sldId id="363" r:id="rId107"/>
    <p:sldId id="364" r:id="rId108"/>
    <p:sldId id="365" r:id="rId109"/>
    <p:sldId id="366" r:id="rId110"/>
    <p:sldId id="367" r:id="rId111"/>
    <p:sldId id="368" r:id="rId112"/>
    <p:sldId id="369" r:id="rId113"/>
    <p:sldId id="370" r:id="rId114"/>
    <p:sldId id="371" r:id="rId115"/>
    <p:sldId id="372" r:id="rId116"/>
    <p:sldId id="373" r:id="rId117"/>
    <p:sldId id="374" r:id="rId118"/>
    <p:sldId id="375" r:id="rId119"/>
    <p:sldId id="376" r:id="rId120"/>
    <p:sldId id="377" r:id="rId121"/>
    <p:sldId id="378" r:id="rId122"/>
    <p:sldId id="379" r:id="rId123"/>
    <p:sldId id="380" r:id="rId124"/>
    <p:sldId id="381" r:id="rId125"/>
    <p:sldId id="382" r:id="rId126"/>
    <p:sldId id="383" r:id="rId127"/>
    <p:sldId id="384" r:id="rId128"/>
    <p:sldId id="385" r:id="rId129"/>
    <p:sldId id="386" r:id="rId130"/>
    <p:sldId id="387" r:id="rId131"/>
    <p:sldId id="388" r:id="rId132"/>
  </p:sldIdLst>
  <p:sldSz cx="12192000" cy="6858000"/>
  <p:notesSz cx="6858000" cy="9144000"/>
  <p:embeddedFontLst>
    <p:embeddedFont>
      <p:font typeface="Amatic SC" pitchFamily="2" charset="-79"/>
      <p:regular r:id="rId134"/>
      <p:bold r:id="rId135"/>
    </p:embeddedFont>
    <p:embeddedFont>
      <p:font typeface="Lato" panose="020F0502020204030203" pitchFamily="34" charset="0"/>
      <p:regular r:id="rId136"/>
      <p:bold r:id="rId137"/>
      <p:italic r:id="rId138"/>
      <p:boldItalic r:id="rId139"/>
    </p:embeddedFont>
    <p:embeddedFont>
      <p:font typeface="Loved by the King" panose="02000000000000000000" pitchFamily="2" charset="0"/>
      <p:regular r:id="rId140"/>
    </p:embeddedFont>
    <p:embeddedFont>
      <p:font typeface="Open Sans" panose="020B0606030504020204" pitchFamily="34" charset="0"/>
      <p:regular r:id="rId141"/>
      <p:bold r:id="rId142"/>
      <p:italic r:id="rId143"/>
      <p:boldItalic r:id="rId144"/>
    </p:embeddedFont>
    <p:embeddedFont>
      <p:font typeface="Open Sans Light" panose="020B0306030504020204" pitchFamily="34" charset="0"/>
      <p:regular r:id="rId145"/>
      <p:italic r:id="rId146"/>
    </p:embeddedFont>
    <p:embeddedFont>
      <p:font typeface="Oswald" pitchFamily="2" charset="77"/>
      <p:regular r:id="rId147"/>
      <p:bold r:id="rId148"/>
    </p:embeddedFont>
    <p:embeddedFont>
      <p:font typeface="Play" pitchFamily="2" charset="0"/>
      <p:regular r:id="rId149"/>
      <p:bold r:id="rId150"/>
    </p:embeddedFont>
    <p:embeddedFont>
      <p:font typeface="Raleway" pitchFamily="2" charset="77"/>
      <p:regular r:id="rId151"/>
      <p:bold r:id="rId152"/>
      <p:italic r:id="rId153"/>
      <p:boldItalic r:id="rId1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75" roundtripDataSignature="AMtx7miEDsZe3J0N/yxNkffC2SdmFnra+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91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72993A-2AE4-4E5E-4B40-D0C3697E1B94}" v="1004" dt="2025-09-12T23:13:02.997"/>
    <p1510:client id="{D041B861-8737-D871-3864-8134EB5A359C}" v="165" dt="2025-09-12T23:27:22.097"/>
  </p1510:revLst>
</p1510:revInfo>
</file>

<file path=ppt/tableStyles.xml><?xml version="1.0" encoding="utf-8"?>
<a:tblStyleLst xmlns:a="http://schemas.openxmlformats.org/drawingml/2006/main" def="{1283C6FB-53A7-4501-9E9C-A520AA465E73}">
  <a:tblStyle styleId="{1283C6FB-53A7-4501-9E9C-A520AA465E73}"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60544"/>
  </p:normalViewPr>
  <p:slideViewPr>
    <p:cSldViewPr snapToGrid="0">
      <p:cViewPr varScale="1">
        <p:scale>
          <a:sx n="75" d="100"/>
          <a:sy n="75" d="100"/>
        </p:scale>
        <p:origin x="2504"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font" Target="fonts/font5.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font" Target="fonts/font16.fntdata"/><Relationship Id="rId5" Type="http://schemas.openxmlformats.org/officeDocument/2006/relationships/slide" Target="slides/slide4.xml"/><Relationship Id="rId95" Type="http://schemas.openxmlformats.org/officeDocument/2006/relationships/slide" Target="slides/slide94.xml"/><Relationship Id="rId181" Type="http://schemas.openxmlformats.org/officeDocument/2006/relationships/customXml" Target="../customXml/item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font" Target="fonts/font6.fntdata"/><Relationship Id="rId85" Type="http://schemas.openxmlformats.org/officeDocument/2006/relationships/slide" Target="slides/slide84.xml"/><Relationship Id="rId150" Type="http://schemas.openxmlformats.org/officeDocument/2006/relationships/font" Target="fonts/font17.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font" Target="fonts/font7.fntdata"/><Relationship Id="rId145" Type="http://schemas.openxmlformats.org/officeDocument/2006/relationships/font" Target="fonts/font12.fntdata"/><Relationship Id="rId182"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font" Target="fonts/font2.fntdata"/><Relationship Id="rId151" Type="http://schemas.openxmlformats.org/officeDocument/2006/relationships/font" Target="fonts/font18.fntdata"/><Relationship Id="rId177"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font" Target="fonts/font8.fntdata"/><Relationship Id="rId146" Type="http://schemas.openxmlformats.org/officeDocument/2006/relationships/font" Target="fonts/font13.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83" Type="http://schemas.openxmlformats.org/officeDocument/2006/relationships/customXml" Target="../customXml/item3.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font" Target="fonts/font3.fntdata"/><Relationship Id="rId178"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font" Target="fonts/font19.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font" Target="fonts/font9.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font" Target="fonts/font20.fntdata"/><Relationship Id="rId179"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font" Target="fonts/font10.fntdata"/><Relationship Id="rId148"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80" Type="http://schemas.microsoft.com/office/2015/10/relationships/revisionInfo" Target="revisionInfo.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notesMaster" Target="notesMasters/notesMaster1.xml"/><Relationship Id="rId154" Type="http://schemas.openxmlformats.org/officeDocument/2006/relationships/font" Target="fonts/font21.fntdata"/><Relationship Id="rId175" Type="http://customschemas.google.com/relationships/presentationmetadata" Target="metadata"/><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font" Target="fonts/font11.fntdata"/><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font" Target="fonts/font1.fntdata"/><Relationship Id="rId80" Type="http://schemas.openxmlformats.org/officeDocument/2006/relationships/slide" Target="slides/slide79.xml"/><Relationship Id="rId17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3" Type="http://schemas.openxmlformats.org/officeDocument/2006/relationships/hyperlink" Target="https://www.instagram.com/reel/DJGJuxwxqlu/?utm_source=ig_web_copy_link&amp;igsh=MzRlODBiNWFlZA==" TargetMode="External"/><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ocs.google.com/presentation/d/1GeMG9oosJGjoO_wPnfxdSDsugycExJBXmlLcg5Kkdcs/edit?usp=sharing"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docs.google.com/presentation/d/14SlesFyBVp5tTaNyIItFeMS4R_C13Uhw/edit?slide=id.g31cae386743_0_30#slide=id.g31cae386743_0_30" TargetMode="Externa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vimeo.com/809199780?fl=pl&amp;fe=vl"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youtu.be/c6rP-YP4c5I?si=0T-ioekHK0XTLbNW"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youtu.be/c6rP-YP4c5I?si=0T-ioekHK0XTLbNW"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endParaRPr>
              <a:latin typeface="Calibri"/>
              <a:ea typeface="Calibri"/>
              <a:cs typeface="Calibri"/>
              <a:sym typeface="Calibri"/>
            </a:endParaRPr>
          </a:p>
          <a:p>
            <a:pPr marL="0" lvl="0" indent="0" algn="l" rtl="0">
              <a:lnSpc>
                <a:spcPct val="115000"/>
              </a:lnSpc>
              <a:spcBef>
                <a:spcPts val="0"/>
              </a:spcBef>
              <a:spcAft>
                <a:spcPts val="0"/>
              </a:spcAft>
              <a:buSzPts val="1100"/>
              <a:buNone/>
            </a:pPr>
            <a:r>
              <a:rPr lang="en-US" sz="1100">
                <a:solidFill>
                  <a:srgbClr val="242424"/>
                </a:solidFill>
                <a:latin typeface="Calibri"/>
                <a:ea typeface="Calibri"/>
                <a:cs typeface="Calibri"/>
                <a:sym typeface="Calibri"/>
              </a:rPr>
              <a:t>We are wondering if you are interested in presenting your 90-minute session proposal, “The IEP for Success Companion Guide for Educators: Practical Tools for Connection and Belonging” as </a:t>
            </a:r>
            <a:r>
              <a:rPr lang="en-US" sz="1100" b="1">
                <a:solidFill>
                  <a:srgbClr val="242424"/>
                </a:solidFill>
                <a:latin typeface="Calibri"/>
                <a:ea typeface="Calibri"/>
                <a:cs typeface="Calibri"/>
                <a:sym typeface="Calibri"/>
              </a:rPr>
              <a:t>a 3-hour</a:t>
            </a:r>
            <a:r>
              <a:rPr lang="en-US" sz="1100">
                <a:solidFill>
                  <a:srgbClr val="242424"/>
                </a:solidFill>
                <a:latin typeface="Calibri"/>
                <a:ea typeface="Calibri"/>
                <a:cs typeface="Calibri"/>
                <a:sym typeface="Calibri"/>
              </a:rPr>
              <a:t> session instead. We would welcome bringing in elements of your other session proposal around student self-determination, as well. Is this something you are interested and able to do?</a:t>
            </a:r>
            <a:endParaRPr sz="1100">
              <a:solidFill>
                <a:srgbClr val="242424"/>
              </a:solidFill>
              <a:latin typeface="Calibri"/>
              <a:ea typeface="Calibri"/>
              <a:cs typeface="Calibri"/>
              <a:sym typeface="Calibri"/>
            </a:endParaRPr>
          </a:p>
          <a:p>
            <a:pPr marL="0" lvl="0" indent="0" algn="l" rtl="0">
              <a:spcBef>
                <a:spcPts val="1200"/>
              </a:spcBef>
              <a:spcAft>
                <a:spcPts val="0"/>
              </a:spcAft>
              <a:buSzPts val="1100"/>
              <a:buNone/>
            </a:pPr>
            <a:r>
              <a:rPr lang="en-US" sz="1100" b="1"/>
              <a:t>Title: </a:t>
            </a:r>
            <a:r>
              <a:rPr lang="en-US" sz="1100"/>
              <a:t>The IEP for Success Companion Guide for Educators: Practical Tools for Connection, Belonging, and Student Voice</a:t>
            </a:r>
            <a:endParaRPr sz="1100"/>
          </a:p>
          <a:p>
            <a:pPr marL="0" lvl="0" indent="0" algn="l" rtl="0">
              <a:spcBef>
                <a:spcPts val="1200"/>
              </a:spcBef>
              <a:spcAft>
                <a:spcPts val="0"/>
              </a:spcAft>
              <a:buSzPts val="1100"/>
              <a:buNone/>
            </a:pPr>
            <a:r>
              <a:rPr lang="en-US" sz="1100" b="1"/>
              <a:t>Time: 3 hours</a:t>
            </a:r>
            <a:endParaRPr sz="1100" b="1"/>
          </a:p>
          <a:p>
            <a:pPr marL="0" lvl="0" indent="0" algn="l" rtl="0">
              <a:spcBef>
                <a:spcPts val="1200"/>
              </a:spcBef>
              <a:spcAft>
                <a:spcPts val="0"/>
              </a:spcAft>
              <a:buSzPts val="1100"/>
              <a:buNone/>
            </a:pPr>
            <a:r>
              <a:rPr lang="en-US" sz="1100" b="1"/>
              <a:t>Description </a:t>
            </a:r>
            <a:r>
              <a:rPr lang="en-US" sz="1100"/>
              <a:t>(150 words or less)</a:t>
            </a:r>
            <a:endParaRPr sz="1100"/>
          </a:p>
          <a:p>
            <a:pPr marL="0" lvl="0" indent="0" algn="l" rtl="0">
              <a:spcBef>
                <a:spcPts val="1200"/>
              </a:spcBef>
              <a:spcAft>
                <a:spcPts val="0"/>
              </a:spcAft>
              <a:buSzPts val="1100"/>
              <a:buNone/>
            </a:pPr>
            <a:r>
              <a:rPr lang="en-US" sz="1100"/>
              <a:t>Join the High-Quality IEPs for an engaging introduction to the </a:t>
            </a:r>
            <a:r>
              <a:rPr lang="en-US" sz="1100" i="1"/>
              <a:t>IEP for Success Companion Guide for educators</a:t>
            </a:r>
            <a:r>
              <a:rPr lang="en-US" sz="1100"/>
              <a:t>. This guide helps to lay the foundation for prevention strategies in the dispute resolution continuum. This session offers a comprehensive walkthrough of the guide, providing practical tools and strategies for creating student-centered IEPs that prioritize connection, belonging, and meaningful participation.</a:t>
            </a:r>
            <a:endParaRPr sz="1100"/>
          </a:p>
          <a:p>
            <a:pPr marL="0" lvl="0" indent="0" algn="l" rtl="0">
              <a:spcBef>
                <a:spcPts val="1200"/>
              </a:spcBef>
              <a:spcAft>
                <a:spcPts val="0"/>
              </a:spcAft>
              <a:buSzPts val="1100"/>
              <a:buNone/>
            </a:pPr>
            <a:r>
              <a:rPr lang="en-US" sz="1100"/>
              <a:t>Participants will learn to:</a:t>
            </a:r>
            <a:endParaRPr sz="1100"/>
          </a:p>
          <a:p>
            <a:pPr marL="457200" lvl="0" indent="-298450" algn="l" rtl="0">
              <a:spcBef>
                <a:spcPts val="1200"/>
              </a:spcBef>
              <a:spcAft>
                <a:spcPts val="0"/>
              </a:spcAft>
              <a:buClr>
                <a:schemeClr val="dk1"/>
              </a:buClr>
              <a:buSzPts val="1100"/>
              <a:buChar char="●"/>
            </a:pPr>
            <a:r>
              <a:rPr lang="en-US" sz="1100"/>
              <a:t>Enhance self-awareness to understand how personal actions influence outcomes.</a:t>
            </a:r>
            <a:endParaRPr sz="1100"/>
          </a:p>
          <a:p>
            <a:pPr marL="457200" lvl="0" indent="-298450" algn="l" rtl="0">
              <a:spcBef>
                <a:spcPts val="0"/>
              </a:spcBef>
              <a:spcAft>
                <a:spcPts val="0"/>
              </a:spcAft>
              <a:buClr>
                <a:schemeClr val="dk1"/>
              </a:buClr>
              <a:buSzPts val="1100"/>
              <a:buChar char="●"/>
            </a:pPr>
            <a:r>
              <a:rPr lang="en-US" sz="1100"/>
              <a:t>Apply effective organizational strategies to manage the IEP process with confidence.</a:t>
            </a:r>
            <a:endParaRPr sz="1100"/>
          </a:p>
          <a:p>
            <a:pPr marL="457200" lvl="0" indent="-298450" algn="l" rtl="0">
              <a:spcBef>
                <a:spcPts val="0"/>
              </a:spcBef>
              <a:spcAft>
                <a:spcPts val="0"/>
              </a:spcAft>
              <a:buClr>
                <a:schemeClr val="dk1"/>
              </a:buClr>
              <a:buSzPts val="1100"/>
              <a:buChar char="●"/>
            </a:pPr>
            <a:r>
              <a:rPr lang="en-US" sz="1100"/>
              <a:t>Create opportunities that increase student agency and true engagement</a:t>
            </a:r>
            <a:endParaRPr sz="1100"/>
          </a:p>
          <a:p>
            <a:pPr marL="457200" lvl="0" indent="-298450" algn="l" rtl="0">
              <a:spcBef>
                <a:spcPts val="0"/>
              </a:spcBef>
              <a:spcAft>
                <a:spcPts val="0"/>
              </a:spcAft>
              <a:buClr>
                <a:schemeClr val="dk1"/>
              </a:buClr>
              <a:buSzPts val="1100"/>
              <a:buChar char="●"/>
            </a:pPr>
            <a:r>
              <a:rPr lang="en-US" sz="1100"/>
              <a:t>Navigate challenging conversations with a focus on issue resolution rather than conflict.</a:t>
            </a:r>
            <a:endParaRPr sz="1100"/>
          </a:p>
          <a:p>
            <a:pPr marL="0" lvl="0" indent="0" algn="l" rtl="0">
              <a:spcBef>
                <a:spcPts val="1200"/>
              </a:spcBef>
              <a:spcAft>
                <a:spcPts val="0"/>
              </a:spcAft>
              <a:buSzPts val="1100"/>
              <a:buNone/>
            </a:pPr>
            <a:r>
              <a:rPr lang="en-US" sz="1100"/>
              <a:t>Leave with actionable insights and techniques to ensure every </a:t>
            </a:r>
            <a:r>
              <a:rPr lang="en-US" sz="1100" b="1"/>
              <a:t>student’s voice</a:t>
            </a:r>
            <a:r>
              <a:rPr lang="en-US" sz="1100"/>
              <a:t> is at the heart of their IEP journey, fostering engagement, autonomy, and success. Whether you’re an educator, administrator, or advocate, this session will equip you with essential skills to transform the IEP process.</a:t>
            </a:r>
            <a:endParaRPr sz="1100"/>
          </a:p>
          <a:p>
            <a:pPr marL="0" lvl="0" indent="0" algn="l" rtl="0">
              <a:spcBef>
                <a:spcPts val="1200"/>
              </a:spcBef>
              <a:spcAft>
                <a:spcPts val="0"/>
              </a:spcAft>
              <a:buSzPts val="1100"/>
              <a:buNone/>
            </a:pPr>
            <a:r>
              <a:rPr lang="en-US" sz="1100" b="1"/>
              <a:t>Three Learning objectives:</a:t>
            </a:r>
            <a:endParaRPr sz="1100" b="1"/>
          </a:p>
          <a:p>
            <a:pPr marL="457200" lvl="0" indent="-298450" algn="l" rtl="0">
              <a:spcBef>
                <a:spcPts val="1400"/>
              </a:spcBef>
              <a:spcAft>
                <a:spcPts val="0"/>
              </a:spcAft>
              <a:buClr>
                <a:schemeClr val="dk1"/>
              </a:buClr>
              <a:buSzPts val="1100"/>
              <a:buAutoNum type="arabicPeriod"/>
            </a:pPr>
            <a:r>
              <a:rPr lang="en-US" sz="1100"/>
              <a:t>Understand how to use the IEP for Success Companion Guide to support the development of student-centered IEPs that promote connection, belonging, and participation.</a:t>
            </a:r>
            <a:br>
              <a:rPr lang="en-US" sz="1100"/>
            </a:br>
            <a:endParaRPr sz="1100"/>
          </a:p>
          <a:p>
            <a:pPr marL="457200" lvl="0" indent="-298450" algn="l" rtl="0">
              <a:spcBef>
                <a:spcPts val="0"/>
              </a:spcBef>
              <a:spcAft>
                <a:spcPts val="0"/>
              </a:spcAft>
              <a:buClr>
                <a:schemeClr val="dk1"/>
              </a:buClr>
              <a:buSzPts val="1100"/>
              <a:buAutoNum type="arabicPeriod"/>
            </a:pPr>
            <a:r>
              <a:rPr lang="en-US" sz="1100"/>
              <a:t>Explore strategies to build educator confidence in centering student strengths, interests, preferences, and needs throughout the IEP process.</a:t>
            </a:r>
            <a:br>
              <a:rPr lang="en-US" sz="1100"/>
            </a:br>
            <a:endParaRPr sz="1100"/>
          </a:p>
          <a:p>
            <a:pPr marL="457200" lvl="0" indent="-298450" algn="l" rtl="0">
              <a:spcBef>
                <a:spcPts val="0"/>
              </a:spcBef>
              <a:spcAft>
                <a:spcPts val="0"/>
              </a:spcAft>
              <a:buClr>
                <a:schemeClr val="dk1"/>
              </a:buClr>
              <a:buSzPts val="1100"/>
              <a:buAutoNum type="arabicPeriod"/>
            </a:pPr>
            <a:r>
              <a:rPr lang="en-US" sz="1100"/>
              <a:t>Apply self-assessment tools from the guide to reflect on personal beliefs, current IEP practices, and identify areas for professional growth.</a:t>
            </a:r>
            <a:endParaRPr sz="1100"/>
          </a:p>
          <a:p>
            <a:pPr marL="0" lvl="0" indent="0" algn="l" rtl="0">
              <a:spcBef>
                <a:spcPts val="400"/>
              </a:spcBef>
              <a:spcAft>
                <a:spcPts val="0"/>
              </a:spcAft>
              <a:buSzPts val="1100"/>
              <a:buNone/>
            </a:pPr>
            <a:endParaRPr/>
          </a:p>
          <a:p>
            <a:pPr marL="0" lvl="0" indent="0" algn="l" rtl="0">
              <a:spcBef>
                <a:spcPts val="0"/>
              </a:spcBef>
              <a:spcAft>
                <a:spcPts val="0"/>
              </a:spcAft>
              <a:buClr>
                <a:schemeClr val="dk1"/>
              </a:buClr>
              <a:buSzPts val="1100"/>
              <a:buFont typeface="Arial"/>
              <a:buNone/>
            </a:pPr>
            <a:endParaRPr>
              <a:latin typeface="Calibri"/>
              <a:ea typeface="Calibri"/>
              <a:cs typeface="Calibri"/>
              <a:sym typeface="Calibri"/>
            </a:endParaRPr>
          </a:p>
        </p:txBody>
      </p:sp>
      <p:sp>
        <p:nvSpPr>
          <p:cNvPr id="110" name="Google Shape;11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37b72e013b6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37b72e013b6_0_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0" name="Google Shape;260;g37b72e013b6_0_1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4"/>
        <p:cNvGrpSpPr/>
        <p:nvPr/>
      </p:nvGrpSpPr>
      <p:grpSpPr>
        <a:xfrm>
          <a:off x="0" y="0"/>
          <a:ext cx="0" cy="0"/>
          <a:chOff x="0" y="0"/>
          <a:chExt cx="0" cy="0"/>
        </a:xfrm>
      </p:grpSpPr>
      <p:sp>
        <p:nvSpPr>
          <p:cNvPr id="1085" name="Google Shape;1085;g37759790070_0_2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6" name="Google Shape;1086;g37759790070_0_2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7" name="Google Shape;1087;g37759790070_0_2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100</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g378b54b9afd_0_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8" name="Google Shape;1098;g378b54b9afd_0_1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9" name="Google Shape;1099;g378b54b9afd_0_1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101</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Google Shape;1106;g37759790070_0_2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7" name="Google Shape;1107;g37759790070_0_2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8" name="Google Shape;1108;g37759790070_0_2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102</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37759790070_0_4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37759790070_0_4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5" name="Google Shape;1115;g37759790070_0_44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103</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Google Shape;1121;g37759790070_0_4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2" name="Google Shape;1122;g37759790070_0_4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3" name="Google Shape;1123;g37759790070_0_46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104</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g37759790070_0_4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3" name="Google Shape;1133;g37759790070_0_4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4" name="Google Shape;1134;g37759790070_0_48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105</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3"/>
        <p:cNvGrpSpPr/>
        <p:nvPr/>
      </p:nvGrpSpPr>
      <p:grpSpPr>
        <a:xfrm>
          <a:off x="0" y="0"/>
          <a:ext cx="0" cy="0"/>
          <a:chOff x="0" y="0"/>
          <a:chExt cx="0" cy="0"/>
        </a:xfrm>
      </p:grpSpPr>
      <p:sp>
        <p:nvSpPr>
          <p:cNvPr id="1144" name="Google Shape;1144;g37759790070_0_4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5" name="Google Shape;1145;g37759790070_0_49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6" name="Google Shape;1146;g37759790070_0_49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106</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5"/>
        <p:cNvGrpSpPr/>
        <p:nvPr/>
      </p:nvGrpSpPr>
      <p:grpSpPr>
        <a:xfrm>
          <a:off x="0" y="0"/>
          <a:ext cx="0" cy="0"/>
          <a:chOff x="0" y="0"/>
          <a:chExt cx="0" cy="0"/>
        </a:xfrm>
      </p:grpSpPr>
      <p:sp>
        <p:nvSpPr>
          <p:cNvPr id="1156" name="Google Shape;1156;g37759790070_0_5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7" name="Google Shape;1157;g37759790070_0_5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8" name="Google Shape;1158;g37759790070_0_5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107</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5"/>
        <p:cNvGrpSpPr/>
        <p:nvPr/>
      </p:nvGrpSpPr>
      <p:grpSpPr>
        <a:xfrm>
          <a:off x="0" y="0"/>
          <a:ext cx="0" cy="0"/>
          <a:chOff x="0" y="0"/>
          <a:chExt cx="0" cy="0"/>
        </a:xfrm>
      </p:grpSpPr>
      <p:sp>
        <p:nvSpPr>
          <p:cNvPr id="1166" name="Google Shape;1166;g37759790070_0_5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7" name="Google Shape;1167;g37759790070_0_5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8" name="Google Shape;1168;g37759790070_0_5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108</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4"/>
        <p:cNvGrpSpPr/>
        <p:nvPr/>
      </p:nvGrpSpPr>
      <p:grpSpPr>
        <a:xfrm>
          <a:off x="0" y="0"/>
          <a:ext cx="0" cy="0"/>
          <a:chOff x="0" y="0"/>
          <a:chExt cx="0" cy="0"/>
        </a:xfrm>
      </p:grpSpPr>
      <p:sp>
        <p:nvSpPr>
          <p:cNvPr id="1175" name="Google Shape;1175;g37759790070_0_7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6" name="Google Shape;1176;g37759790070_0_7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u="sng">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https://www.instagram.com/reel/DJGJuxwxqlu/?utm_source=ig_web_copy_link&amp;igsh=MzRlODBiNWFlZA==</a:t>
            </a:r>
            <a:endParaRPr>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a:latin typeface="Calibri"/>
                <a:ea typeface="Calibri"/>
                <a:cs typeface="Calibri"/>
                <a:sym typeface="Calibri"/>
              </a:rPr>
              <a:t>Child older literally walk in to do their song, being videoed and shown at the IEP meeting, </a:t>
            </a:r>
            <a:endParaRPr>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a:latin typeface="Calibri"/>
                <a:ea typeface="Calibri"/>
                <a:cs typeface="Calibri"/>
                <a:sym typeface="Calibri"/>
              </a:rPr>
              <a:t>There are variations-think back to that student engagement continuum we shared yesterday.</a:t>
            </a:r>
            <a:endParaRPr>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a:latin typeface="Calibri"/>
                <a:ea typeface="Calibri"/>
                <a:cs typeface="Calibri"/>
                <a:sym typeface="Calibri"/>
              </a:rPr>
              <a:t>How do we feel when we hear an empowering/motivating song?  Are we more confident?  This is just one of many strategies that could be used as a grounding activity.  It could also be everyone sharing a positive about the student.</a:t>
            </a:r>
            <a:endParaRPr>
              <a:latin typeface="Calibri"/>
              <a:ea typeface="Calibri"/>
              <a:cs typeface="Calibri"/>
              <a:sym typeface="Calibri"/>
            </a:endParaRPr>
          </a:p>
          <a:p>
            <a:pPr marL="0" lvl="0" indent="0" algn="l" rtl="0">
              <a:spcBef>
                <a:spcPts val="0"/>
              </a:spcBef>
              <a:spcAft>
                <a:spcPts val="0"/>
              </a:spcAft>
              <a:buNone/>
            </a:pPr>
            <a:endParaRPr/>
          </a:p>
        </p:txBody>
      </p:sp>
      <p:sp>
        <p:nvSpPr>
          <p:cNvPr id="1177" name="Google Shape;1177;g37759790070_0_7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109</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382ca76c8a7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382ca76c8a7_0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1100"/>
              <a:buFont typeface="Arial"/>
              <a:buNone/>
            </a:pPr>
            <a:r>
              <a:rPr lang="en-US" sz="1000"/>
              <a:t>state data</a:t>
            </a:r>
            <a:endParaRPr sz="1000"/>
          </a:p>
          <a:p>
            <a:pPr marL="0" lvl="0" indent="0" algn="l" rtl="0">
              <a:lnSpc>
                <a:spcPct val="90000"/>
              </a:lnSpc>
              <a:spcBef>
                <a:spcPts val="1000"/>
              </a:spcBef>
              <a:spcAft>
                <a:spcPts val="0"/>
              </a:spcAft>
              <a:buClr>
                <a:schemeClr val="dk1"/>
              </a:buClr>
              <a:buSzPts val="1100"/>
              <a:buFont typeface="Arial"/>
              <a:buNone/>
            </a:pPr>
            <a:r>
              <a:rPr lang="en-US" sz="1000"/>
              <a:t>purpose of the grants:</a:t>
            </a:r>
            <a:endParaRPr sz="1000"/>
          </a:p>
          <a:p>
            <a:pPr marL="457200" lvl="0" indent="-292100" algn="l" rtl="0">
              <a:lnSpc>
                <a:spcPct val="90000"/>
              </a:lnSpc>
              <a:spcBef>
                <a:spcPts val="1000"/>
              </a:spcBef>
              <a:spcAft>
                <a:spcPts val="0"/>
              </a:spcAft>
              <a:buClr>
                <a:schemeClr val="dk1"/>
              </a:buClr>
              <a:buSzPts val="1000"/>
              <a:buChar char="●"/>
            </a:pPr>
            <a:r>
              <a:rPr lang="en-US" sz="1000"/>
              <a:t>HQ IEPs - pull slides </a:t>
            </a:r>
            <a:endParaRPr sz="1000"/>
          </a:p>
          <a:p>
            <a:pPr marL="914400" lvl="1" indent="-292100" algn="l" rtl="0">
              <a:lnSpc>
                <a:spcPct val="90000"/>
              </a:lnSpc>
              <a:spcBef>
                <a:spcPts val="0"/>
              </a:spcBef>
              <a:spcAft>
                <a:spcPts val="0"/>
              </a:spcAft>
              <a:buClr>
                <a:schemeClr val="dk1"/>
              </a:buClr>
              <a:buSzPts val="1000"/>
              <a:buChar char="○"/>
            </a:pPr>
            <a:r>
              <a:rPr lang="en-US" sz="1000"/>
              <a:t>SIL presentation</a:t>
            </a:r>
            <a:endParaRPr sz="1000"/>
          </a:p>
          <a:p>
            <a:pPr marL="457200" lvl="0" indent="-292100" algn="l" rtl="0">
              <a:lnSpc>
                <a:spcPct val="90000"/>
              </a:lnSpc>
              <a:spcBef>
                <a:spcPts val="0"/>
              </a:spcBef>
              <a:spcAft>
                <a:spcPts val="0"/>
              </a:spcAft>
              <a:buClr>
                <a:schemeClr val="dk1"/>
              </a:buClr>
              <a:buSzPts val="1000"/>
              <a:buChar char="●"/>
            </a:pPr>
            <a:r>
              <a:rPr lang="en-US" sz="1000"/>
              <a:t>Pathways- pull slides</a:t>
            </a:r>
            <a:endParaRPr sz="1000"/>
          </a:p>
          <a:p>
            <a:pPr marL="457200" lvl="0" indent="-292100" algn="l" rtl="0">
              <a:lnSpc>
                <a:spcPct val="90000"/>
              </a:lnSpc>
              <a:spcBef>
                <a:spcPts val="0"/>
              </a:spcBef>
              <a:spcAft>
                <a:spcPts val="0"/>
              </a:spcAft>
              <a:buClr>
                <a:schemeClr val="dk1"/>
              </a:buClr>
              <a:buSzPts val="1000"/>
              <a:buChar char="●"/>
            </a:pPr>
            <a:r>
              <a:rPr lang="en-US" sz="1000" u="sng">
                <a:solidFill>
                  <a:srgbClr val="2414F8"/>
                </a:solidFill>
                <a:hlinkClick r:id="rId3">
                  <a:extLst>
                    <a:ext uri="{A12FA001-AC4F-418D-AE19-62706E023703}">
                      <ahyp:hlinkClr xmlns:ahyp="http://schemas.microsoft.com/office/drawing/2018/hyperlinkcolor" val="tx"/>
                    </a:ext>
                  </a:extLst>
                </a:hlinkClick>
              </a:rPr>
              <a:t>https://docs.google.com/presentation/d/1GeMG9oosJGjoO_wPnfxdSDsugycExJBXmlLcg5Kkdcs/edit?usp=sharing</a:t>
            </a:r>
            <a:endParaRPr sz="1000"/>
          </a:p>
          <a:p>
            <a:pPr marL="914400" lvl="1" indent="-292100" algn="l" rtl="0">
              <a:lnSpc>
                <a:spcPct val="90000"/>
              </a:lnSpc>
              <a:spcBef>
                <a:spcPts val="0"/>
              </a:spcBef>
              <a:spcAft>
                <a:spcPts val="0"/>
              </a:spcAft>
              <a:buClr>
                <a:schemeClr val="dk1"/>
              </a:buClr>
              <a:buSzPts val="1000"/>
              <a:buChar char="○"/>
            </a:pPr>
            <a:r>
              <a:rPr lang="en-US" sz="1000"/>
              <a:t>24-40</a:t>
            </a:r>
            <a:endParaRPr sz="1000"/>
          </a:p>
          <a:p>
            <a:pPr marL="457200" lvl="0" indent="-292100" algn="l" rtl="0">
              <a:lnSpc>
                <a:spcPct val="90000"/>
              </a:lnSpc>
              <a:spcBef>
                <a:spcPts val="0"/>
              </a:spcBef>
              <a:spcAft>
                <a:spcPts val="0"/>
              </a:spcAft>
              <a:buClr>
                <a:schemeClr val="dk1"/>
              </a:buClr>
              <a:buSzPts val="1000"/>
              <a:buChar char="●"/>
            </a:pPr>
            <a:r>
              <a:rPr lang="en-US" sz="1000" u="sng">
                <a:solidFill>
                  <a:srgbClr val="2414F8"/>
                </a:solidFill>
                <a:hlinkClick r:id="rId4">
                  <a:extLst>
                    <a:ext uri="{A12FA001-AC4F-418D-AE19-62706E023703}">
                      <ahyp:hlinkClr xmlns:ahyp="http://schemas.microsoft.com/office/drawing/2018/hyperlinkcolor" val="tx"/>
                    </a:ext>
                  </a:extLst>
                </a:hlinkClick>
              </a:rPr>
              <a:t>https://docs.google.com/presentation/d/14SlesFyBVp5tTaNyIItFeMS4R_C13Uhw/edit?slide=id.g31cae386743_0_30#slide=id.g31cae386743_0_30</a:t>
            </a:r>
            <a:endParaRPr sz="1000"/>
          </a:p>
          <a:p>
            <a:pPr marL="914400" lvl="1" indent="-292100" algn="l" rtl="0">
              <a:lnSpc>
                <a:spcPct val="90000"/>
              </a:lnSpc>
              <a:spcBef>
                <a:spcPts val="0"/>
              </a:spcBef>
              <a:spcAft>
                <a:spcPts val="0"/>
              </a:spcAft>
              <a:buClr>
                <a:schemeClr val="dk1"/>
              </a:buClr>
              <a:buSzPts val="1000"/>
              <a:buChar char="○"/>
            </a:pPr>
            <a:r>
              <a:rPr lang="en-US" sz="1000"/>
              <a:t>slides 33-36</a:t>
            </a:r>
            <a:endParaRPr sz="1000"/>
          </a:p>
          <a:p>
            <a:pPr marL="914400" lvl="1" indent="-292100" algn="l" rtl="0">
              <a:lnSpc>
                <a:spcPct val="90000"/>
              </a:lnSpc>
              <a:spcBef>
                <a:spcPts val="0"/>
              </a:spcBef>
              <a:spcAft>
                <a:spcPts val="0"/>
              </a:spcAft>
              <a:buClr>
                <a:schemeClr val="dk1"/>
              </a:buClr>
              <a:buSzPts val="1000"/>
              <a:buChar char="○"/>
            </a:pPr>
            <a:r>
              <a:rPr lang="en-US" sz="1000"/>
              <a:t>46-52</a:t>
            </a:r>
            <a:endParaRPr sz="1000"/>
          </a:p>
          <a:p>
            <a:pPr marL="914400" lvl="1" indent="-292100" algn="l" rtl="0">
              <a:lnSpc>
                <a:spcPct val="90000"/>
              </a:lnSpc>
              <a:spcBef>
                <a:spcPts val="0"/>
              </a:spcBef>
              <a:spcAft>
                <a:spcPts val="0"/>
              </a:spcAft>
              <a:buClr>
                <a:schemeClr val="dk1"/>
              </a:buClr>
              <a:buSzPts val="1000"/>
              <a:buChar char="○"/>
            </a:pPr>
            <a:r>
              <a:rPr lang="en-US" sz="1000"/>
              <a:t>61-62</a:t>
            </a:r>
            <a:endParaRPr sz="1000"/>
          </a:p>
          <a:p>
            <a:pPr marL="0" lvl="0" indent="0" algn="l" rtl="0">
              <a:spcBef>
                <a:spcPts val="0"/>
              </a:spcBef>
              <a:spcAft>
                <a:spcPts val="0"/>
              </a:spcAft>
              <a:buNone/>
            </a:pPr>
            <a:endParaRPr/>
          </a:p>
        </p:txBody>
      </p:sp>
      <p:sp>
        <p:nvSpPr>
          <p:cNvPr id="267" name="Google Shape;267;g382ca76c8a7_0_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g37759790070_0_5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8" name="Google Shape;1188;g37759790070_0_5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Collage of students sharing their strengths and using tools to communicate. One, another uses an AAC device, a group of students and teacher present strengths on a screen, and two examples of “All About Me” student profiles are shown.</a:t>
            </a:r>
            <a:endParaRPr/>
          </a:p>
        </p:txBody>
      </p:sp>
      <p:sp>
        <p:nvSpPr>
          <p:cNvPr id="1189" name="Google Shape;1189;g37759790070_0_5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110</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Google Shape;1199;g37759790070_0_5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0" name="Google Shape;1200;g37759790070_0_5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1" name="Google Shape;1201;g37759790070_0_56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111</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37759790070_0_5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37759790070_0_5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9" name="Google Shape;1209;g37759790070_0_57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112</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5"/>
        <p:cNvGrpSpPr/>
        <p:nvPr/>
      </p:nvGrpSpPr>
      <p:grpSpPr>
        <a:xfrm>
          <a:off x="0" y="0"/>
          <a:ext cx="0" cy="0"/>
          <a:chOff x="0" y="0"/>
          <a:chExt cx="0" cy="0"/>
        </a:xfrm>
      </p:grpSpPr>
      <p:sp>
        <p:nvSpPr>
          <p:cNvPr id="1216" name="Google Shape;1216;g37759790070_0_6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7" name="Google Shape;1217;g37759790070_0_6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8" name="Google Shape;1218;g37759790070_0_6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113</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p:cNvGrpSpPr/>
        <p:nvPr/>
      </p:nvGrpSpPr>
      <p:grpSpPr>
        <a:xfrm>
          <a:off x="0" y="0"/>
          <a:ext cx="0" cy="0"/>
          <a:chOff x="0" y="0"/>
          <a:chExt cx="0" cy="0"/>
        </a:xfrm>
      </p:grpSpPr>
      <p:sp>
        <p:nvSpPr>
          <p:cNvPr id="1225" name="Google Shape;1225;g378b54b9afd_0_1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6" name="Google Shape;1226;g378b54b9afd_0_1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7" name="Google Shape;1227;g378b54b9afd_0_14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114</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3"/>
        <p:cNvGrpSpPr/>
        <p:nvPr/>
      </p:nvGrpSpPr>
      <p:grpSpPr>
        <a:xfrm>
          <a:off x="0" y="0"/>
          <a:ext cx="0" cy="0"/>
          <a:chOff x="0" y="0"/>
          <a:chExt cx="0" cy="0"/>
        </a:xfrm>
      </p:grpSpPr>
      <p:sp>
        <p:nvSpPr>
          <p:cNvPr id="1234" name="Google Shape;1234;g37759790070_0_2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5" name="Google Shape;1235;g37759790070_0_2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6" name="Google Shape;1236;g37759790070_0_2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115</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2"/>
        <p:cNvGrpSpPr/>
        <p:nvPr/>
      </p:nvGrpSpPr>
      <p:grpSpPr>
        <a:xfrm>
          <a:off x="0" y="0"/>
          <a:ext cx="0" cy="0"/>
          <a:chOff x="0" y="0"/>
          <a:chExt cx="0" cy="0"/>
        </a:xfrm>
      </p:grpSpPr>
      <p:sp>
        <p:nvSpPr>
          <p:cNvPr id="1243" name="Google Shape;1243;g37759790070_0_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4" name="Google Shape;1244;g37759790070_0_9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5" name="Google Shape;1245;g37759790070_0_9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116</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g37759790070_0_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37759790070_0_8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4" name="Google Shape;1254;g37759790070_0_8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117</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
        <p:cNvGrpSpPr/>
        <p:nvPr/>
      </p:nvGrpSpPr>
      <p:grpSpPr>
        <a:xfrm>
          <a:off x="0" y="0"/>
          <a:ext cx="0" cy="0"/>
          <a:chOff x="0" y="0"/>
          <a:chExt cx="0" cy="0"/>
        </a:xfrm>
      </p:grpSpPr>
      <p:sp>
        <p:nvSpPr>
          <p:cNvPr id="1269" name="Google Shape;1269;g37759790070_0_2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0" name="Google Shape;1270;g37759790070_0_2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1" name="Google Shape;1271;g37759790070_0_26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118</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g37759790070_0_2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37759790070_0_2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1" name="Google Shape;1281;g37759790070_0_28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119</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382c77b46bb_0_5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382c77b46bb_0_5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3" name="Google Shape;273;g382c77b46bb_0_52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9"/>
        <p:cNvGrpSpPr/>
        <p:nvPr/>
      </p:nvGrpSpPr>
      <p:grpSpPr>
        <a:xfrm>
          <a:off x="0" y="0"/>
          <a:ext cx="0" cy="0"/>
          <a:chOff x="0" y="0"/>
          <a:chExt cx="0" cy="0"/>
        </a:xfrm>
      </p:grpSpPr>
      <p:sp>
        <p:nvSpPr>
          <p:cNvPr id="1290" name="Google Shape;1290;g37759790070_0_2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1" name="Google Shape;1291;g37759790070_0_29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2" name="Google Shape;1292;g37759790070_0_29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120</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0"/>
        <p:cNvGrpSpPr/>
        <p:nvPr/>
      </p:nvGrpSpPr>
      <p:grpSpPr>
        <a:xfrm>
          <a:off x="0" y="0"/>
          <a:ext cx="0" cy="0"/>
          <a:chOff x="0" y="0"/>
          <a:chExt cx="0" cy="0"/>
        </a:xfrm>
      </p:grpSpPr>
      <p:sp>
        <p:nvSpPr>
          <p:cNvPr id="1301" name="Google Shape;1301;g37759790070_0_3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2" name="Google Shape;1302;g37759790070_0_30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3" name="Google Shape;1303;g37759790070_0_30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121</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2"/>
        <p:cNvGrpSpPr/>
        <p:nvPr/>
      </p:nvGrpSpPr>
      <p:grpSpPr>
        <a:xfrm>
          <a:off x="0" y="0"/>
          <a:ext cx="0" cy="0"/>
          <a:chOff x="0" y="0"/>
          <a:chExt cx="0" cy="0"/>
        </a:xfrm>
      </p:grpSpPr>
      <p:sp>
        <p:nvSpPr>
          <p:cNvPr id="1313" name="Google Shape;1313;g37759790070_0_3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4" name="Google Shape;1314;g37759790070_0_3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5" name="Google Shape;1315;g37759790070_0_3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122</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g37759790070_0_3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2" name="Google Shape;1322;g37759790070_0_3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3" name="Google Shape;1323;g37759790070_0_3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123</a:t>
            </a:fld>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9"/>
        <p:cNvGrpSpPr/>
        <p:nvPr/>
      </p:nvGrpSpPr>
      <p:grpSpPr>
        <a:xfrm>
          <a:off x="0" y="0"/>
          <a:ext cx="0" cy="0"/>
          <a:chOff x="0" y="0"/>
          <a:chExt cx="0" cy="0"/>
        </a:xfrm>
      </p:grpSpPr>
      <p:sp>
        <p:nvSpPr>
          <p:cNvPr id="1330" name="Google Shape;1330;g37759790070_0_3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1" name="Google Shape;1331;g37759790070_0_3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2" name="Google Shape;1332;g37759790070_0_33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124</a:t>
            </a:fld>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7"/>
        <p:cNvGrpSpPr/>
        <p:nvPr/>
      </p:nvGrpSpPr>
      <p:grpSpPr>
        <a:xfrm>
          <a:off x="0" y="0"/>
          <a:ext cx="0" cy="0"/>
          <a:chOff x="0" y="0"/>
          <a:chExt cx="0" cy="0"/>
        </a:xfrm>
      </p:grpSpPr>
      <p:sp>
        <p:nvSpPr>
          <p:cNvPr id="1338" name="Google Shape;1338;g378b54b9afd_0_1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9" name="Google Shape;1339;g378b54b9afd_0_17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0" name="Google Shape;1340;g378b54b9afd_0_17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125</a:t>
            </a:fld>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6"/>
        <p:cNvGrpSpPr/>
        <p:nvPr/>
      </p:nvGrpSpPr>
      <p:grpSpPr>
        <a:xfrm>
          <a:off x="0" y="0"/>
          <a:ext cx="0" cy="0"/>
          <a:chOff x="0" y="0"/>
          <a:chExt cx="0" cy="0"/>
        </a:xfrm>
      </p:grpSpPr>
      <p:sp>
        <p:nvSpPr>
          <p:cNvPr id="1347" name="Google Shape;1347;g378b54b9afd_0_1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8" name="Google Shape;1348;g378b54b9afd_0_15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9" name="Google Shape;1349;g378b54b9afd_0_15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126</a:t>
            </a:fld>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5"/>
        <p:cNvGrpSpPr/>
        <p:nvPr/>
      </p:nvGrpSpPr>
      <p:grpSpPr>
        <a:xfrm>
          <a:off x="0" y="0"/>
          <a:ext cx="0" cy="0"/>
          <a:chOff x="0" y="0"/>
          <a:chExt cx="0" cy="0"/>
        </a:xfrm>
      </p:grpSpPr>
      <p:sp>
        <p:nvSpPr>
          <p:cNvPr id="1356" name="Google Shape;1356;g37759790070_0_6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7" name="Google Shape;1357;g37759790070_0_6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add survey their experiences reminder</a:t>
            </a:r>
            <a:endParaRPr/>
          </a:p>
        </p:txBody>
      </p:sp>
      <p:sp>
        <p:nvSpPr>
          <p:cNvPr id="1358" name="Google Shape;1358;g37759790070_0_62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127</a:t>
            </a:fld>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6"/>
        <p:cNvGrpSpPr/>
        <p:nvPr/>
      </p:nvGrpSpPr>
      <p:grpSpPr>
        <a:xfrm>
          <a:off x="0" y="0"/>
          <a:ext cx="0" cy="0"/>
          <a:chOff x="0" y="0"/>
          <a:chExt cx="0" cy="0"/>
        </a:xfrm>
      </p:grpSpPr>
      <p:sp>
        <p:nvSpPr>
          <p:cNvPr id="1367" name="Google Shape;1367;g37759790070_0_3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8" name="Google Shape;1368;g37759790070_0_3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9" name="Google Shape;1369;g37759790070_0_34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128</a:t>
            </a:fld>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8"/>
        <p:cNvGrpSpPr/>
        <p:nvPr/>
      </p:nvGrpSpPr>
      <p:grpSpPr>
        <a:xfrm>
          <a:off x="0" y="0"/>
          <a:ext cx="0" cy="0"/>
          <a:chOff x="0" y="0"/>
          <a:chExt cx="0" cy="0"/>
        </a:xfrm>
      </p:grpSpPr>
      <p:sp>
        <p:nvSpPr>
          <p:cNvPr id="1379" name="Google Shape;1379;g37759790070_0_3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0" name="Google Shape;1380;g37759790070_0_3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Thinking about to “belonging” where we first started . . . what will you take away to increase belonging /meaningful participation in your IEP teams?</a:t>
            </a:r>
            <a:endParaRPr/>
          </a:p>
        </p:txBody>
      </p:sp>
      <p:sp>
        <p:nvSpPr>
          <p:cNvPr id="1381" name="Google Shape;1381;g37759790070_0_35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129</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382ca76c8a7_0_2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382ca76c8a7_0_2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g382ca76c8a7_0_2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
        <p:cNvGrpSpPr/>
        <p:nvPr/>
      </p:nvGrpSpPr>
      <p:grpSpPr>
        <a:xfrm>
          <a:off x="0" y="0"/>
          <a:ext cx="0" cy="0"/>
          <a:chOff x="0" y="0"/>
          <a:chExt cx="0" cy="0"/>
        </a:xfrm>
      </p:grpSpPr>
      <p:sp>
        <p:nvSpPr>
          <p:cNvPr id="1391" name="Google Shape;1391;g37b72e013b6_0_6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2" name="Google Shape;1392;g37b72e013b6_0_6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3" name="Google Shape;1393;g37b72e013b6_0_6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130</a:t>
            </a:fld>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6"/>
        <p:cNvGrpSpPr/>
        <p:nvPr/>
      </p:nvGrpSpPr>
      <p:grpSpPr>
        <a:xfrm>
          <a:off x="0" y="0"/>
          <a:ext cx="0" cy="0"/>
          <a:chOff x="0" y="0"/>
          <a:chExt cx="0" cy="0"/>
        </a:xfrm>
      </p:grpSpPr>
      <p:sp>
        <p:nvSpPr>
          <p:cNvPr id="1417" name="Google Shape;1417;g37759790070_0_3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8" name="Google Shape;1418;g37759790070_0_39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9" name="Google Shape;1419;g37759790070_0_39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131</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382ca76c8a7_0_2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382ca76c8a7_0_2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2" name="Google Shape;292;g382ca76c8a7_0_2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382ca76c8a7_0_2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382ca76c8a7_0_26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g382ca76c8a7_0_26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382ca76c8a7_0_2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382ca76c8a7_0_2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1" name="Google Shape;311;g382ca76c8a7_0_27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382ca76c8a7_0_3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382ca76c8a7_0_3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g382ca76c8a7_0_3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382ca76c8a7_0_3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382ca76c8a7_0_3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4" name="Google Shape;334;g382ca76c8a7_0_30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382ca76c8a7_0_2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382ca76c8a7_0_29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0" name="Google Shape;350;g382ca76c8a7_0_29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382ca76c8a7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382ca76c8a7_0_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9" name="Google Shape;359;g382ca76c8a7_0_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378b54b9af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378b54b9afd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6" name="Google Shape;366;g378b54b9afd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3858427db2f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3858427db2f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3" name="Google Shape;373;g3858427db2f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3858427db2f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3858427db2f_0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From focus group participants - N=34 consisting of an individual with a disability, parent support personnel, ADR practitioners, parents, school administrators, district administrators, SELPA staff and SELPA Adrministrators (comprised the largest group)</a:t>
            </a:r>
            <a:endParaRPr/>
          </a:p>
          <a:p>
            <a:pPr marL="0" lvl="0" indent="0" algn="l" rtl="0">
              <a:spcBef>
                <a:spcPts val="0"/>
              </a:spcBef>
              <a:spcAft>
                <a:spcPts val="0"/>
              </a:spcAft>
              <a:buNone/>
            </a:pPr>
            <a:endParaRPr/>
          </a:p>
          <a:p>
            <a:pPr marL="0" lvl="0" indent="0" algn="l" rtl="0">
              <a:spcBef>
                <a:spcPts val="0"/>
              </a:spcBef>
              <a:spcAft>
                <a:spcPts val="0"/>
              </a:spcAft>
              <a:buNone/>
            </a:pPr>
            <a:r>
              <a:rPr lang="en-US"/>
              <a:t>From survey responses, N=78 consisting of </a:t>
            </a:r>
            <a:r>
              <a:rPr lang="en-US">
                <a:solidFill>
                  <a:srgbClr val="536A85"/>
                </a:solidFill>
              </a:rPr>
              <a:t>Most respondents were SELPA directors (n = 33), followed by district and LEA administrators (n = 13). Additional participants included other SELPA staff (n = 7), school administrators (n = 4), school staff (n = 3), parent support personnel (n = 2), and parents of students with disabilities (n = 4). Eight respondents selected “Other” to describe their roles. This distribution suggests the survey captured primarily administrative and systems-level perspectives, with more limited input from families and direct service providers.</a:t>
            </a:r>
            <a:endParaRPr>
              <a:solidFill>
                <a:srgbClr val="536A85"/>
              </a:solidFill>
            </a:endParaRPr>
          </a:p>
          <a:p>
            <a:pPr marL="0" lvl="0" indent="0" algn="l" rtl="0">
              <a:lnSpc>
                <a:spcPct val="166666"/>
              </a:lnSpc>
              <a:spcBef>
                <a:spcPts val="0"/>
              </a:spcBef>
              <a:spcAft>
                <a:spcPts val="0"/>
              </a:spcAft>
              <a:buClr>
                <a:schemeClr val="dk1"/>
              </a:buClr>
              <a:buSzPts val="1100"/>
              <a:buFont typeface="Arial"/>
              <a:buNone/>
            </a:pPr>
            <a:r>
              <a:rPr lang="en-US">
                <a:solidFill>
                  <a:srgbClr val="536A85"/>
                </a:solidFill>
              </a:rPr>
              <a:t>As shown in Figure 3 below, survey respondents reflected a broad geographic distribution across California’s 11 SELPA regions. </a:t>
            </a:r>
            <a:endParaRPr>
              <a:solidFill>
                <a:srgbClr val="536A85"/>
              </a:solidFill>
            </a:endParaRPr>
          </a:p>
          <a:p>
            <a:pPr marL="0" lvl="0" indent="0" algn="l" rtl="0">
              <a:spcBef>
                <a:spcPts val="1200"/>
              </a:spcBef>
              <a:spcAft>
                <a:spcPts val="0"/>
              </a:spcAft>
              <a:buNone/>
            </a:pPr>
            <a:endParaRPr/>
          </a:p>
        </p:txBody>
      </p:sp>
      <p:sp>
        <p:nvSpPr>
          <p:cNvPr id="382" name="Google Shape;382;g3858427db2f_0_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3858427db2f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3858427db2f_0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From focus group participants - N=34 consisting of an individual with a disability, parent support personnel, ADR practitioners, parents, school administrators, district administrators, SELPA staff and SELPA Adrministrators (comprised the largest group)</a:t>
            </a:r>
            <a:endParaRPr/>
          </a:p>
        </p:txBody>
      </p:sp>
      <p:sp>
        <p:nvSpPr>
          <p:cNvPr id="390" name="Google Shape;390;g3858427db2f_0_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3858427db2f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3858427db2f_0_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From focus group participants - N=34 consisting of an individual with a disability, parent support personnel, ADR practitioners, parents, school administrators, district administrators, SELPA staff and SELPA Adrministrators (comprised the largest group)</a:t>
            </a:r>
            <a:endParaRPr/>
          </a:p>
        </p:txBody>
      </p:sp>
      <p:sp>
        <p:nvSpPr>
          <p:cNvPr id="398" name="Google Shape;398;g3858427db2f_0_2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3858427db2f_0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3858427db2f_0_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From focus group participants - N=34 consisting of an individual with a disability, parent support personnel, ADR practitioners, parents, school administrators, district administrators, SELPA staff and SELPA Adrministrators (comprised the largest group)</a:t>
            </a:r>
            <a:endParaRPr/>
          </a:p>
        </p:txBody>
      </p:sp>
      <p:sp>
        <p:nvSpPr>
          <p:cNvPr id="406" name="Google Shape;406;g3858427db2f_0_3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382ca76c8a7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382ca76c8a7_0_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4" name="Google Shape;414;g382ca76c8a7_0_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382bde5be27_1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382bde5be27_1_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400"/>
              <a:buFont typeface="Arial"/>
              <a:buNone/>
            </a:pPr>
            <a:r>
              <a:rPr lang="en-US">
                <a:latin typeface="Calibri"/>
                <a:ea typeface="Calibri"/>
                <a:cs typeface="Calibri"/>
                <a:sym typeface="Calibri"/>
              </a:rPr>
              <a:t>Let’s take a minute or two to journal or think independently . . . </a:t>
            </a:r>
            <a:endParaRPr>
              <a:latin typeface="Calibri"/>
              <a:ea typeface="Calibri"/>
              <a:cs typeface="Calibri"/>
              <a:sym typeface="Calibri"/>
            </a:endParaRPr>
          </a:p>
          <a:p>
            <a:pPr marL="0" lvl="0" indent="0" algn="l" rtl="0">
              <a:lnSpc>
                <a:spcPct val="115000"/>
              </a:lnSpc>
              <a:spcBef>
                <a:spcPts val="0"/>
              </a:spcBef>
              <a:spcAft>
                <a:spcPts val="0"/>
              </a:spcAft>
              <a:buClr>
                <a:schemeClr val="dk1"/>
              </a:buClr>
              <a:buSzPts val="1400"/>
              <a:buFont typeface="Arial"/>
              <a:buNone/>
            </a:pPr>
            <a:r>
              <a:rPr lang="en-US">
                <a:latin typeface="Calibri"/>
                <a:ea typeface="Calibri"/>
                <a:cs typeface="Calibri"/>
                <a:sym typeface="Calibri"/>
              </a:rPr>
              <a:t>Think about a time when you have felt that you belonged . . . what did it feel like, sound like, what qualities do you remember?</a:t>
            </a:r>
            <a:endParaRPr>
              <a:latin typeface="Calibri"/>
              <a:ea typeface="Calibri"/>
              <a:cs typeface="Calibri"/>
              <a:sym typeface="Calibri"/>
            </a:endParaRPr>
          </a:p>
          <a:p>
            <a:pPr marL="0" lvl="0" indent="0" algn="l" rtl="0">
              <a:spcBef>
                <a:spcPts val="0"/>
              </a:spcBef>
              <a:spcAft>
                <a:spcPts val="0"/>
              </a:spcAft>
              <a:buNone/>
            </a:pPr>
            <a:endParaRPr/>
          </a:p>
        </p:txBody>
      </p:sp>
      <p:sp>
        <p:nvSpPr>
          <p:cNvPr id="420" name="Google Shape;420;g382bde5be27_1_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37759790070_0_6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37759790070_0_68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For 50 years, people with disabilities and their allies have fought for the right to learn alongside their peers. A student who is separated may be physically present, but disconnected from their peers and the learning environment. A student who is integrated may share the space with other students, but not the dialogue. A student who is included may have a seat in the classroom but still feel like an outsider. When a student truly belongs, they know they matter. Their identity is valued, their ideas influence the community, and their presence enriches everyone.</a:t>
            </a:r>
            <a:endParaRPr/>
          </a:p>
          <a:p>
            <a:pPr marL="0" lvl="0" indent="0" algn="l" rtl="0">
              <a:spcBef>
                <a:spcPts val="0"/>
              </a:spcBef>
              <a:spcAft>
                <a:spcPts val="0"/>
              </a:spcAft>
              <a:buNone/>
            </a:pPr>
            <a:endParaRPr/>
          </a:p>
        </p:txBody>
      </p:sp>
      <p:sp>
        <p:nvSpPr>
          <p:cNvPr id="427" name="Google Shape;427;g37759790070_0_68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 name="Google Shape;12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379f2aa4b5d_0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4" name="Google Shape;434;g379f2aa4b5d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37b72e013b6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37b72e013b6_0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This essential resource provides a structured approach to fostering student-centered, collaborative, and legally compliant IEP meetings. It equips educators with the knowledge and tools needed to create meaningful and inclusive experiences for students and families, ensuring that the IEPs they create together are not just procedural documents but transformative opportunities for student growth and empowerment.</a:t>
            </a:r>
            <a:endParaRPr/>
          </a:p>
          <a:p>
            <a:pPr marL="0" lvl="0" indent="0" algn="l" rtl="0">
              <a:spcBef>
                <a:spcPts val="0"/>
              </a:spcBef>
              <a:spcAft>
                <a:spcPts val="0"/>
              </a:spcAft>
              <a:buNone/>
            </a:pPr>
            <a:endParaRPr/>
          </a:p>
        </p:txBody>
      </p:sp>
      <p:sp>
        <p:nvSpPr>
          <p:cNvPr id="442" name="Google Shape;442;g37b72e013b6_0_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37759790070_0_6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37759790070_0_69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1" name="Google Shape;451;g37759790070_0_69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37759790070_0_6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37759790070_0_67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9" name="Google Shape;459;g37759790070_0_67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37b72e013b6_0_5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37b72e013b6_0_5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0" name="Google Shape;470;g37b72e013b6_0_53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37721a979d8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37721a979d8_0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7" name="Google Shape;477;g37721a979d8_0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37b72e013b6_0_5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37b72e013b6_0_5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90000"/>
              </a:lnSpc>
              <a:spcBef>
                <a:spcPts val="1066"/>
              </a:spcBef>
              <a:spcAft>
                <a:spcPts val="0"/>
              </a:spcAft>
              <a:buClr>
                <a:schemeClr val="dk1"/>
              </a:buClr>
              <a:buSzPts val="1100"/>
              <a:buFont typeface="Arial"/>
              <a:buNone/>
            </a:pPr>
            <a:r>
              <a:rPr lang="en-US" sz="1550">
                <a:solidFill>
                  <a:srgbClr val="17425C"/>
                </a:solidFill>
                <a:latin typeface="Raleway"/>
                <a:ea typeface="Raleway"/>
                <a:cs typeface="Raleway"/>
                <a:sym typeface="Raleway"/>
              </a:rPr>
              <a:t>Provide a structured approach to fostering student-centered, collaborative, and legally compliant IEP meetings. It equips educators with the knowledge and tools needed to create meaningful and inclusive experiences for students and families, ensuring that the IEPs they create together are not just procedural documents but transformative opportunities for student growth and empowerment</a:t>
            </a:r>
            <a:endParaRPr sz="500"/>
          </a:p>
        </p:txBody>
      </p:sp>
      <p:sp>
        <p:nvSpPr>
          <p:cNvPr id="485" name="Google Shape;485;g37b72e013b6_0_55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37b72e013b6_0_5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37b72e013b6_0_5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4" name="Google Shape;494;g37b72e013b6_0_5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382bde5be27_1_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382bde5be27_1_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we’ll walk through the lens of the adults and then the students</a:t>
            </a:r>
            <a:endParaRPr/>
          </a:p>
        </p:txBody>
      </p:sp>
      <p:sp>
        <p:nvSpPr>
          <p:cNvPr id="506" name="Google Shape;506;g382bde5be27_1_3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382ca76c8a7_0_2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382ca76c8a7_0_20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0" name="Google Shape;520;g382ca76c8a7_0_20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82ca76c8a7_0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382ca76c8a7_0_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 name="Google Shape;152;g382ca76c8a7_0_4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37b72e013b6_0_5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37b72e013b6_0_5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2" name="Google Shape;532;g37b72e013b6_0_56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37721a979d8_0_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37721a979d8_0_1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1100"/>
              <a:buFont typeface="Arial"/>
              <a:buNone/>
            </a:pPr>
            <a:r>
              <a:rPr lang="en-US" sz="1400">
                <a:latin typeface="Raleway"/>
                <a:ea typeface="Raleway"/>
                <a:cs typeface="Raleway"/>
                <a:sym typeface="Raleway"/>
              </a:rPr>
              <a:t>what our beliefs influence our ways of being and, ultimately, our actions</a:t>
            </a:r>
            <a:endParaRPr sz="1400">
              <a:latin typeface="Raleway"/>
              <a:ea typeface="Raleway"/>
              <a:cs typeface="Raleway"/>
              <a:sym typeface="Raleway"/>
            </a:endParaRPr>
          </a:p>
          <a:p>
            <a:pPr marL="0" lvl="0" indent="0" algn="l" rtl="0">
              <a:lnSpc>
                <a:spcPct val="90000"/>
              </a:lnSpc>
              <a:spcBef>
                <a:spcPts val="1000"/>
              </a:spcBef>
              <a:spcAft>
                <a:spcPts val="0"/>
              </a:spcAft>
              <a:buClr>
                <a:schemeClr val="dk1"/>
              </a:buClr>
              <a:buSzPts val="1100"/>
              <a:buFont typeface="Arial"/>
              <a:buNone/>
            </a:pPr>
            <a:r>
              <a:rPr lang="en-US" sz="1400">
                <a:latin typeface="Raleway"/>
                <a:ea typeface="Raleway"/>
                <a:cs typeface="Raleway"/>
                <a:sym typeface="Raleway"/>
              </a:rPr>
              <a:t>Tools that reveal how our experiences, social construct/identify and mental models can lead to biases, affecting our interactions with others and how we contribute to group dynamics.</a:t>
            </a:r>
            <a:endParaRPr sz="1400">
              <a:latin typeface="Raleway"/>
              <a:ea typeface="Raleway"/>
              <a:cs typeface="Raleway"/>
              <a:sym typeface="Raleway"/>
            </a:endParaRPr>
          </a:p>
          <a:p>
            <a:pPr marL="0" lvl="0" indent="0" algn="l" rtl="0">
              <a:lnSpc>
                <a:spcPct val="90000"/>
              </a:lnSpc>
              <a:spcBef>
                <a:spcPts val="1000"/>
              </a:spcBef>
              <a:spcAft>
                <a:spcPts val="0"/>
              </a:spcAft>
              <a:buClr>
                <a:schemeClr val="dk1"/>
              </a:buClr>
              <a:buSzPts val="1100"/>
              <a:buFont typeface="Arial"/>
              <a:buNone/>
            </a:pPr>
            <a:r>
              <a:rPr lang="en-US" sz="1400">
                <a:latin typeface="Raleway"/>
                <a:ea typeface="Raleway"/>
                <a:cs typeface="Raleway"/>
                <a:sym typeface="Raleway"/>
              </a:rPr>
              <a:t>Self-awareness</a:t>
            </a:r>
            <a:endParaRPr sz="1400">
              <a:latin typeface="Raleway"/>
              <a:ea typeface="Raleway"/>
              <a:cs typeface="Raleway"/>
              <a:sym typeface="Raleway"/>
            </a:endParaRPr>
          </a:p>
          <a:p>
            <a:pPr marL="457200" lvl="0" indent="-317500" algn="l" rtl="0">
              <a:lnSpc>
                <a:spcPct val="90000"/>
              </a:lnSpc>
              <a:spcBef>
                <a:spcPts val="1000"/>
              </a:spcBef>
              <a:spcAft>
                <a:spcPts val="0"/>
              </a:spcAft>
              <a:buClr>
                <a:schemeClr val="dk1"/>
              </a:buClr>
              <a:buSzPts val="1400"/>
              <a:buFont typeface="Raleway"/>
              <a:buChar char="•"/>
            </a:pPr>
            <a:r>
              <a:rPr lang="en-US" sz="1400">
                <a:latin typeface="Raleway"/>
                <a:ea typeface="Raleway"/>
                <a:cs typeface="Raleway"/>
                <a:sym typeface="Raleway"/>
              </a:rPr>
              <a:t>mental models (brain) -shape how we understand the world and influence</a:t>
            </a:r>
            <a:endParaRPr sz="1400">
              <a:latin typeface="Raleway"/>
              <a:ea typeface="Raleway"/>
              <a:cs typeface="Raleway"/>
              <a:sym typeface="Raleway"/>
            </a:endParaRPr>
          </a:p>
          <a:p>
            <a:pPr marL="457200" lvl="0" indent="-317500" algn="l" rtl="0">
              <a:lnSpc>
                <a:spcPct val="90000"/>
              </a:lnSpc>
              <a:spcBef>
                <a:spcPts val="0"/>
              </a:spcBef>
              <a:spcAft>
                <a:spcPts val="0"/>
              </a:spcAft>
              <a:buClr>
                <a:schemeClr val="dk1"/>
              </a:buClr>
              <a:buSzPts val="1400"/>
              <a:buFont typeface="Raleway"/>
              <a:buChar char="•"/>
            </a:pPr>
            <a:r>
              <a:rPr lang="en-US" sz="1400">
                <a:latin typeface="Raleway"/>
                <a:ea typeface="Raleway"/>
                <a:cs typeface="Raleway"/>
                <a:sym typeface="Raleway"/>
              </a:rPr>
              <a:t>social identity (body - social identities)</a:t>
            </a:r>
            <a:endParaRPr sz="1400">
              <a:latin typeface="Raleway"/>
              <a:ea typeface="Raleway"/>
              <a:cs typeface="Raleway"/>
              <a:sym typeface="Raleway"/>
            </a:endParaRPr>
          </a:p>
          <a:p>
            <a:pPr marL="457200" lvl="0" indent="-317500" algn="l" rtl="0">
              <a:lnSpc>
                <a:spcPct val="90000"/>
              </a:lnSpc>
              <a:spcBef>
                <a:spcPts val="0"/>
              </a:spcBef>
              <a:spcAft>
                <a:spcPts val="0"/>
              </a:spcAft>
              <a:buClr>
                <a:schemeClr val="dk1"/>
              </a:buClr>
              <a:buSzPts val="1400"/>
              <a:buFont typeface="Raleway"/>
              <a:buChar char="•"/>
            </a:pPr>
            <a:r>
              <a:rPr lang="en-US" sz="1400">
                <a:latin typeface="Raleway"/>
                <a:ea typeface="Raleway"/>
                <a:cs typeface="Raleway"/>
                <a:sym typeface="Raleway"/>
              </a:rPr>
              <a:t>emotions </a:t>
            </a:r>
            <a:endParaRPr sz="1400">
              <a:latin typeface="Raleway"/>
              <a:ea typeface="Raleway"/>
              <a:cs typeface="Raleway"/>
              <a:sym typeface="Raleway"/>
            </a:endParaRPr>
          </a:p>
          <a:p>
            <a:pPr marL="457200" lvl="0" indent="-317500" algn="l" rtl="0">
              <a:lnSpc>
                <a:spcPct val="90000"/>
              </a:lnSpc>
              <a:spcBef>
                <a:spcPts val="0"/>
              </a:spcBef>
              <a:spcAft>
                <a:spcPts val="0"/>
              </a:spcAft>
              <a:buClr>
                <a:schemeClr val="dk1"/>
              </a:buClr>
              <a:buSzPts val="1400"/>
              <a:buFont typeface="Raleway"/>
              <a:buChar char="•"/>
            </a:pPr>
            <a:r>
              <a:rPr lang="en-US" sz="1400">
                <a:latin typeface="Raleway"/>
                <a:ea typeface="Raleway"/>
                <a:cs typeface="Raleway"/>
                <a:sym typeface="Raleway"/>
              </a:rPr>
              <a:t>mindset</a:t>
            </a:r>
            <a:endParaRPr sz="1400">
              <a:latin typeface="Raleway"/>
              <a:ea typeface="Raleway"/>
              <a:cs typeface="Raleway"/>
              <a:sym typeface="Raleway"/>
            </a:endParaRPr>
          </a:p>
          <a:p>
            <a:pPr marL="0" lvl="0" indent="0" algn="l" rtl="0">
              <a:spcBef>
                <a:spcPts val="0"/>
              </a:spcBef>
              <a:spcAft>
                <a:spcPts val="0"/>
              </a:spcAft>
              <a:buNone/>
            </a:pPr>
            <a:endParaRPr/>
          </a:p>
        </p:txBody>
      </p:sp>
      <p:sp>
        <p:nvSpPr>
          <p:cNvPr id="540" name="Google Shape;540;g37721a979d8_0_12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37b72e013b6_0_5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37b72e013b6_0_58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9" name="Google Shape;549;g37b72e013b6_0_58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37721a979d8_0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37721a979d8_0_1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9" name="Google Shape;559;g37721a979d8_0_1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37721a979d8_0_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37721a979d8_0_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1100"/>
              <a:buFont typeface="Arial"/>
              <a:buNone/>
            </a:pPr>
            <a:r>
              <a:rPr lang="en-US"/>
              <a:t>As you listen to this story, notice any thoughts, feelings, or connections that come up for you. Write down anything that stands out—whether it’s an idea, a memory, a question, or an emotion. There are no right or wrong answers—just capture what feels meaningful to you.</a:t>
            </a:r>
            <a:endParaRPr/>
          </a:p>
        </p:txBody>
      </p:sp>
      <p:sp>
        <p:nvSpPr>
          <p:cNvPr id="566" name="Google Shape;566;g37721a979d8_0_7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382bde5be27_1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382bde5be27_1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Disclaimer: Not everyone might be in a place to discuss this topic in a group setting- that’s ok, feel free to hang out here. </a:t>
            </a:r>
            <a:endParaRPr/>
          </a:p>
          <a:p>
            <a:pPr marL="0" lvl="0" indent="0" algn="l" rtl="0">
              <a:spcBef>
                <a:spcPts val="0"/>
              </a:spcBef>
              <a:spcAft>
                <a:spcPts val="0"/>
              </a:spcAft>
              <a:buNone/>
            </a:pPr>
            <a:r>
              <a:rPr lang="en-US"/>
              <a:t>For those heading into breakout rooms, When discussing in small groups, be courteous, respectful, assume goodwill and understand we are all learners.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if time, what experiences do attribute them to</a:t>
            </a:r>
            <a:endParaRPr/>
          </a:p>
          <a:p>
            <a:pPr marL="0" lvl="0" indent="0" algn="l" rtl="0">
              <a:spcBef>
                <a:spcPts val="0"/>
              </a:spcBef>
              <a:spcAft>
                <a:spcPts val="0"/>
              </a:spcAft>
              <a:buNone/>
            </a:pPr>
            <a:endParaRPr/>
          </a:p>
        </p:txBody>
      </p:sp>
      <p:sp>
        <p:nvSpPr>
          <p:cNvPr id="576" name="Google Shape;576;g382bde5be27_1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37b72e013b6_0_5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37b72e013b6_0_59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4" name="Google Shape;584;g37b72e013b6_0_59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37721a979d8_0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37721a979d8_0_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u="sng">
                <a:solidFill>
                  <a:schemeClr val="hlink"/>
                </a:solidFill>
                <a:hlinkClick r:id="rId3"/>
              </a:rPr>
              <a:t>https://vimeo.com/809199780?fl=pl&amp;fe=vl</a:t>
            </a:r>
            <a:endParaRPr/>
          </a:p>
          <a:p>
            <a:pPr marL="0" lvl="0" indent="0" algn="l" rtl="0">
              <a:spcBef>
                <a:spcPts val="0"/>
              </a:spcBef>
              <a:spcAft>
                <a:spcPts val="0"/>
              </a:spcAft>
              <a:buNone/>
            </a:pPr>
            <a:endParaRPr/>
          </a:p>
        </p:txBody>
      </p:sp>
      <p:sp>
        <p:nvSpPr>
          <p:cNvPr id="593" name="Google Shape;593;g37721a979d8_0_4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37721a979d8_0_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37721a979d8_0_9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Share out</a:t>
            </a:r>
            <a:endParaRPr/>
          </a:p>
          <a:p>
            <a:pPr marL="0" lvl="0" indent="0" algn="l" rtl="0">
              <a:lnSpc>
                <a:spcPct val="90000"/>
              </a:lnSpc>
              <a:spcBef>
                <a:spcPts val="1000"/>
              </a:spcBef>
              <a:spcAft>
                <a:spcPts val="0"/>
              </a:spcAft>
              <a:buClr>
                <a:schemeClr val="dk1"/>
              </a:buClr>
              <a:buSzPts val="1100"/>
              <a:buFont typeface="Arial"/>
              <a:buNone/>
            </a:pPr>
            <a:r>
              <a:rPr lang="en-US" sz="1800">
                <a:latin typeface="Raleway"/>
                <a:ea typeface="Raleway"/>
                <a:cs typeface="Raleway"/>
                <a:sym typeface="Raleway"/>
              </a:rPr>
              <a:t>What we just saw reminds us that a student is always more than what’s written in their paperwork and more than our mental models. When we focus only on deficits, we miss the strengths, talents, and possibilities that truly define who they are. Matthew’s story is a powerful reminder to look beyond the words on the page or the image we hold of the disability and see the whole child.</a:t>
            </a:r>
            <a:endParaRPr sz="1800">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599" name="Google Shape;599;g37721a979d8_0_9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379d5f85e36_0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379d5f85e36_0_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7" name="Google Shape;607;g379d5f85e36_0_4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82ca76c8a7_0_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382ca76c8a7_0_7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g382ca76c8a7_0_7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37721a979d8_0_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37721a979d8_0_1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Did this happen when you did the activity?</a:t>
            </a:r>
            <a:endParaRPr/>
          </a:p>
        </p:txBody>
      </p:sp>
      <p:sp>
        <p:nvSpPr>
          <p:cNvPr id="615" name="Google Shape;615;g37721a979d8_0_1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37721a979d8_0_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37721a979d8_0_10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8" name="Google Shape;628;g37721a979d8_0_10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37721a979d8_0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 name="Google Shape;634;g37721a979d8_0_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5" name="Google Shape;635;g37721a979d8_0_3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37721a979d8_0_1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37721a979d8_0_1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g37721a979d8_0_15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37721a979d8_0_1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37721a979d8_0_17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4" name="Google Shape;654;g37721a979d8_0_17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37721a979d8_0_1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37721a979d8_0_1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3" name="Google Shape;663;g37721a979d8_0_18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378b54b9afd_0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378b54b9afd_0_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3" name="Google Shape;673;g378b54b9afd_0_3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37721a979d8_0_1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2" name="Google Shape;682;g37721a979d8_0_19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3" name="Google Shape;683;g37721a979d8_0_19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37721a979d8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37721a979d8_0_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2" name="Google Shape;692;g37721a979d8_0_5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37721a979d8_0_2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 name="Google Shape;698;g37721a979d8_0_2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9" name="Google Shape;699;g37721a979d8_0_20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382ca76c8a7_0_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382ca76c8a7_0_1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g382ca76c8a7_0_1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37721a979d8_0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37721a979d8_0_6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latin typeface="Raleway"/>
                <a:ea typeface="Raleway"/>
                <a:cs typeface="Raleway"/>
                <a:sym typeface="Raleway"/>
              </a:rPr>
              <a:t> Our feelings are closely connected to our beliefs and ultimately influence our behaviors. In the context of IEPs, we often encounter situations that evoke strong emotions—these emotions are shaped by our past experiences and the mental models we hold about students, disability, and the IEP process.</a:t>
            </a:r>
            <a:endParaRPr/>
          </a:p>
        </p:txBody>
      </p:sp>
      <p:sp>
        <p:nvSpPr>
          <p:cNvPr id="709" name="Google Shape;709;g37721a979d8_0_6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37b72e013b6_0_6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1" name="Google Shape;721;g37b72e013b6_0_60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2" name="Google Shape;722;g37b72e013b6_0_60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g378b54b9afd_0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9" name="Google Shape;729;g378b54b9afd_0_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0" name="Google Shape;730;g378b54b9afd_0_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382ca76c8a7_0_2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382ca76c8a7_0_2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9" name="Google Shape;739;g382ca76c8a7_0_2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37759790070_0_4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37759790070_0_40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5" name="Google Shape;755;g37759790070_0_40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g37759790070_0_4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2" name="Google Shape;762;g37759790070_0_4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3" name="Google Shape;763;g37759790070_0_4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37759790070_0_4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37759790070_0_4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1" name="Google Shape;771;g37759790070_0_4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g37759790070_0_4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5" name="Google Shape;785;g37759790070_0_4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6" name="Google Shape;786;g37759790070_0_43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37b72e013b6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4" name="Google Shape;794;g37b72e013b6_0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5" name="Google Shape;795;g37b72e013b6_0_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37759790070_0_6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 name="Google Shape;802;g37759790070_0_6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3" name="Google Shape;803;g37759790070_0_66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382ca76c8a7_0_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382ca76c8a7_0_1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90000"/>
              </a:lnSpc>
              <a:spcBef>
                <a:spcPts val="1000"/>
              </a:spcBef>
              <a:spcAft>
                <a:spcPts val="0"/>
              </a:spcAft>
              <a:buNone/>
            </a:pPr>
            <a:r>
              <a:rPr lang="en-US">
                <a:latin typeface="Calibri"/>
                <a:ea typeface="Calibri"/>
                <a:cs typeface="Calibri"/>
                <a:sym typeface="Calibri"/>
              </a:rPr>
              <a:t>Noreen </a:t>
            </a:r>
            <a:r>
              <a:rPr lang="en-US" u="sng">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https://youtu.be/c6rP-YP4c5I?si=0T-ioekHK0XTLbNW</a:t>
            </a:r>
            <a:r>
              <a:rPr lang="en-US">
                <a:latin typeface="Calibri"/>
                <a:ea typeface="Calibri"/>
                <a:cs typeface="Calibri"/>
                <a:sym typeface="Calibri"/>
              </a:rPr>
              <a:t> walk up song  - </a:t>
            </a:r>
            <a:endParaRPr>
              <a:latin typeface="Calibri"/>
              <a:ea typeface="Calibri"/>
              <a:cs typeface="Calibri"/>
              <a:sym typeface="Calibri"/>
            </a:endParaRPr>
          </a:p>
          <a:p>
            <a:pPr marL="0" lvl="0" indent="0" algn="l" rtl="0">
              <a:lnSpc>
                <a:spcPct val="90000"/>
              </a:lnSpc>
              <a:spcBef>
                <a:spcPts val="1000"/>
              </a:spcBef>
              <a:spcAft>
                <a:spcPts val="0"/>
              </a:spcAft>
              <a:buClr>
                <a:schemeClr val="dk1"/>
              </a:buClr>
              <a:buSzPts val="1100"/>
              <a:buFont typeface="Arial"/>
              <a:buNone/>
            </a:pPr>
            <a:endParaRPr>
              <a:latin typeface="Calibri"/>
              <a:ea typeface="Calibri"/>
              <a:cs typeface="Calibri"/>
              <a:sym typeface="Calibri"/>
            </a:endParaRPr>
          </a:p>
        </p:txBody>
      </p:sp>
      <p:sp>
        <p:nvSpPr>
          <p:cNvPr id="209" name="Google Shape;209;g382ca76c8a7_0_1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37b72e013b6_0_4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9" name="Google Shape;809;g37b72e013b6_0_4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0" name="Google Shape;810;g37b72e013b6_0_45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37b72e013b6_0_4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8" name="Google Shape;818;g37b72e013b6_0_46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9" name="Google Shape;819;g37b72e013b6_0_46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37b72e013b6_0_4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7" name="Google Shape;827;g37b72e013b6_0_4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8" name="Google Shape;828;g37b72e013b6_0_47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g37b72e013b6_0_4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6" name="Google Shape;836;g37b72e013b6_0_4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7" name="Google Shape;837;g37b72e013b6_0_47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g37b72e013b6_0_4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5" name="Google Shape;845;g37b72e013b6_0_49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6" name="Google Shape;846;g37b72e013b6_0_49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g37b72e013b6_0_4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4" name="Google Shape;854;g37b72e013b6_0_49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5" name="Google Shape;855;g37b72e013b6_0_49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g37759790070_0_4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3" name="Google Shape;863;g37759790070_0_46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reflection - did this bring anything up for you with the student they work with or a parent their own student</a:t>
            </a:r>
            <a:endParaRPr/>
          </a:p>
        </p:txBody>
      </p:sp>
      <p:sp>
        <p:nvSpPr>
          <p:cNvPr id="864" name="Google Shape;864;g37759790070_0_46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378b54b9afd_0_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378b54b9afd_0_8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2" name="Google Shape;872;g378b54b9afd_0_8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g37759790070_0_4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0" name="Google Shape;880;g37759790070_0_4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latin typeface="Calibri"/>
                <a:ea typeface="Calibri"/>
                <a:cs typeface="Calibri"/>
                <a:sym typeface="Calibri"/>
              </a:rPr>
              <a:t>As we build on the trust and relationships, and When teams are truly engaged we move from transactional IEPs to more transformational IEPs. </a:t>
            </a:r>
            <a:endParaRPr>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US">
                <a:latin typeface="Calibri"/>
                <a:ea typeface="Calibri"/>
                <a:cs typeface="Calibri"/>
                <a:sym typeface="Calibri"/>
              </a:rPr>
              <a:t>By thinking of the IEP as a journey and not a singular event (or transaction) we want to move towards this journey that is continuous, iterative, involves multiple perspectives and stories that is strength-based and focuses on the whole child.</a:t>
            </a:r>
            <a:endParaRPr/>
          </a:p>
        </p:txBody>
      </p:sp>
      <p:sp>
        <p:nvSpPr>
          <p:cNvPr id="881" name="Google Shape;881;g37759790070_0_4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g37721a979d8_0_2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7" name="Google Shape;887;g37721a979d8_0_2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8" name="Google Shape;888;g37721a979d8_0_24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382ca76c8a7_0_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382ca76c8a7_0_1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1100"/>
              <a:buFont typeface="Arial"/>
              <a:buNone/>
            </a:pPr>
            <a:r>
              <a:rPr lang="en-US"/>
              <a:t>Noreen </a:t>
            </a:r>
            <a:r>
              <a:rPr lang="en-US" u="sng">
                <a:solidFill>
                  <a:schemeClr val="hlink"/>
                </a:solidFill>
                <a:hlinkClick r:id="rId3"/>
              </a:rPr>
              <a:t>https://youtu.be/c6rP-YP4c5I?si=0T-ioekHK0XTLbNW</a:t>
            </a:r>
            <a:r>
              <a:rPr lang="en-US"/>
              <a:t> walk up song  - </a:t>
            </a:r>
            <a:endParaRPr/>
          </a:p>
        </p:txBody>
      </p:sp>
      <p:sp>
        <p:nvSpPr>
          <p:cNvPr id="231" name="Google Shape;231;g382ca76c8a7_0_17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3775979007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 name="Google Shape;895;g37759790070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6" name="Google Shape;896;g37759790070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g37759790070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3" name="Google Shape;913;g37759790070_0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4" name="Google Shape;914;g37759790070_0_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g37759790070_0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2" name="Google Shape;922;g37759790070_0_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3" name="Google Shape;923;g37759790070_0_2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g37759790070_0_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3" name="Google Shape;933;g37759790070_0_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4" name="Google Shape;934;g37759790070_0_7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g378b54b9afd_0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0" name="Google Shape;940;g378b54b9afd_0_1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1" name="Google Shape;941;g378b54b9afd_0_1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37759790070_0_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9" name="Google Shape;949;g37759790070_0_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0" name="Google Shape;950;g37759790070_0_3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37759790070_0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37759790070_0_5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8" name="Google Shape;958;g37759790070_0_5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g378b54b9afd_0_1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3" name="Google Shape;963;g378b54b9afd_0_1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4" name="Google Shape;964;g378b54b9afd_0_12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g37759790070_0_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2" name="Google Shape;972;g37759790070_0_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3" name="Google Shape;973;g37759790070_0_6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8"/>
        <p:cNvGrpSpPr/>
        <p:nvPr/>
      </p:nvGrpSpPr>
      <p:grpSpPr>
        <a:xfrm>
          <a:off x="0" y="0"/>
          <a:ext cx="0" cy="0"/>
          <a:chOff x="0" y="0"/>
          <a:chExt cx="0" cy="0"/>
        </a:xfrm>
      </p:grpSpPr>
      <p:sp>
        <p:nvSpPr>
          <p:cNvPr id="979" name="Google Shape;979;g37759790070_0_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0" name="Google Shape;980;g37759790070_0_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1" name="Google Shape;981;g37759790070_0_7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37759790070_0_7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37759790070_0_70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1" name="Google Shape;251;g37759790070_0_70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g37759790070_0_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8" name="Google Shape;988;g37759790070_0_10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9" name="Google Shape;989;g37759790070_0_10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g37759790070_0_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7" name="Google Shape;997;g37759790070_0_1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8" name="Google Shape;998;g37759790070_0_1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37759790070_0_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6" name="Google Shape;1006;g37759790070_0_1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7" name="Google Shape;1007;g37759790070_0_1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g37759790070_0_1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5" name="Google Shape;1015;g37759790070_0_1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6" name="Google Shape;1016;g37759790070_0_13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Google Shape;1023;g37759790070_0_2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4" name="Google Shape;1024;g37759790070_0_2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5" name="Google Shape;1025;g37759790070_0_24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g37759790070_0_1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1" name="Google Shape;1031;g37759790070_0_1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2" name="Google Shape;1032;g37759790070_0_14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37759790070_0_1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8" name="Google Shape;1038;g37759790070_0_1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9" name="Google Shape;1039;g37759790070_0_1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96</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37759790070_0_1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37759790070_0_1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1" name="Google Shape;1051;g37759790070_0_16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g37759790070_0_1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2" name="Google Shape;1062;g37759790070_0_18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3" name="Google Shape;1063;g37759790070_0_18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Google Shape;1073;g37759790070_0_1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4" name="Google Shape;1074;g37759790070_0_19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5" name="Google Shape;1075;g37759790070_0_19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9"/>
        <p:cNvGrpSpPr/>
        <p:nvPr/>
      </p:nvGrpSpPr>
      <p:grpSpPr>
        <a:xfrm>
          <a:off x="0" y="0"/>
          <a:ext cx="0" cy="0"/>
          <a:chOff x="0" y="0"/>
          <a:chExt cx="0" cy="0"/>
        </a:xfrm>
      </p:grpSpPr>
      <p:pic>
        <p:nvPicPr>
          <p:cNvPr id="20" name="Google Shape;20;p8" descr="&quot;High Quality IEPs logo featuring a blue and green design with the text 'High Quality IEPs' in bold font.&quot;"/>
          <p:cNvPicPr preferRelativeResize="0"/>
          <p:nvPr/>
        </p:nvPicPr>
        <p:blipFill rotWithShape="1">
          <a:blip r:embed="rId2">
            <a:alphaModFix/>
          </a:blip>
          <a:srcRect/>
          <a:stretch/>
        </p:blipFill>
        <p:spPr>
          <a:xfrm>
            <a:off x="9278800" y="5520901"/>
            <a:ext cx="2424599" cy="782925"/>
          </a:xfrm>
          <a:prstGeom prst="rect">
            <a:avLst/>
          </a:prstGeom>
          <a:noFill/>
          <a:ln>
            <a:noFill/>
          </a:ln>
        </p:spPr>
      </p:pic>
      <p:pic>
        <p:nvPicPr>
          <p:cNvPr id="21" name="Google Shape;21;p8" descr="&quot;Pathways to Partnership&quot; logo featuring three abstract human figures in purple, blue, and teal, with arms raised around a rising sun over a green path. Below the title are the words &quot;Connect • Collaborate • Support&quot; in green, blue, and purple."/>
          <p:cNvPicPr preferRelativeResize="0"/>
          <p:nvPr/>
        </p:nvPicPr>
        <p:blipFill>
          <a:blip r:embed="rId3">
            <a:alphaModFix/>
          </a:blip>
          <a:stretch>
            <a:fillRect/>
          </a:stretch>
        </p:blipFill>
        <p:spPr>
          <a:xfrm>
            <a:off x="9869225" y="6249875"/>
            <a:ext cx="1834175" cy="60812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1366982" y="824138"/>
            <a:ext cx="3405043" cy="139654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6"/>
          <p:cNvSpPr>
            <a:spLocks noGrp="1"/>
          </p:cNvSpPr>
          <p:nvPr>
            <p:ph type="pic" idx="2"/>
          </p:nvPr>
        </p:nvSpPr>
        <p:spPr>
          <a:xfrm>
            <a:off x="5183188" y="987425"/>
            <a:ext cx="6172200" cy="4873625"/>
          </a:xfrm>
          <a:prstGeom prst="rect">
            <a:avLst/>
          </a:prstGeom>
          <a:noFill/>
          <a:ln>
            <a:noFill/>
          </a:ln>
        </p:spPr>
      </p:sp>
      <p:sp>
        <p:nvSpPr>
          <p:cNvPr id="71" name="Google Shape;71;p16"/>
          <p:cNvSpPr txBox="1">
            <a:spLocks noGrp="1"/>
          </p:cNvSpPr>
          <p:nvPr>
            <p:ph type="body" idx="1"/>
          </p:nvPr>
        </p:nvSpPr>
        <p:spPr>
          <a:xfrm>
            <a:off x="1366982" y="2222274"/>
            <a:ext cx="3405043"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72" name="Google Shape;72;p16" descr="&quot;High Quality IEPs logo featuring a blue and green design with the text 'High Quality IEPs' in bold font.&quot;"/>
          <p:cNvPicPr preferRelativeResize="0"/>
          <p:nvPr/>
        </p:nvPicPr>
        <p:blipFill rotWithShape="1">
          <a:blip r:embed="rId2">
            <a:alphaModFix/>
          </a:blip>
          <a:srcRect/>
          <a:stretch/>
        </p:blipFill>
        <p:spPr>
          <a:xfrm>
            <a:off x="7432275" y="6075076"/>
            <a:ext cx="2424599" cy="782925"/>
          </a:xfrm>
          <a:prstGeom prst="rect">
            <a:avLst/>
          </a:prstGeom>
          <a:noFill/>
          <a:ln>
            <a:noFill/>
          </a:ln>
        </p:spPr>
      </p:pic>
      <p:pic>
        <p:nvPicPr>
          <p:cNvPr id="73" name="Google Shape;73;p16" descr="&quot;Pathways to Partnership&quot; logo featuring three abstract human figures in purple, blue, and teal, with arms raised around a rising sun over a green path. Below the title are the words &quot;Connect • Collaborate • Support&quot; in green, blue, and purple."/>
          <p:cNvPicPr preferRelativeResize="0"/>
          <p:nvPr/>
        </p:nvPicPr>
        <p:blipFill>
          <a:blip r:embed="rId3">
            <a:alphaModFix/>
          </a:blip>
          <a:stretch>
            <a:fillRect/>
          </a:stretch>
        </p:blipFill>
        <p:spPr>
          <a:xfrm>
            <a:off x="9869225" y="6249875"/>
            <a:ext cx="1834175" cy="60812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1">
  <p:cSld name="PICTURE_WITH_CAPTION_TEXT_1">
    <p:spTree>
      <p:nvGrpSpPr>
        <p:cNvPr id="1" name="Shape 74"/>
        <p:cNvGrpSpPr/>
        <p:nvPr/>
      </p:nvGrpSpPr>
      <p:grpSpPr>
        <a:xfrm>
          <a:off x="0" y="0"/>
          <a:ext cx="0" cy="0"/>
          <a:chOff x="0" y="0"/>
          <a:chExt cx="0" cy="0"/>
        </a:xfrm>
      </p:grpSpPr>
      <p:sp>
        <p:nvSpPr>
          <p:cNvPr id="75" name="Google Shape;75;g37555ee4f38_0_38"/>
          <p:cNvSpPr txBox="1">
            <a:spLocks noGrp="1"/>
          </p:cNvSpPr>
          <p:nvPr>
            <p:ph type="title"/>
          </p:nvPr>
        </p:nvSpPr>
        <p:spPr>
          <a:xfrm>
            <a:off x="1366982" y="824138"/>
            <a:ext cx="3405000" cy="13965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g37555ee4f38_0_38"/>
          <p:cNvSpPr>
            <a:spLocks noGrp="1"/>
          </p:cNvSpPr>
          <p:nvPr>
            <p:ph type="pic" idx="2"/>
          </p:nvPr>
        </p:nvSpPr>
        <p:spPr>
          <a:xfrm>
            <a:off x="5183188" y="987425"/>
            <a:ext cx="6172200" cy="4873500"/>
          </a:xfrm>
          <a:prstGeom prst="rect">
            <a:avLst/>
          </a:prstGeom>
          <a:noFill/>
          <a:ln>
            <a:noFill/>
          </a:ln>
        </p:spPr>
      </p:sp>
      <p:sp>
        <p:nvSpPr>
          <p:cNvPr id="77" name="Google Shape;77;g37555ee4f38_0_38"/>
          <p:cNvSpPr txBox="1">
            <a:spLocks noGrp="1"/>
          </p:cNvSpPr>
          <p:nvPr>
            <p:ph type="body" idx="1"/>
          </p:nvPr>
        </p:nvSpPr>
        <p:spPr>
          <a:xfrm>
            <a:off x="1366982" y="2222274"/>
            <a:ext cx="34050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8"/>
        <p:cNvGrpSpPr/>
        <p:nvPr/>
      </p:nvGrpSpPr>
      <p:grpSpPr>
        <a:xfrm>
          <a:off x="0" y="0"/>
          <a:ext cx="0" cy="0"/>
          <a:chOff x="0" y="0"/>
          <a:chExt cx="0" cy="0"/>
        </a:xfrm>
      </p:grpSpPr>
      <p:sp>
        <p:nvSpPr>
          <p:cNvPr id="79" name="Google Shape;79;p17"/>
          <p:cNvSpPr txBox="1">
            <a:spLocks noGrp="1"/>
          </p:cNvSpPr>
          <p:nvPr>
            <p:ph type="title"/>
          </p:nvPr>
        </p:nvSpPr>
        <p:spPr>
          <a:xfrm>
            <a:off x="2033730" y="164373"/>
            <a:ext cx="923564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7"/>
          <p:cNvSpPr txBox="1">
            <a:spLocks noGrp="1"/>
          </p:cNvSpPr>
          <p:nvPr>
            <p:ph type="body" idx="1"/>
          </p:nvPr>
        </p:nvSpPr>
        <p:spPr>
          <a:xfrm rot="5400000">
            <a:off x="3694647" y="-1518823"/>
            <a:ext cx="4359475" cy="1078998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81" name="Google Shape;81;p17" descr="&quot;High Quality IEPs logo featuring a blue and green design with the text 'High Quality IEPs' in bold font.&quot;"/>
          <p:cNvPicPr preferRelativeResize="0"/>
          <p:nvPr/>
        </p:nvPicPr>
        <p:blipFill rotWithShape="1">
          <a:blip r:embed="rId2">
            <a:alphaModFix/>
          </a:blip>
          <a:srcRect/>
          <a:stretch/>
        </p:blipFill>
        <p:spPr>
          <a:xfrm>
            <a:off x="7371725" y="6055901"/>
            <a:ext cx="2424599" cy="782925"/>
          </a:xfrm>
          <a:prstGeom prst="rect">
            <a:avLst/>
          </a:prstGeom>
          <a:noFill/>
          <a:ln>
            <a:noFill/>
          </a:ln>
        </p:spPr>
      </p:pic>
      <p:pic>
        <p:nvPicPr>
          <p:cNvPr id="82" name="Google Shape;82;p17" descr="&quot;Pathways to Partnership&quot; logo featuring three abstract human figures in purple, blue, and teal, with arms raised around a rising sun over a green path. Below the title are the words &quot;Connect • Collaborate • Support&quot; in green, blue, and purple."/>
          <p:cNvPicPr preferRelativeResize="0"/>
          <p:nvPr/>
        </p:nvPicPr>
        <p:blipFill>
          <a:blip r:embed="rId3">
            <a:alphaModFix/>
          </a:blip>
          <a:stretch>
            <a:fillRect/>
          </a:stretch>
        </p:blipFill>
        <p:spPr>
          <a:xfrm>
            <a:off x="9808675" y="6230700"/>
            <a:ext cx="1834175" cy="60812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3"/>
        <p:cNvGrpSpPr/>
        <p:nvPr/>
      </p:nvGrpSpPr>
      <p:grpSpPr>
        <a:xfrm>
          <a:off x="0" y="0"/>
          <a:ext cx="0" cy="0"/>
          <a:chOff x="0" y="0"/>
          <a:chExt cx="0" cy="0"/>
        </a:xfrm>
      </p:grpSpPr>
      <p:sp>
        <p:nvSpPr>
          <p:cNvPr id="84" name="Google Shape;84;p1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1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86" name="Google Shape;86;p18" descr="&quot;High Quality IEPs logo featuring a blue and green design with the text 'High Quality IEPs' in bold font.&quot;"/>
          <p:cNvPicPr preferRelativeResize="0"/>
          <p:nvPr/>
        </p:nvPicPr>
        <p:blipFill rotWithShape="1">
          <a:blip r:embed="rId2">
            <a:alphaModFix/>
          </a:blip>
          <a:srcRect/>
          <a:stretch/>
        </p:blipFill>
        <p:spPr>
          <a:xfrm>
            <a:off x="7391925" y="6075076"/>
            <a:ext cx="2424599" cy="782925"/>
          </a:xfrm>
          <a:prstGeom prst="rect">
            <a:avLst/>
          </a:prstGeom>
          <a:noFill/>
          <a:ln>
            <a:noFill/>
          </a:ln>
        </p:spPr>
      </p:pic>
      <p:pic>
        <p:nvPicPr>
          <p:cNvPr id="87" name="Google Shape;87;p18" descr="&quot;Pathways to Partnership&quot; logo featuring three abstract human figures in purple, blue, and teal, with arms raised around a rising sun over a green path. Below the title are the words &quot;Connect • Collaborate • Support&quot; in green, blue, and purple."/>
          <p:cNvPicPr preferRelativeResize="0"/>
          <p:nvPr/>
        </p:nvPicPr>
        <p:blipFill>
          <a:blip r:embed="rId3">
            <a:alphaModFix/>
          </a:blip>
          <a:stretch>
            <a:fillRect/>
          </a:stretch>
        </p:blipFill>
        <p:spPr>
          <a:xfrm>
            <a:off x="9828875" y="6249875"/>
            <a:ext cx="1834175" cy="60812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88"/>
        <p:cNvGrpSpPr/>
        <p:nvPr/>
      </p:nvGrpSpPr>
      <p:grpSpPr>
        <a:xfrm>
          <a:off x="0" y="0"/>
          <a:ext cx="0" cy="0"/>
          <a:chOff x="0" y="0"/>
          <a:chExt cx="0" cy="0"/>
        </a:xfrm>
      </p:grpSpPr>
      <p:sp>
        <p:nvSpPr>
          <p:cNvPr id="89" name="Google Shape;89;g37555ee4f38_0_688"/>
          <p:cNvSpPr txBox="1">
            <a:spLocks noGrp="1"/>
          </p:cNvSpPr>
          <p:nvPr>
            <p:ph type="title"/>
          </p:nvPr>
        </p:nvSpPr>
        <p:spPr>
          <a:xfrm>
            <a:off x="838200" y="158388"/>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7425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g37555ee4f38_0_688"/>
          <p:cNvSpPr txBox="1">
            <a:spLocks noGrp="1"/>
          </p:cNvSpPr>
          <p:nvPr>
            <p:ph type="body" idx="1"/>
          </p:nvPr>
        </p:nvSpPr>
        <p:spPr>
          <a:xfrm>
            <a:off x="838200" y="1674550"/>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wo Content Dark 1">
  <p:cSld name="1_Two Content Dark_1">
    <p:spTree>
      <p:nvGrpSpPr>
        <p:cNvPr id="1" name="Shape 91"/>
        <p:cNvGrpSpPr/>
        <p:nvPr/>
      </p:nvGrpSpPr>
      <p:grpSpPr>
        <a:xfrm>
          <a:off x="0" y="0"/>
          <a:ext cx="0" cy="0"/>
          <a:chOff x="0" y="0"/>
          <a:chExt cx="0" cy="0"/>
        </a:xfrm>
      </p:grpSpPr>
      <p:sp>
        <p:nvSpPr>
          <p:cNvPr id="92" name="Google Shape;92;g37b72e013b6_0_447"/>
          <p:cNvSpPr/>
          <p:nvPr/>
        </p:nvSpPr>
        <p:spPr>
          <a:xfrm>
            <a:off x="0" y="-65850"/>
            <a:ext cx="2834700" cy="6924000"/>
          </a:xfrm>
          <a:prstGeom prst="rect">
            <a:avLst/>
          </a:prstGeom>
          <a:solidFill>
            <a:srgbClr val="1533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sp>
        <p:nvSpPr>
          <p:cNvPr id="93" name="Google Shape;93;g37b72e013b6_0_447"/>
          <p:cNvSpPr txBox="1">
            <a:spLocks noGrp="1"/>
          </p:cNvSpPr>
          <p:nvPr>
            <p:ph type="title"/>
          </p:nvPr>
        </p:nvSpPr>
        <p:spPr>
          <a:xfrm>
            <a:off x="260605" y="858649"/>
            <a:ext cx="2409300" cy="11331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3400"/>
              <a:buFont typeface="Open Sans Light"/>
              <a:buNone/>
              <a:defRPr sz="3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g37b72e013b6_0_447"/>
          <p:cNvSpPr txBox="1">
            <a:spLocks noGrp="1"/>
          </p:cNvSpPr>
          <p:nvPr>
            <p:ph type="body" idx="1"/>
          </p:nvPr>
        </p:nvSpPr>
        <p:spPr>
          <a:xfrm>
            <a:off x="260604" y="2738627"/>
            <a:ext cx="2409300" cy="3514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342900" algn="l">
              <a:lnSpc>
                <a:spcPct val="90000"/>
              </a:lnSpc>
              <a:spcBef>
                <a:spcPts val="500"/>
              </a:spcBef>
              <a:spcAft>
                <a:spcPts val="0"/>
              </a:spcAft>
              <a:buClr>
                <a:schemeClr val="lt1"/>
              </a:buClr>
              <a:buSzPts val="1800"/>
              <a:buChar char="•"/>
              <a:defRPr>
                <a:solidFill>
                  <a:schemeClr val="lt1"/>
                </a:solidFill>
              </a:defRPr>
            </a:lvl2pPr>
            <a:lvl3pPr marL="1371600" lvl="2" indent="-342900" algn="l">
              <a:lnSpc>
                <a:spcPct val="90000"/>
              </a:lnSpc>
              <a:spcBef>
                <a:spcPts val="500"/>
              </a:spcBef>
              <a:spcAft>
                <a:spcPts val="0"/>
              </a:spcAft>
              <a:buClr>
                <a:schemeClr val="lt1"/>
              </a:buClr>
              <a:buSzPts val="18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lt1"/>
              </a:buClr>
              <a:buSzPts val="1800"/>
              <a:buChar char="•"/>
              <a:defRPr>
                <a:solidFill>
                  <a:schemeClr val="lt1"/>
                </a:solidFill>
              </a:defRPr>
            </a:lvl6pPr>
            <a:lvl7pPr marL="3200400" lvl="6" indent="-342900" algn="l">
              <a:lnSpc>
                <a:spcPct val="90000"/>
              </a:lnSpc>
              <a:spcBef>
                <a:spcPts val="500"/>
              </a:spcBef>
              <a:spcAft>
                <a:spcPts val="0"/>
              </a:spcAft>
              <a:buClr>
                <a:schemeClr val="lt1"/>
              </a:buClr>
              <a:buSzPts val="1800"/>
              <a:buChar char="•"/>
              <a:defRPr>
                <a:solidFill>
                  <a:schemeClr val="lt1"/>
                </a:solidFill>
              </a:defRPr>
            </a:lvl7pPr>
            <a:lvl8pPr marL="3657600" lvl="7" indent="-342900" algn="l">
              <a:lnSpc>
                <a:spcPct val="90000"/>
              </a:lnSpc>
              <a:spcBef>
                <a:spcPts val="500"/>
              </a:spcBef>
              <a:spcAft>
                <a:spcPts val="0"/>
              </a:spcAft>
              <a:buClr>
                <a:schemeClr val="lt1"/>
              </a:buClr>
              <a:buSzPts val="1800"/>
              <a:buChar char="•"/>
              <a:defRPr>
                <a:solidFill>
                  <a:schemeClr val="lt1"/>
                </a:solidFill>
              </a:defRPr>
            </a:lvl8pPr>
            <a:lvl9pPr marL="4114800" lvl="8" indent="-342900" algn="l">
              <a:lnSpc>
                <a:spcPct val="90000"/>
              </a:lnSpc>
              <a:spcBef>
                <a:spcPts val="500"/>
              </a:spcBef>
              <a:spcAft>
                <a:spcPts val="0"/>
              </a:spcAft>
              <a:buClr>
                <a:schemeClr val="lt1"/>
              </a:buClr>
              <a:buSzPts val="1800"/>
              <a:buChar char="•"/>
              <a:defRPr>
                <a:solidFill>
                  <a:schemeClr val="lt1"/>
                </a:solidFill>
              </a:defRPr>
            </a:lvl9pPr>
          </a:lstStyle>
          <a:p>
            <a:endParaRPr/>
          </a:p>
        </p:txBody>
      </p:sp>
      <p:sp>
        <p:nvSpPr>
          <p:cNvPr id="95" name="Google Shape;95;g37b72e013b6_0_447"/>
          <p:cNvSpPr txBox="1">
            <a:spLocks noGrp="1"/>
          </p:cNvSpPr>
          <p:nvPr>
            <p:ph type="sldNum" idx="12"/>
          </p:nvPr>
        </p:nvSpPr>
        <p:spPr>
          <a:xfrm>
            <a:off x="8610600" y="6591392"/>
            <a:ext cx="2743200" cy="3651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Lato"/>
                <a:ea typeface="Lato"/>
                <a:cs typeface="Lato"/>
                <a:sym typeface="Lato"/>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Lato"/>
                <a:ea typeface="Lato"/>
                <a:cs typeface="Lato"/>
                <a:sym typeface="Lato"/>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Lato"/>
                <a:ea typeface="Lato"/>
                <a:cs typeface="Lato"/>
                <a:sym typeface="Lato"/>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Lato"/>
                <a:ea typeface="Lato"/>
                <a:cs typeface="Lato"/>
                <a:sym typeface="Lato"/>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Lato"/>
                <a:ea typeface="Lato"/>
                <a:cs typeface="Lato"/>
                <a:sym typeface="Lato"/>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Lato"/>
                <a:ea typeface="Lato"/>
                <a:cs typeface="Lato"/>
                <a:sym typeface="Lato"/>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Lato"/>
                <a:ea typeface="Lato"/>
                <a:cs typeface="Lato"/>
                <a:sym typeface="Lato"/>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Lato"/>
                <a:ea typeface="Lato"/>
                <a:cs typeface="Lato"/>
                <a:sym typeface="Lato"/>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Lato"/>
                <a:ea typeface="Lato"/>
                <a:cs typeface="Lato"/>
                <a:sym typeface="Lato"/>
              </a:defRPr>
            </a:lvl9pPr>
          </a:lstStyle>
          <a:p>
            <a:pPr marL="0" lvl="0" indent="0" algn="l" rtl="0">
              <a:spcBef>
                <a:spcPts val="0"/>
              </a:spcBef>
              <a:spcAft>
                <a:spcPts val="0"/>
              </a:spcAft>
              <a:buNone/>
            </a:pPr>
            <a:fld id="{00000000-1234-1234-1234-123412341234}" type="slidenum">
              <a:rPr lang="en-US"/>
              <a:t>‹#›</a:t>
            </a:fld>
            <a:endParaRPr/>
          </a:p>
        </p:txBody>
      </p:sp>
      <p:sp>
        <p:nvSpPr>
          <p:cNvPr id="96" name="Google Shape;96;g37b72e013b6_0_447"/>
          <p:cNvSpPr txBox="1">
            <a:spLocks noGrp="1"/>
          </p:cNvSpPr>
          <p:nvPr>
            <p:ph type="body" idx="2"/>
          </p:nvPr>
        </p:nvSpPr>
        <p:spPr>
          <a:xfrm>
            <a:off x="3031236" y="281356"/>
            <a:ext cx="8322600" cy="52449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97" name="Google Shape;97;g37b72e013b6_0_447" descr="A black background with blue text&#10;&#10;Description automatically generated"/>
          <p:cNvPicPr preferRelativeResize="0"/>
          <p:nvPr/>
        </p:nvPicPr>
        <p:blipFill rotWithShape="1">
          <a:blip r:embed="rId2">
            <a:alphaModFix/>
          </a:blip>
          <a:srcRect/>
          <a:stretch/>
        </p:blipFill>
        <p:spPr>
          <a:xfrm>
            <a:off x="9124720" y="6010909"/>
            <a:ext cx="2623274" cy="847099"/>
          </a:xfrm>
          <a:prstGeom prst="rect">
            <a:avLst/>
          </a:prstGeom>
          <a:noFill/>
          <a:ln>
            <a:noFill/>
          </a:ln>
        </p:spPr>
      </p:pic>
      <p:pic>
        <p:nvPicPr>
          <p:cNvPr id="98" name="Google Shape;98;g37b72e013b6_0_447"/>
          <p:cNvPicPr preferRelativeResize="0"/>
          <p:nvPr/>
        </p:nvPicPr>
        <p:blipFill>
          <a:blip r:embed="rId3">
            <a:alphaModFix/>
          </a:blip>
          <a:stretch>
            <a:fillRect/>
          </a:stretch>
        </p:blipFill>
        <p:spPr>
          <a:xfrm>
            <a:off x="2904675" y="6199500"/>
            <a:ext cx="1986128" cy="65851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2"/>
        <p:cNvGrpSpPr/>
        <p:nvPr/>
      </p:nvGrpSpPr>
      <p:grpSpPr>
        <a:xfrm>
          <a:off x="0" y="0"/>
          <a:ext cx="0" cy="0"/>
          <a:chOff x="0" y="0"/>
          <a:chExt cx="0" cy="0"/>
        </a:xfrm>
      </p:grpSpPr>
      <p:sp>
        <p:nvSpPr>
          <p:cNvPr id="23" name="Google Shape;23;p9"/>
          <p:cNvSpPr txBox="1">
            <a:spLocks noGrp="1"/>
          </p:cNvSpPr>
          <p:nvPr>
            <p:ph type="ctrTitle"/>
          </p:nvPr>
        </p:nvSpPr>
        <p:spPr>
          <a:xfrm>
            <a:off x="1322773" y="1263765"/>
            <a:ext cx="9345227" cy="23876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9"/>
          <p:cNvSpPr txBox="1">
            <a:spLocks noGrp="1"/>
          </p:cNvSpPr>
          <p:nvPr>
            <p:ph type="subTitle" idx="1"/>
          </p:nvPr>
        </p:nvSpPr>
        <p:spPr>
          <a:xfrm>
            <a:off x="1322772" y="4214780"/>
            <a:ext cx="9345227" cy="165576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5" name="Google Shape;25;p9" descr="&quot;High Quality IEPs logo featuring a blue and green design with the text 'High Quality IEPs' in bold font.&quot;"/>
          <p:cNvPicPr preferRelativeResize="0"/>
          <p:nvPr/>
        </p:nvPicPr>
        <p:blipFill rotWithShape="1">
          <a:blip r:embed="rId2">
            <a:alphaModFix/>
          </a:blip>
          <a:srcRect/>
          <a:stretch/>
        </p:blipFill>
        <p:spPr>
          <a:xfrm>
            <a:off x="3210075" y="262900"/>
            <a:ext cx="3099551" cy="1000875"/>
          </a:xfrm>
          <a:prstGeom prst="rect">
            <a:avLst/>
          </a:prstGeom>
          <a:noFill/>
          <a:ln>
            <a:noFill/>
          </a:ln>
        </p:spPr>
      </p:pic>
      <p:pic>
        <p:nvPicPr>
          <p:cNvPr id="26" name="Google Shape;26;p9" descr="&quot;Pathways to Partnership&quot; logo featuring three abstract human figures in purple, blue, and teal, with arms raised around a rising sun over a green path. Below the title are the words &quot;Connect • Collaborate • Support&quot; in green, blue, and purple."/>
          <p:cNvPicPr preferRelativeResize="0"/>
          <p:nvPr/>
        </p:nvPicPr>
        <p:blipFill>
          <a:blip r:embed="rId3">
            <a:alphaModFix/>
          </a:blip>
          <a:stretch>
            <a:fillRect/>
          </a:stretch>
        </p:blipFill>
        <p:spPr>
          <a:xfrm>
            <a:off x="7458125" y="316100"/>
            <a:ext cx="2697850" cy="8944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27"/>
        <p:cNvGrpSpPr/>
        <p:nvPr/>
      </p:nvGrpSpPr>
      <p:grpSpPr>
        <a:xfrm>
          <a:off x="0" y="0"/>
          <a:ext cx="0" cy="0"/>
          <a:chOff x="0" y="0"/>
          <a:chExt cx="0" cy="0"/>
        </a:xfrm>
      </p:grpSpPr>
      <p:sp>
        <p:nvSpPr>
          <p:cNvPr id="28" name="Google Shape;28;g379f2aa4b5d_0_32"/>
          <p:cNvSpPr txBox="1">
            <a:spLocks noGrp="1"/>
          </p:cNvSpPr>
          <p:nvPr>
            <p:ph type="ctrTitle"/>
          </p:nvPr>
        </p:nvSpPr>
        <p:spPr>
          <a:xfrm>
            <a:off x="1260898" y="2934740"/>
            <a:ext cx="9345300" cy="23877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g379f2aa4b5d_0_32"/>
          <p:cNvSpPr txBox="1">
            <a:spLocks noGrp="1"/>
          </p:cNvSpPr>
          <p:nvPr>
            <p:ph type="subTitle" idx="1"/>
          </p:nvPr>
        </p:nvSpPr>
        <p:spPr>
          <a:xfrm>
            <a:off x="1322772" y="4784155"/>
            <a:ext cx="9345300" cy="16557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30" name="Google Shape;30;g379f2aa4b5d_0_32" descr="&quot;High Quality IEPs logo featuring a blue and green design with the text 'High Quality IEPs' in bold font.&quot;"/>
          <p:cNvPicPr preferRelativeResize="0"/>
          <p:nvPr/>
        </p:nvPicPr>
        <p:blipFill rotWithShape="1">
          <a:blip r:embed="rId2">
            <a:alphaModFix/>
          </a:blip>
          <a:srcRect/>
          <a:stretch/>
        </p:blipFill>
        <p:spPr>
          <a:xfrm>
            <a:off x="1736325" y="1104575"/>
            <a:ext cx="4226324" cy="1364725"/>
          </a:xfrm>
          <a:prstGeom prst="rect">
            <a:avLst/>
          </a:prstGeom>
          <a:noFill/>
          <a:ln>
            <a:noFill/>
          </a:ln>
        </p:spPr>
      </p:pic>
      <p:pic>
        <p:nvPicPr>
          <p:cNvPr id="31" name="Google Shape;31;g379f2aa4b5d_0_32" descr="&quot;Pathways to Partnership&quot; logo featuring three abstract human figures in purple, blue, and teal, with arms raised around a rising sun over a green path. Below the title are the words &quot;Connect • Collaborate • Support&quot; in green, blue, and purple."/>
          <p:cNvPicPr preferRelativeResize="0"/>
          <p:nvPr/>
        </p:nvPicPr>
        <p:blipFill>
          <a:blip r:embed="rId3">
            <a:alphaModFix/>
          </a:blip>
          <a:stretch>
            <a:fillRect/>
          </a:stretch>
        </p:blipFill>
        <p:spPr>
          <a:xfrm>
            <a:off x="6200750" y="1135438"/>
            <a:ext cx="3930050" cy="13030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
        <p:cNvGrpSpPr/>
        <p:nvPr/>
      </p:nvGrpSpPr>
      <p:grpSpPr>
        <a:xfrm>
          <a:off x="0" y="0"/>
          <a:ext cx="0" cy="0"/>
          <a:chOff x="0" y="0"/>
          <a:chExt cx="0" cy="0"/>
        </a:xfrm>
      </p:grpSpPr>
      <p:sp>
        <p:nvSpPr>
          <p:cNvPr id="33" name="Google Shape;33;p10"/>
          <p:cNvSpPr txBox="1">
            <a:spLocks noGrp="1"/>
          </p:cNvSpPr>
          <p:nvPr>
            <p:ph type="title"/>
          </p:nvPr>
        </p:nvSpPr>
        <p:spPr>
          <a:xfrm>
            <a:off x="2047874" y="194939"/>
            <a:ext cx="913231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Play"/>
              <a:buNone/>
              <a:defRPr sz="44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10"/>
          <p:cNvSpPr txBox="1">
            <a:spLocks noGrp="1"/>
          </p:cNvSpPr>
          <p:nvPr>
            <p:ph type="body" idx="1"/>
          </p:nvPr>
        </p:nvSpPr>
        <p:spPr>
          <a:xfrm>
            <a:off x="399495" y="1681760"/>
            <a:ext cx="10901868" cy="4295840"/>
          </a:xfrm>
          <a:prstGeom prst="rect">
            <a:avLst/>
          </a:prstGeom>
          <a:noFill/>
          <a:ln>
            <a:noFill/>
          </a:ln>
        </p:spPr>
        <p:txBody>
          <a:bodyPr spcFirstLastPara="1" wrap="square" lIns="91425" tIns="45700" rIns="91425" bIns="45700" anchor="t" anchorCtr="0">
            <a:normAutofit/>
          </a:bodyPr>
          <a:lstStyle>
            <a:lvl1pPr marL="457200" lvl="0" indent="-457200" algn="l">
              <a:lnSpc>
                <a:spcPct val="90000"/>
              </a:lnSpc>
              <a:spcBef>
                <a:spcPts val="1000"/>
              </a:spcBef>
              <a:spcAft>
                <a:spcPts val="0"/>
              </a:spcAft>
              <a:buClr>
                <a:schemeClr val="dk1"/>
              </a:buClr>
              <a:buSzPts val="3600"/>
              <a:buChar char="•"/>
              <a:defRPr sz="3600" b="1"/>
            </a:lvl1pPr>
            <a:lvl2pPr marL="914400" lvl="1" indent="-431800" algn="l">
              <a:lnSpc>
                <a:spcPct val="90000"/>
              </a:lnSpc>
              <a:spcBef>
                <a:spcPts val="500"/>
              </a:spcBef>
              <a:spcAft>
                <a:spcPts val="0"/>
              </a:spcAft>
              <a:buClr>
                <a:schemeClr val="dk1"/>
              </a:buClr>
              <a:buSzPts val="3200"/>
              <a:buChar char="•"/>
              <a:defRPr sz="3200"/>
            </a:lvl2pPr>
            <a:lvl3pPr marL="1371600" lvl="2" indent="-406400" algn="l">
              <a:lnSpc>
                <a:spcPct val="90000"/>
              </a:lnSpc>
              <a:spcBef>
                <a:spcPts val="500"/>
              </a:spcBef>
              <a:spcAft>
                <a:spcPts val="0"/>
              </a:spcAft>
              <a:buClr>
                <a:schemeClr val="dk1"/>
              </a:buClr>
              <a:buSzPts val="2800"/>
              <a:buChar char="•"/>
              <a:defRPr sz="2800"/>
            </a:lvl3pPr>
            <a:lvl4pPr marL="1828800" lvl="3" indent="-393700" algn="l">
              <a:lnSpc>
                <a:spcPct val="90000"/>
              </a:lnSpc>
              <a:spcBef>
                <a:spcPts val="500"/>
              </a:spcBef>
              <a:spcAft>
                <a:spcPts val="0"/>
              </a:spcAft>
              <a:buClr>
                <a:schemeClr val="dk1"/>
              </a:buClr>
              <a:buSzPts val="2600"/>
              <a:buChar char="•"/>
              <a:defRPr sz="2600"/>
            </a:lvl4pPr>
            <a:lvl5pPr marL="2286000" lvl="4" indent="-381000" algn="l">
              <a:lnSpc>
                <a:spcPct val="90000"/>
              </a:lnSpc>
              <a:spcBef>
                <a:spcPts val="500"/>
              </a:spcBef>
              <a:spcAft>
                <a:spcPts val="0"/>
              </a:spcAft>
              <a:buClr>
                <a:schemeClr val="dk1"/>
              </a:buClr>
              <a:buSzPts val="2400"/>
              <a:buChar char="•"/>
              <a:defRPr sz="2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10"/>
          <p:cNvSpPr/>
          <p:nvPr/>
        </p:nvSpPr>
        <p:spPr>
          <a:xfrm>
            <a:off x="11715749" y="0"/>
            <a:ext cx="476249" cy="6858000"/>
          </a:xfrm>
          <a:prstGeom prst="rect">
            <a:avLst/>
          </a:prstGeom>
          <a:solidFill>
            <a:srgbClr val="1533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6" name="Google Shape;36;p10"/>
          <p:cNvSpPr txBox="1"/>
          <p:nvPr/>
        </p:nvSpPr>
        <p:spPr>
          <a:xfrm>
            <a:off x="11762885" y="6492875"/>
            <a:ext cx="476250" cy="36512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fld id="{00000000-1234-1234-1234-123412341234}" type="slidenum">
              <a:rPr lang="en-US" sz="1600" b="0" i="0" u="none" strike="noStrike" cap="none">
                <a:solidFill>
                  <a:schemeClr val="lt1"/>
                </a:solidFill>
                <a:latin typeface="Arial"/>
                <a:ea typeface="Arial"/>
                <a:cs typeface="Arial"/>
                <a:sym typeface="Arial"/>
              </a:rPr>
              <a:t>‹#›</a:t>
            </a:fld>
            <a:endParaRPr sz="1600" b="0" i="0" u="none" strike="noStrike" cap="none">
              <a:solidFill>
                <a:schemeClr val="lt1"/>
              </a:solidFill>
              <a:latin typeface="Arial"/>
              <a:ea typeface="Arial"/>
              <a:cs typeface="Arial"/>
              <a:sym typeface="Arial"/>
            </a:endParaRPr>
          </a:p>
        </p:txBody>
      </p:sp>
      <p:pic>
        <p:nvPicPr>
          <p:cNvPr id="37" name="Google Shape;37;p10" descr="&quot;High Quality IEPs logo featuring a blue and green design with the text 'High Quality IEPs' in bold font.&quot;"/>
          <p:cNvPicPr preferRelativeResize="0"/>
          <p:nvPr/>
        </p:nvPicPr>
        <p:blipFill rotWithShape="1">
          <a:blip r:embed="rId2">
            <a:alphaModFix/>
          </a:blip>
          <a:srcRect/>
          <a:stretch/>
        </p:blipFill>
        <p:spPr>
          <a:xfrm>
            <a:off x="7432275" y="6075076"/>
            <a:ext cx="2424599" cy="782925"/>
          </a:xfrm>
          <a:prstGeom prst="rect">
            <a:avLst/>
          </a:prstGeom>
          <a:noFill/>
          <a:ln>
            <a:noFill/>
          </a:ln>
        </p:spPr>
      </p:pic>
      <p:pic>
        <p:nvPicPr>
          <p:cNvPr id="38" name="Google Shape;38;p10" descr="&quot;Pathways to Partnership&quot; logo featuring three abstract human figures in purple, blue, and teal, with arms raised around a rising sun over a green path. Below the title are the words &quot;Connect • Collaborate • Support&quot; in green, blue, and purple."/>
          <p:cNvPicPr preferRelativeResize="0"/>
          <p:nvPr/>
        </p:nvPicPr>
        <p:blipFill>
          <a:blip r:embed="rId3">
            <a:alphaModFix/>
          </a:blip>
          <a:stretch>
            <a:fillRect/>
          </a:stretch>
        </p:blipFill>
        <p:spPr>
          <a:xfrm>
            <a:off x="9869225" y="6249875"/>
            <a:ext cx="1834175" cy="60812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9"/>
        <p:cNvGrpSpPr/>
        <p:nvPr/>
      </p:nvGrpSpPr>
      <p:grpSpPr>
        <a:xfrm>
          <a:off x="0" y="0"/>
          <a:ext cx="0" cy="0"/>
          <a:chOff x="0" y="0"/>
          <a:chExt cx="0" cy="0"/>
        </a:xfrm>
      </p:grpSpPr>
      <p:sp>
        <p:nvSpPr>
          <p:cNvPr id="40" name="Google Shape;40;p11"/>
          <p:cNvSpPr txBox="1">
            <a:spLocks noGrp="1"/>
          </p:cNvSpPr>
          <p:nvPr>
            <p:ph type="title"/>
          </p:nvPr>
        </p:nvSpPr>
        <p:spPr>
          <a:xfrm>
            <a:off x="2024742" y="365125"/>
            <a:ext cx="816428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1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3200"/>
              <a:buNone/>
              <a:defRPr sz="32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2" name="Google Shape;42;p1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b="0"/>
            </a:lvl1pPr>
            <a:lvl2pPr marL="914400" lvl="1" indent="-419100" algn="l">
              <a:lnSpc>
                <a:spcPct val="90000"/>
              </a:lnSpc>
              <a:spcBef>
                <a:spcPts val="500"/>
              </a:spcBef>
              <a:spcAft>
                <a:spcPts val="0"/>
              </a:spcAft>
              <a:buClr>
                <a:schemeClr val="dk1"/>
              </a:buClr>
              <a:buSzPts val="3000"/>
              <a:buChar char="•"/>
              <a:defRPr sz="3000"/>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1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3200"/>
              <a:buNone/>
              <a:defRPr sz="3200" b="1">
                <a:solidFill>
                  <a:schemeClr val="dk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4" name="Google Shape;44;p1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b="0"/>
            </a:lvl1pPr>
            <a:lvl2pPr marL="914400" lvl="1" indent="-419100" algn="l">
              <a:lnSpc>
                <a:spcPct val="90000"/>
              </a:lnSpc>
              <a:spcBef>
                <a:spcPts val="500"/>
              </a:spcBef>
              <a:spcAft>
                <a:spcPts val="0"/>
              </a:spcAft>
              <a:buClr>
                <a:schemeClr val="dk1"/>
              </a:buClr>
              <a:buSzPts val="3000"/>
              <a:buChar char="•"/>
              <a:defRPr sz="3000"/>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5" name="Google Shape;45;p11" descr="&quot;High Quality IEPs logo featuring a blue and green design with the text 'High Quality IEPs' in bold font.&quot;"/>
          <p:cNvPicPr preferRelativeResize="0"/>
          <p:nvPr/>
        </p:nvPicPr>
        <p:blipFill rotWithShape="1">
          <a:blip r:embed="rId2">
            <a:alphaModFix/>
          </a:blip>
          <a:srcRect/>
          <a:stretch/>
        </p:blipFill>
        <p:spPr>
          <a:xfrm>
            <a:off x="7432275" y="6075076"/>
            <a:ext cx="2424599" cy="782925"/>
          </a:xfrm>
          <a:prstGeom prst="rect">
            <a:avLst/>
          </a:prstGeom>
          <a:noFill/>
          <a:ln>
            <a:noFill/>
          </a:ln>
        </p:spPr>
      </p:pic>
      <p:pic>
        <p:nvPicPr>
          <p:cNvPr id="46" name="Google Shape;46;p11" descr="&quot;Pathways to Partnership&quot; logo featuring three abstract human figures in purple, blue, and teal, with arms raised around a rising sun over a green path. Below the title are the words &quot;Connect • Collaborate • Support&quot; in green, blue, and purple."/>
          <p:cNvPicPr preferRelativeResize="0"/>
          <p:nvPr/>
        </p:nvPicPr>
        <p:blipFill>
          <a:blip r:embed="rId3">
            <a:alphaModFix/>
          </a:blip>
          <a:stretch>
            <a:fillRect/>
          </a:stretch>
        </p:blipFill>
        <p:spPr>
          <a:xfrm>
            <a:off x="9869225" y="6249875"/>
            <a:ext cx="1834175" cy="60812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7"/>
        <p:cNvGrpSpPr/>
        <p:nvPr/>
      </p:nvGrpSpPr>
      <p:grpSpPr>
        <a:xfrm>
          <a:off x="0" y="0"/>
          <a:ext cx="0" cy="0"/>
          <a:chOff x="0" y="0"/>
          <a:chExt cx="0" cy="0"/>
        </a:xfrm>
      </p:grpSpPr>
      <p:sp>
        <p:nvSpPr>
          <p:cNvPr id="48" name="Google Shape;48;p12"/>
          <p:cNvSpPr txBox="1">
            <a:spLocks noGrp="1"/>
          </p:cNvSpPr>
          <p:nvPr>
            <p:ph type="title"/>
          </p:nvPr>
        </p:nvSpPr>
        <p:spPr>
          <a:xfrm>
            <a:off x="1316939" y="821419"/>
            <a:ext cx="3932237" cy="16002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12"/>
          <p:cNvSpPr txBox="1">
            <a:spLocks noGrp="1"/>
          </p:cNvSpPr>
          <p:nvPr>
            <p:ph type="body" idx="1"/>
          </p:nvPr>
        </p:nvSpPr>
        <p:spPr>
          <a:xfrm>
            <a:off x="5249176" y="811496"/>
            <a:ext cx="6172200" cy="5399939"/>
          </a:xfrm>
          <a:prstGeom prst="rect">
            <a:avLst/>
          </a:prstGeom>
          <a:noFill/>
          <a:ln>
            <a:noFill/>
          </a:ln>
        </p:spPr>
        <p:txBody>
          <a:bodyPr spcFirstLastPara="1" wrap="square" lIns="91425" tIns="45700" rIns="91425" bIns="45700" anchor="t" anchorCtr="0">
            <a:normAutofit/>
          </a:bodyPr>
          <a:lstStyle>
            <a:lvl1pPr marL="457200" lvl="0" indent="-457200" algn="l">
              <a:lnSpc>
                <a:spcPct val="90000"/>
              </a:lnSpc>
              <a:spcBef>
                <a:spcPts val="1000"/>
              </a:spcBef>
              <a:spcAft>
                <a:spcPts val="0"/>
              </a:spcAft>
              <a:buClr>
                <a:schemeClr val="dk1"/>
              </a:buClr>
              <a:buSzPts val="3600"/>
              <a:buChar char="•"/>
              <a:defRPr sz="3600"/>
            </a:lvl1pPr>
            <a:lvl2pPr marL="914400" lvl="1" indent="-431800" algn="l">
              <a:lnSpc>
                <a:spcPct val="90000"/>
              </a:lnSpc>
              <a:spcBef>
                <a:spcPts val="500"/>
              </a:spcBef>
              <a:spcAft>
                <a:spcPts val="0"/>
              </a:spcAft>
              <a:buClr>
                <a:schemeClr val="dk1"/>
              </a:buClr>
              <a:buSzPts val="3200"/>
              <a:buChar char="•"/>
              <a:defRPr sz="3200"/>
            </a:lvl2pPr>
            <a:lvl3pPr marL="1371600" lvl="2" indent="-406400" algn="l">
              <a:lnSpc>
                <a:spcPct val="90000"/>
              </a:lnSpc>
              <a:spcBef>
                <a:spcPts val="500"/>
              </a:spcBef>
              <a:spcAft>
                <a:spcPts val="0"/>
              </a:spcAft>
              <a:buClr>
                <a:schemeClr val="dk1"/>
              </a:buClr>
              <a:buSzPts val="2800"/>
              <a:buChar char="•"/>
              <a:defRPr sz="2800"/>
            </a:lvl3pPr>
            <a:lvl4pPr marL="1828800" lvl="3" indent="-381000" algn="l">
              <a:lnSpc>
                <a:spcPct val="90000"/>
              </a:lnSpc>
              <a:spcBef>
                <a:spcPts val="500"/>
              </a:spcBef>
              <a:spcAft>
                <a:spcPts val="0"/>
              </a:spcAft>
              <a:buClr>
                <a:schemeClr val="dk1"/>
              </a:buClr>
              <a:buSzPts val="2400"/>
              <a:buChar char="•"/>
              <a:defRPr sz="2400"/>
            </a:lvl4pPr>
            <a:lvl5pPr marL="2286000" lvl="4" indent="-381000" algn="l">
              <a:lnSpc>
                <a:spcPct val="90000"/>
              </a:lnSpc>
              <a:spcBef>
                <a:spcPts val="500"/>
              </a:spcBef>
              <a:spcAft>
                <a:spcPts val="0"/>
              </a:spcAft>
              <a:buClr>
                <a:schemeClr val="dk1"/>
              </a:buClr>
              <a:buSzPts val="2400"/>
              <a:buChar char="•"/>
              <a:defRPr sz="24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0" name="Google Shape;50;p12"/>
          <p:cNvSpPr txBox="1">
            <a:spLocks noGrp="1"/>
          </p:cNvSpPr>
          <p:nvPr>
            <p:ph type="body" idx="2"/>
          </p:nvPr>
        </p:nvSpPr>
        <p:spPr>
          <a:xfrm>
            <a:off x="1290739" y="2470151"/>
            <a:ext cx="3932237" cy="374128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51" name="Google Shape;51;p12" descr="&quot;High Quality IEPs logo featuring a blue and green design with the text 'High Quality IEPs' in bold font.&quot;"/>
          <p:cNvPicPr preferRelativeResize="0"/>
          <p:nvPr/>
        </p:nvPicPr>
        <p:blipFill rotWithShape="1">
          <a:blip r:embed="rId2">
            <a:alphaModFix/>
          </a:blip>
          <a:srcRect/>
          <a:stretch/>
        </p:blipFill>
        <p:spPr>
          <a:xfrm>
            <a:off x="7432275" y="6075076"/>
            <a:ext cx="2424599" cy="782925"/>
          </a:xfrm>
          <a:prstGeom prst="rect">
            <a:avLst/>
          </a:prstGeom>
          <a:noFill/>
          <a:ln>
            <a:noFill/>
          </a:ln>
        </p:spPr>
      </p:pic>
      <p:pic>
        <p:nvPicPr>
          <p:cNvPr id="52" name="Google Shape;52;p12" descr="&quot;Pathways to Partnership&quot; logo featuring three abstract human figures in purple, blue, and teal, with arms raised around a rising sun over a green path. Below the title are the words &quot;Connect • Collaborate • Support&quot; in green, blue, and purple."/>
          <p:cNvPicPr preferRelativeResize="0"/>
          <p:nvPr/>
        </p:nvPicPr>
        <p:blipFill>
          <a:blip r:embed="rId3">
            <a:alphaModFix/>
          </a:blip>
          <a:stretch>
            <a:fillRect/>
          </a:stretch>
        </p:blipFill>
        <p:spPr>
          <a:xfrm>
            <a:off x="9869225" y="6249875"/>
            <a:ext cx="1834175" cy="60812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838200" y="1389227"/>
            <a:ext cx="10515600" cy="285273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1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pic>
        <p:nvPicPr>
          <p:cNvPr id="56" name="Google Shape;56;p13" descr="&quot;High Quality IEPs logo featuring a blue and green design with the text 'High Quality IEPs' in bold font.&quot;"/>
          <p:cNvPicPr preferRelativeResize="0"/>
          <p:nvPr/>
        </p:nvPicPr>
        <p:blipFill rotWithShape="1">
          <a:blip r:embed="rId2">
            <a:alphaModFix/>
          </a:blip>
          <a:srcRect/>
          <a:stretch/>
        </p:blipFill>
        <p:spPr>
          <a:xfrm>
            <a:off x="7432275" y="6075076"/>
            <a:ext cx="2424599" cy="782925"/>
          </a:xfrm>
          <a:prstGeom prst="rect">
            <a:avLst/>
          </a:prstGeom>
          <a:noFill/>
          <a:ln>
            <a:noFill/>
          </a:ln>
        </p:spPr>
      </p:pic>
      <p:pic>
        <p:nvPicPr>
          <p:cNvPr id="57" name="Google Shape;57;p13" descr="&quot;Pathways to Partnership&quot; logo featuring three abstract human figures in purple, blue, and teal, with arms raised around a rising sun over a green path. Below the title are the words &quot;Connect • Collaborate • Support&quot; in green, blue, and purple."/>
          <p:cNvPicPr preferRelativeResize="0"/>
          <p:nvPr/>
        </p:nvPicPr>
        <p:blipFill>
          <a:blip r:embed="rId3">
            <a:alphaModFix/>
          </a:blip>
          <a:stretch>
            <a:fillRect/>
          </a:stretch>
        </p:blipFill>
        <p:spPr>
          <a:xfrm>
            <a:off x="9869225" y="6249875"/>
            <a:ext cx="1834175" cy="60812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2033730" y="164373"/>
            <a:ext cx="923564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457200" algn="l">
              <a:lnSpc>
                <a:spcPct val="90000"/>
              </a:lnSpc>
              <a:spcBef>
                <a:spcPts val="1000"/>
              </a:spcBef>
              <a:spcAft>
                <a:spcPts val="0"/>
              </a:spcAft>
              <a:buClr>
                <a:schemeClr val="dk1"/>
              </a:buClr>
              <a:buSzPts val="3600"/>
              <a:buChar char="•"/>
              <a:defRPr b="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1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457200" algn="l">
              <a:lnSpc>
                <a:spcPct val="90000"/>
              </a:lnSpc>
              <a:spcBef>
                <a:spcPts val="1000"/>
              </a:spcBef>
              <a:spcAft>
                <a:spcPts val="0"/>
              </a:spcAft>
              <a:buClr>
                <a:schemeClr val="dk1"/>
              </a:buClr>
              <a:buSzPts val="3600"/>
              <a:buChar char="•"/>
              <a:defRPr b="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2" name="Google Shape;62;p14" descr="&quot;High Quality IEPs logo featuring a blue and green design with the text 'High Quality IEPs' in bold font.&quot;"/>
          <p:cNvPicPr preferRelativeResize="0"/>
          <p:nvPr/>
        </p:nvPicPr>
        <p:blipFill rotWithShape="1">
          <a:blip r:embed="rId2">
            <a:alphaModFix/>
          </a:blip>
          <a:srcRect/>
          <a:stretch/>
        </p:blipFill>
        <p:spPr>
          <a:xfrm>
            <a:off x="7432275" y="6075076"/>
            <a:ext cx="2424599" cy="782925"/>
          </a:xfrm>
          <a:prstGeom prst="rect">
            <a:avLst/>
          </a:prstGeom>
          <a:noFill/>
          <a:ln>
            <a:noFill/>
          </a:ln>
        </p:spPr>
      </p:pic>
      <p:pic>
        <p:nvPicPr>
          <p:cNvPr id="63" name="Google Shape;63;p14" descr="&quot;Pathways to Partnership&quot; logo featuring three abstract human figures in purple, blue, and teal, with arms raised around a rising sun over a green path. Below the title are the words &quot;Connect • Collaborate • Support&quot; in green, blue, and purple."/>
          <p:cNvPicPr preferRelativeResize="0"/>
          <p:nvPr/>
        </p:nvPicPr>
        <p:blipFill>
          <a:blip r:embed="rId3">
            <a:alphaModFix/>
          </a:blip>
          <a:stretch>
            <a:fillRect/>
          </a:stretch>
        </p:blipFill>
        <p:spPr>
          <a:xfrm>
            <a:off x="9869225" y="6249875"/>
            <a:ext cx="1834175" cy="60812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2002971" y="184032"/>
            <a:ext cx="9159444"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66" name="Google Shape;66;p15" descr="&quot;High Quality IEPs logo featuring a blue and green design with the text 'High Quality IEPs' in bold font.&quot;"/>
          <p:cNvPicPr preferRelativeResize="0"/>
          <p:nvPr/>
        </p:nvPicPr>
        <p:blipFill rotWithShape="1">
          <a:blip r:embed="rId2">
            <a:alphaModFix/>
          </a:blip>
          <a:srcRect/>
          <a:stretch/>
        </p:blipFill>
        <p:spPr>
          <a:xfrm>
            <a:off x="7432275" y="6075076"/>
            <a:ext cx="2424599" cy="782925"/>
          </a:xfrm>
          <a:prstGeom prst="rect">
            <a:avLst/>
          </a:prstGeom>
          <a:noFill/>
          <a:ln>
            <a:noFill/>
          </a:ln>
        </p:spPr>
      </p:pic>
      <p:pic>
        <p:nvPicPr>
          <p:cNvPr id="67" name="Google Shape;67;p15" descr="&quot;Pathways to Partnership&quot; logo featuring three abstract human figures in purple, blue, and teal, with arms raised around a rising sun over a green path. Below the title are the words &quot;Connect • Collaborate • Support&quot; in green, blue, and purple."/>
          <p:cNvPicPr preferRelativeResize="0"/>
          <p:nvPr/>
        </p:nvPicPr>
        <p:blipFill>
          <a:blip r:embed="rId3">
            <a:alphaModFix/>
          </a:blip>
          <a:stretch>
            <a:fillRect/>
          </a:stretch>
        </p:blipFill>
        <p:spPr>
          <a:xfrm>
            <a:off x="9869225" y="6249875"/>
            <a:ext cx="1834175" cy="60812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7"/>
          <p:cNvSpPr txBox="1">
            <a:spLocks noGrp="1"/>
          </p:cNvSpPr>
          <p:nvPr>
            <p:ph type="title"/>
          </p:nvPr>
        </p:nvSpPr>
        <p:spPr>
          <a:xfrm>
            <a:off x="2033730" y="164373"/>
            <a:ext cx="9235645"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1"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7"/>
          <p:cNvSpPr txBox="1">
            <a:spLocks noGrp="1"/>
          </p:cNvSpPr>
          <p:nvPr>
            <p:ph type="body" idx="1"/>
          </p:nvPr>
        </p:nvSpPr>
        <p:spPr>
          <a:xfrm>
            <a:off x="479394" y="1696430"/>
            <a:ext cx="10789981" cy="4359475"/>
          </a:xfrm>
          <a:prstGeom prst="rect">
            <a:avLst/>
          </a:prstGeom>
          <a:noFill/>
          <a:ln>
            <a:noFill/>
          </a:ln>
        </p:spPr>
        <p:txBody>
          <a:bodyPr spcFirstLastPara="1" wrap="square" lIns="91425" tIns="45700" rIns="91425" bIns="45700" anchor="t" anchorCtr="0">
            <a:normAutofit/>
          </a:bodyPr>
          <a:lstStyle>
            <a:lvl1pPr marL="457200" marR="0" lvl="0" indent="-457200" algn="l" rtl="0">
              <a:lnSpc>
                <a:spcPct val="90000"/>
              </a:lnSpc>
              <a:spcBef>
                <a:spcPts val="1000"/>
              </a:spcBef>
              <a:spcAft>
                <a:spcPts val="0"/>
              </a:spcAft>
              <a:buClr>
                <a:schemeClr val="dk1"/>
              </a:buClr>
              <a:buSzPts val="3600"/>
              <a:buFont typeface="Arial"/>
              <a:buChar char="•"/>
              <a:defRPr sz="3600" b="1" i="0" u="none" strike="noStrike" cap="none">
                <a:solidFill>
                  <a:schemeClr val="dk1"/>
                </a:solidFill>
                <a:latin typeface="Arial"/>
                <a:ea typeface="Arial"/>
                <a:cs typeface="Arial"/>
                <a:sym typeface="Arial"/>
              </a:defRPr>
            </a:lvl1pPr>
            <a:lvl2pPr marL="914400" marR="0" lvl="1" indent="-431800" algn="l" rtl="0">
              <a:lnSpc>
                <a:spcPct val="90000"/>
              </a:lnSpc>
              <a:spcBef>
                <a:spcPts val="50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2pPr>
            <a:lvl3pPr marL="1371600" marR="0" lvl="2"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7"/>
          <p:cNvSpPr/>
          <p:nvPr/>
        </p:nvSpPr>
        <p:spPr>
          <a:xfrm>
            <a:off x="-21411" y="-1"/>
            <a:ext cx="1180908" cy="1325563"/>
          </a:xfrm>
          <a:prstGeom prst="diagStripe">
            <a:avLst>
              <a:gd name="adj" fmla="val 54341"/>
            </a:avLst>
          </a:prstGeom>
          <a:solidFill>
            <a:srgbClr val="4B4B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3" name="Google Shape;13;p7" descr="CADRE Symposium Logo. Mapping the Future; Rediscovering our Purpose Together. Portland Oregon. October 21-23, 2025."/>
          <p:cNvPicPr preferRelativeResize="0"/>
          <p:nvPr/>
        </p:nvPicPr>
        <p:blipFill rotWithShape="1">
          <a:blip r:embed="rId17">
            <a:alphaModFix/>
          </a:blip>
          <a:srcRect/>
          <a:stretch/>
        </p:blipFill>
        <p:spPr>
          <a:xfrm>
            <a:off x="-33768" y="-2"/>
            <a:ext cx="2108114" cy="1325563"/>
          </a:xfrm>
          <a:prstGeom prst="rect">
            <a:avLst/>
          </a:prstGeom>
          <a:noFill/>
          <a:ln>
            <a:noFill/>
          </a:ln>
        </p:spPr>
      </p:pic>
      <p:sp>
        <p:nvSpPr>
          <p:cNvPr id="14" name="Google Shape;14;p7"/>
          <p:cNvSpPr txBox="1"/>
          <p:nvPr/>
        </p:nvSpPr>
        <p:spPr>
          <a:xfrm>
            <a:off x="9448800" y="6560344"/>
            <a:ext cx="2743200" cy="3651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b="0" i="0" u="none" strike="noStrike" cap="none">
                <a:solidFill>
                  <a:schemeClr val="lt1"/>
                </a:solidFill>
                <a:latin typeface="Arial"/>
                <a:ea typeface="Arial"/>
                <a:cs typeface="Arial"/>
                <a:sym typeface="Arial"/>
              </a:rPr>
              <a:t>‹#›</a:t>
            </a:fld>
            <a:endParaRPr sz="1800" b="0" i="0" u="none" strike="noStrike" cap="none">
              <a:solidFill>
                <a:schemeClr val="lt1"/>
              </a:solidFill>
              <a:latin typeface="Arial"/>
              <a:ea typeface="Arial"/>
              <a:cs typeface="Arial"/>
              <a:sym typeface="Arial"/>
            </a:endParaRPr>
          </a:p>
        </p:txBody>
      </p:sp>
      <p:sp>
        <p:nvSpPr>
          <p:cNvPr id="15" name="Google Shape;15;p7"/>
          <p:cNvSpPr/>
          <p:nvPr/>
        </p:nvSpPr>
        <p:spPr>
          <a:xfrm>
            <a:off x="11715749" y="0"/>
            <a:ext cx="476249" cy="6858000"/>
          </a:xfrm>
          <a:prstGeom prst="rect">
            <a:avLst/>
          </a:prstGeom>
          <a:solidFill>
            <a:srgbClr val="1533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 name="Google Shape;16;p7"/>
          <p:cNvSpPr txBox="1"/>
          <p:nvPr/>
        </p:nvSpPr>
        <p:spPr>
          <a:xfrm>
            <a:off x="11762885" y="6492875"/>
            <a:ext cx="476250" cy="36512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fld id="{00000000-1234-1234-1234-123412341234}" type="slidenum">
              <a:rPr lang="en-US" sz="1600" b="0" i="0" u="none" strike="noStrike" cap="none">
                <a:solidFill>
                  <a:schemeClr val="lt1"/>
                </a:solidFill>
                <a:latin typeface="Arial"/>
                <a:ea typeface="Arial"/>
                <a:cs typeface="Arial"/>
                <a:sym typeface="Arial"/>
              </a:rPr>
              <a:t>‹#›</a:t>
            </a:fld>
            <a:endParaRPr sz="1600" b="0" i="0" u="none" strike="noStrike" cap="none">
              <a:solidFill>
                <a:schemeClr val="lt1"/>
              </a:solidFill>
              <a:latin typeface="Arial"/>
              <a:ea typeface="Arial"/>
              <a:cs typeface="Arial"/>
              <a:sym typeface="Arial"/>
            </a:endParaRPr>
          </a:p>
        </p:txBody>
      </p:sp>
      <p:sp>
        <p:nvSpPr>
          <p:cNvPr id="17" name="Google Shape;17;p7"/>
          <p:cNvSpPr/>
          <p:nvPr/>
        </p:nvSpPr>
        <p:spPr>
          <a:xfrm rot="-5400000">
            <a:off x="79587" y="5649748"/>
            <a:ext cx="1155278" cy="1325562"/>
          </a:xfrm>
          <a:prstGeom prst="diagStripe">
            <a:avLst>
              <a:gd name="adj" fmla="val 51496"/>
            </a:avLst>
          </a:prstGeom>
          <a:solidFill>
            <a:srgbClr val="4B4B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8" name="Google Shape;18;p7" descr="CADRE Logo"/>
          <p:cNvPicPr preferRelativeResize="0"/>
          <p:nvPr/>
        </p:nvPicPr>
        <p:blipFill rotWithShape="1">
          <a:blip r:embed="rId18">
            <a:alphaModFix/>
          </a:blip>
          <a:srcRect l="21336" t="30026" r="18765" b="28570"/>
          <a:stretch/>
        </p:blipFill>
        <p:spPr>
          <a:xfrm>
            <a:off x="154063" y="6233009"/>
            <a:ext cx="1732451" cy="477637"/>
          </a:xfrm>
          <a:prstGeom prst="rect">
            <a:avLst/>
          </a:prstGeom>
          <a:noFill/>
          <a:ln w="9525" cap="flat" cmpd="sng">
            <a:solidFill>
              <a:srgbClr val="7F7F7F"/>
            </a:solidFill>
            <a:prstDash val="solid"/>
            <a:round/>
            <a:headEnd type="none" w="sm" len="sm"/>
            <a:tailEnd type="none" w="sm" len="sm"/>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00.xml"/><Relationship Id="rId1" Type="http://schemas.openxmlformats.org/officeDocument/2006/relationships/slideLayout" Target="../slideLayouts/slideLayout4.xml"/><Relationship Id="rId5" Type="http://schemas.openxmlformats.org/officeDocument/2006/relationships/image" Target="../media/image154.png"/><Relationship Id="rId4" Type="http://schemas.openxmlformats.org/officeDocument/2006/relationships/image" Target="../media/image145.png"/></Relationships>
</file>

<file path=ppt/slides/_rels/slide10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1.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10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04.xml"/><Relationship Id="rId1" Type="http://schemas.openxmlformats.org/officeDocument/2006/relationships/slideLayout" Target="../slideLayouts/slideLayout4.xml"/><Relationship Id="rId6" Type="http://schemas.openxmlformats.org/officeDocument/2006/relationships/image" Target="../media/image155.png"/><Relationship Id="rId5" Type="http://schemas.openxmlformats.org/officeDocument/2006/relationships/image" Target="../media/image159.png"/><Relationship Id="rId4" Type="http://schemas.openxmlformats.org/officeDocument/2006/relationships/image" Target="../media/image158.png"/></Relationships>
</file>

<file path=ppt/slides/_rels/slide105.xml.rels><?xml version="1.0" encoding="UTF-8" standalone="yes"?>
<Relationships xmlns="http://schemas.openxmlformats.org/package/2006/relationships"><Relationship Id="rId3" Type="http://schemas.openxmlformats.org/officeDocument/2006/relationships/image" Target="../media/image160.png"/><Relationship Id="rId7" Type="http://schemas.openxmlformats.org/officeDocument/2006/relationships/image" Target="../media/image155.png"/><Relationship Id="rId2" Type="http://schemas.openxmlformats.org/officeDocument/2006/relationships/notesSlide" Target="../notesSlides/notesSlide105.xml"/><Relationship Id="rId1" Type="http://schemas.openxmlformats.org/officeDocument/2006/relationships/slideLayout" Target="../slideLayouts/slideLayout4.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106.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hyperlink" Target="https://missingtoothgrins.com/rock-your-student-led-conferences-like/" TargetMode="External"/><Relationship Id="rId7" Type="http://schemas.openxmlformats.org/officeDocument/2006/relationships/hyperlink" Target="https://www.studyallknight.com/why-teachers-should-create-vision-boards-with-their-students/?epik=dj0yJnU9NC1DbkEzMF9fWTlGVWVLU1lkbXhOdUJWUmFBcDN4RlEmcD0wJm49NEhZMnIzY0o1M1VMS1RYNGdqNGZLdyZ0PUFBQUFBR1dZTUVv" TargetMode="External"/><Relationship Id="rId2" Type="http://schemas.openxmlformats.org/officeDocument/2006/relationships/notesSlide" Target="../notesSlides/notesSlide106.xml"/><Relationship Id="rId1" Type="http://schemas.openxmlformats.org/officeDocument/2006/relationships/slideLayout" Target="../slideLayouts/slideLayout4.xml"/><Relationship Id="rId6" Type="http://schemas.openxmlformats.org/officeDocument/2006/relationships/image" Target="../media/image166.png"/><Relationship Id="rId5" Type="http://schemas.openxmlformats.org/officeDocument/2006/relationships/image" Target="../media/image165.png"/><Relationship Id="rId10" Type="http://schemas.openxmlformats.org/officeDocument/2006/relationships/image" Target="../media/image155.png"/><Relationship Id="rId4" Type="http://schemas.openxmlformats.org/officeDocument/2006/relationships/image" Target="../media/image164.png"/><Relationship Id="rId9" Type="http://schemas.openxmlformats.org/officeDocument/2006/relationships/image" Target="../media/image168.png"/></Relationships>
</file>

<file path=ppt/slides/_rels/slide107.xml.rels><?xml version="1.0" encoding="UTF-8" standalone="yes"?>
<Relationships xmlns="http://schemas.openxmlformats.org/package/2006/relationships"><Relationship Id="rId3" Type="http://schemas.openxmlformats.org/officeDocument/2006/relationships/image" Target="../media/image155.png"/><Relationship Id="rId7" Type="http://schemas.openxmlformats.org/officeDocument/2006/relationships/image" Target="../media/image171.jpg"/><Relationship Id="rId2" Type="http://schemas.openxmlformats.org/officeDocument/2006/relationships/notesSlide" Target="../notesSlides/notesSlide107.xml"/><Relationship Id="rId1" Type="http://schemas.openxmlformats.org/officeDocument/2006/relationships/slideLayout" Target="../slideLayouts/slideLayout4.xml"/><Relationship Id="rId6" Type="http://schemas.openxmlformats.org/officeDocument/2006/relationships/image" Target="../media/image170.png"/><Relationship Id="rId5" Type="http://schemas.openxmlformats.org/officeDocument/2006/relationships/hyperlink" Target="https://www.google.com/url?sa=i&amp;url=https%3A%2F%2Fkristinenannini.com%2Fstudent-data-tracking-binders-freebie%2F&amp;psig=AOvVaw0zXC_2MMDWcWh5QKw8bbO_&amp;ust=1743120391804000&amp;source=images&amp;cd=vfe&amp;opi=89978449&amp;ved=0CBQQjRxqFwoTCLjyptT7qIwDFQAAAAAdAAAAABAY" TargetMode="External"/><Relationship Id="rId4" Type="http://schemas.openxmlformats.org/officeDocument/2006/relationships/image" Target="../media/image169.png"/></Relationships>
</file>

<file path=ppt/slides/_rels/slide10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08.xml"/><Relationship Id="rId1" Type="http://schemas.openxmlformats.org/officeDocument/2006/relationships/slideLayout" Target="../slideLayouts/slideLayout4.xml"/><Relationship Id="rId5" Type="http://schemas.openxmlformats.org/officeDocument/2006/relationships/image" Target="../media/image155.png"/><Relationship Id="rId4" Type="http://schemas.openxmlformats.org/officeDocument/2006/relationships/image" Target="../media/image173.jpg"/></Relationships>
</file>

<file path=ppt/slides/_rels/slide109.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09.xml"/><Relationship Id="rId1" Type="http://schemas.openxmlformats.org/officeDocument/2006/relationships/slideLayout" Target="../slideLayouts/slideLayout4.xml"/><Relationship Id="rId5" Type="http://schemas.openxmlformats.org/officeDocument/2006/relationships/image" Target="../media/image176.png"/><Relationship Id="rId4" Type="http://schemas.openxmlformats.org/officeDocument/2006/relationships/image" Target="../media/image17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8" Type="http://schemas.openxmlformats.org/officeDocument/2006/relationships/hyperlink" Target="https://www.google.com/url?sa=i&amp;url=https%3A%2F%2Fwww.yai.org%2Fnews-stories%2Fmore-newsletter%2Faugmentative-communication-serves-gateway-students-brain-based&amp;psig=AOvVaw1LG3o4gbFFq-utiNs9yw_5&amp;ust=1743197511316000&amp;source=images&amp;cd=vfe&amp;opi=89978449&amp;ved=0CBQQjRxqFwoTCJCO8faaq4wDFQAAAAAdAAAAABAE" TargetMode="External"/><Relationship Id="rId3" Type="http://schemas.openxmlformats.org/officeDocument/2006/relationships/image" Target="../media/image177.jpg"/><Relationship Id="rId7" Type="http://schemas.openxmlformats.org/officeDocument/2006/relationships/image" Target="../media/image179.png"/><Relationship Id="rId12" Type="http://schemas.openxmlformats.org/officeDocument/2006/relationships/image" Target="../media/image155.png"/><Relationship Id="rId2" Type="http://schemas.openxmlformats.org/officeDocument/2006/relationships/notesSlide" Target="../notesSlides/notesSlide110.xml"/><Relationship Id="rId1" Type="http://schemas.openxmlformats.org/officeDocument/2006/relationships/slideLayout" Target="../slideLayouts/slideLayout4.xml"/><Relationship Id="rId6" Type="http://schemas.openxmlformats.org/officeDocument/2006/relationships/hyperlink" Target="https://docs.google.com/presentation/d/1tZLzg_FE4KcjtqiCXwNB2mrsmUUdsyEoutpMYct_Ax4/copy" TargetMode="External"/><Relationship Id="rId11" Type="http://schemas.openxmlformats.org/officeDocument/2006/relationships/image" Target="../media/image181.png"/><Relationship Id="rId5" Type="http://schemas.openxmlformats.org/officeDocument/2006/relationships/image" Target="../media/image178.png"/><Relationship Id="rId10" Type="http://schemas.openxmlformats.org/officeDocument/2006/relationships/hyperlink" Target="https://www.google.com/url?sa=i&amp;url=https%3A%2F%2Fwww.n2y.com%2Fresearch-and-results%2F&amp;psig=AOvVaw1epV9cGBdwrIlFyn5BTqzV&amp;ust=1743197613875000&amp;source=images&amp;cd=vfe&amp;opi=89978449&amp;ved=0CBQQjRxqFwoTCMCE3Kabq4wDFQAAAAAdAAAAABA2" TargetMode="External"/><Relationship Id="rId4" Type="http://schemas.openxmlformats.org/officeDocument/2006/relationships/hyperlink" Target="https://docs.google.com/presentation/d/1V4KdKoYLYuUt3mR7B70b-C2oMYsltEwc/copy" TargetMode="External"/><Relationship Id="rId9" Type="http://schemas.openxmlformats.org/officeDocument/2006/relationships/image" Target="../media/image180.png"/></Relationships>
</file>

<file path=ppt/slides/_rels/slide11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11.xml"/><Relationship Id="rId1" Type="http://schemas.openxmlformats.org/officeDocument/2006/relationships/slideLayout" Target="../slideLayouts/slideLayout4.xml"/><Relationship Id="rId4" Type="http://schemas.openxmlformats.org/officeDocument/2006/relationships/image" Target="../media/image182.png"/></Relationships>
</file>

<file path=ppt/slides/_rels/slide11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12.xml"/><Relationship Id="rId1" Type="http://schemas.openxmlformats.org/officeDocument/2006/relationships/slideLayout" Target="../slideLayouts/slideLayout4.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hyperlink" Target="https://vimeo.com/342056383"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13.xml"/><Relationship Id="rId1" Type="http://schemas.openxmlformats.org/officeDocument/2006/relationships/slideLayout" Target="../slideLayouts/slideLayout15.xml"/></Relationships>
</file>

<file path=ppt/slides/_rels/slide11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4.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5.xml"/></Relationships>
</file>

<file path=ppt/slides/_rels/slide116.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16.xml"/><Relationship Id="rId1" Type="http://schemas.openxmlformats.org/officeDocument/2006/relationships/slideLayout" Target="../slideLayouts/slideLayout4.xml"/><Relationship Id="rId4" Type="http://schemas.openxmlformats.org/officeDocument/2006/relationships/image" Target="../media/image187.png"/></Relationships>
</file>

<file path=ppt/slides/_rels/slide117.xml.rels><?xml version="1.0" encoding="UTF-8" standalone="yes"?>
<Relationships xmlns="http://schemas.openxmlformats.org/package/2006/relationships"><Relationship Id="rId3" Type="http://schemas.openxmlformats.org/officeDocument/2006/relationships/image" Target="../media/image188.png"/><Relationship Id="rId7" Type="http://schemas.openxmlformats.org/officeDocument/2006/relationships/image" Target="../media/image192.png"/><Relationship Id="rId2" Type="http://schemas.openxmlformats.org/officeDocument/2006/relationships/notesSlide" Target="../notesSlides/notesSlide117.xml"/><Relationship Id="rId1" Type="http://schemas.openxmlformats.org/officeDocument/2006/relationships/slideLayout" Target="../slideLayouts/slideLayout15.xml"/><Relationship Id="rId6" Type="http://schemas.openxmlformats.org/officeDocument/2006/relationships/image" Target="../media/image191.png"/><Relationship Id="rId5" Type="http://schemas.openxmlformats.org/officeDocument/2006/relationships/image" Target="../media/image190.png"/><Relationship Id="rId4" Type="http://schemas.openxmlformats.org/officeDocument/2006/relationships/image" Target="../media/image189.png"/></Relationships>
</file>

<file path=ppt/slides/_rels/slide118.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18.xml"/><Relationship Id="rId1" Type="http://schemas.openxmlformats.org/officeDocument/2006/relationships/slideLayout" Target="../slideLayouts/slideLayout15.xml"/><Relationship Id="rId4" Type="http://schemas.openxmlformats.org/officeDocument/2006/relationships/image" Target="../media/image194.png"/></Relationships>
</file>

<file path=ppt/slides/_rels/slide119.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19.xml"/><Relationship Id="rId1" Type="http://schemas.openxmlformats.org/officeDocument/2006/relationships/slideLayout" Target="../slideLayouts/slideLayout15.xml"/><Relationship Id="rId4" Type="http://schemas.openxmlformats.org/officeDocument/2006/relationships/image" Target="../media/image196.pn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20.xml"/><Relationship Id="rId1" Type="http://schemas.openxmlformats.org/officeDocument/2006/relationships/slideLayout" Target="../slideLayouts/slideLayout15.xml"/><Relationship Id="rId4" Type="http://schemas.openxmlformats.org/officeDocument/2006/relationships/image" Target="../media/image198.png"/></Relationships>
</file>

<file path=ppt/slides/_rels/slide121.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121.xml"/><Relationship Id="rId1" Type="http://schemas.openxmlformats.org/officeDocument/2006/relationships/slideLayout" Target="../slideLayouts/slideLayout9.xml"/><Relationship Id="rId5" Type="http://schemas.openxmlformats.org/officeDocument/2006/relationships/image" Target="../media/image201.png"/><Relationship Id="rId4" Type="http://schemas.openxmlformats.org/officeDocument/2006/relationships/image" Target="../media/image200.png"/></Relationships>
</file>

<file path=ppt/slides/_rels/slide122.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22.xml"/><Relationship Id="rId1" Type="http://schemas.openxmlformats.org/officeDocument/2006/relationships/slideLayout" Target="../slideLayouts/slideLayout9.xml"/></Relationships>
</file>

<file path=ppt/slides/_rels/slide123.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23.xml"/><Relationship Id="rId1" Type="http://schemas.openxmlformats.org/officeDocument/2006/relationships/slideLayout" Target="../slideLayouts/slideLayout15.xml"/></Relationships>
</file>

<file path=ppt/slides/_rels/slide124.xml.rels><?xml version="1.0" encoding="UTF-8" standalone="yes"?>
<Relationships xmlns="http://schemas.openxmlformats.org/package/2006/relationships"><Relationship Id="rId8" Type="http://schemas.openxmlformats.org/officeDocument/2006/relationships/hyperlink" Target="https://drive.google.com/file/d/1momOxmST14GcGHFe3HjOheiuBQpRtPDh/view?usp=sharing" TargetMode="External"/><Relationship Id="rId3" Type="http://schemas.openxmlformats.org/officeDocument/2006/relationships/image" Target="../media/image204.png"/><Relationship Id="rId7" Type="http://schemas.openxmlformats.org/officeDocument/2006/relationships/hyperlink" Target="https://drive.google.com/file/d/12_cfpKdsnYsWLuap65GzcWo_GFAh4nAq/view?usp=sharing" TargetMode="External"/><Relationship Id="rId2" Type="http://schemas.openxmlformats.org/officeDocument/2006/relationships/notesSlide" Target="../notesSlides/notesSlide124.xml"/><Relationship Id="rId1" Type="http://schemas.openxmlformats.org/officeDocument/2006/relationships/slideLayout" Target="../slideLayouts/slideLayout4.xml"/><Relationship Id="rId6" Type="http://schemas.openxmlformats.org/officeDocument/2006/relationships/hyperlink" Target="https://drive.google.com/file/d/11PYqVjaCnaNMO7E-yn6zqvgVlGMJwa-N/view?usp=sharing" TargetMode="External"/><Relationship Id="rId5" Type="http://schemas.openxmlformats.org/officeDocument/2006/relationships/hyperlink" Target="https://drive.google.com/file/d/1OuNWG5xK9FKjZ2u-P8md-EQVE_l3_Ak2/view" TargetMode="External"/><Relationship Id="rId4" Type="http://schemas.openxmlformats.org/officeDocument/2006/relationships/hyperlink" Target="https://drive.google.com/file/d/1nqdrUKTpoUET1Mv28LjAYo39o4wJx8Ps/view?usp=sharing" TargetMode="External"/></Relationships>
</file>

<file path=ppt/slides/_rels/slide125.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125.xml"/><Relationship Id="rId1" Type="http://schemas.openxmlformats.org/officeDocument/2006/relationships/slideLayout" Target="../slideLayouts/slideLayout4.xml"/><Relationship Id="rId4" Type="http://schemas.openxmlformats.org/officeDocument/2006/relationships/image" Target="../media/image206.png"/></Relationships>
</file>

<file path=ppt/slides/_rels/slide1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26.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127.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27.xml"/><Relationship Id="rId1" Type="http://schemas.openxmlformats.org/officeDocument/2006/relationships/slideLayout" Target="../slideLayouts/slideLayout4.xml"/><Relationship Id="rId6" Type="http://schemas.openxmlformats.org/officeDocument/2006/relationships/image" Target="../media/image109.png"/><Relationship Id="rId5" Type="http://schemas.openxmlformats.org/officeDocument/2006/relationships/image" Target="../media/image209.jpg"/><Relationship Id="rId4" Type="http://schemas.openxmlformats.org/officeDocument/2006/relationships/image" Target="../media/image208.jpg"/></Relationships>
</file>

<file path=ppt/slides/_rels/slide128.xml.rels><?xml version="1.0" encoding="UTF-8" standalone="yes"?>
<Relationships xmlns="http://schemas.openxmlformats.org/package/2006/relationships"><Relationship Id="rId8" Type="http://schemas.openxmlformats.org/officeDocument/2006/relationships/image" Target="../media/image215.png"/><Relationship Id="rId3" Type="http://schemas.openxmlformats.org/officeDocument/2006/relationships/image" Target="../media/image210.png"/><Relationship Id="rId7" Type="http://schemas.openxmlformats.org/officeDocument/2006/relationships/image" Target="../media/image214.png"/><Relationship Id="rId2" Type="http://schemas.openxmlformats.org/officeDocument/2006/relationships/notesSlide" Target="../notesSlides/notesSlide128.xml"/><Relationship Id="rId1" Type="http://schemas.openxmlformats.org/officeDocument/2006/relationships/slideLayout" Target="../slideLayouts/slideLayout4.xml"/><Relationship Id="rId6" Type="http://schemas.openxmlformats.org/officeDocument/2006/relationships/image" Target="../media/image213.png"/><Relationship Id="rId5" Type="http://schemas.openxmlformats.org/officeDocument/2006/relationships/image" Target="../media/image212.png"/><Relationship Id="rId4" Type="http://schemas.openxmlformats.org/officeDocument/2006/relationships/image" Target="../media/image211.png"/></Relationships>
</file>

<file path=ppt/slides/_rels/slide129.xml.rels><?xml version="1.0" encoding="UTF-8" standalone="yes"?>
<Relationships xmlns="http://schemas.openxmlformats.org/package/2006/relationships"><Relationship Id="rId3" Type="http://schemas.openxmlformats.org/officeDocument/2006/relationships/image" Target="../media/image216.jpg"/><Relationship Id="rId2" Type="http://schemas.openxmlformats.org/officeDocument/2006/relationships/notesSlide" Target="../notesSlides/notesSlide129.xml"/><Relationship Id="rId1" Type="http://schemas.openxmlformats.org/officeDocument/2006/relationships/slideLayout" Target="../slideLayouts/slideLayout4.xml"/><Relationship Id="rId6" Type="http://schemas.openxmlformats.org/officeDocument/2006/relationships/image" Target="../media/image219.jpg"/><Relationship Id="rId5" Type="http://schemas.openxmlformats.org/officeDocument/2006/relationships/image" Target="../media/image218.jpg"/><Relationship Id="rId4" Type="http://schemas.openxmlformats.org/officeDocument/2006/relationships/image" Target="../media/image217.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8" Type="http://schemas.openxmlformats.org/officeDocument/2006/relationships/image" Target="../media/image222.png"/><Relationship Id="rId13" Type="http://schemas.openxmlformats.org/officeDocument/2006/relationships/image" Target="../media/image225.png"/><Relationship Id="rId3" Type="http://schemas.openxmlformats.org/officeDocument/2006/relationships/hyperlink" Target="https://www.linkedin.com/in/hq-ieps-b61024323/" TargetMode="External"/><Relationship Id="rId7" Type="http://schemas.openxmlformats.org/officeDocument/2006/relationships/hyperlink" Target="https://www.instagram.com/hqieps/" TargetMode="External"/><Relationship Id="rId12" Type="http://schemas.openxmlformats.org/officeDocument/2006/relationships/hyperlink" Target="https://www.instagram.com/pathways2partnership/" TargetMode="External"/><Relationship Id="rId2" Type="http://schemas.openxmlformats.org/officeDocument/2006/relationships/notesSlide" Target="../notesSlides/notesSlide130.xml"/><Relationship Id="rId1" Type="http://schemas.openxmlformats.org/officeDocument/2006/relationships/slideLayout" Target="../slideLayouts/slideLayout10.xml"/><Relationship Id="rId6" Type="http://schemas.openxmlformats.org/officeDocument/2006/relationships/image" Target="../media/image221.png"/><Relationship Id="rId11" Type="http://schemas.openxmlformats.org/officeDocument/2006/relationships/hyperlink" Target="https://www.facebook.com/PathwaysToPartnership" TargetMode="External"/><Relationship Id="rId5" Type="http://schemas.openxmlformats.org/officeDocument/2006/relationships/hyperlink" Target="https://www.facebook.com/HQIEPs" TargetMode="External"/><Relationship Id="rId10" Type="http://schemas.openxmlformats.org/officeDocument/2006/relationships/image" Target="../media/image224.png"/><Relationship Id="rId4" Type="http://schemas.openxmlformats.org/officeDocument/2006/relationships/image" Target="../media/image220.png"/><Relationship Id="rId9" Type="http://schemas.openxmlformats.org/officeDocument/2006/relationships/image" Target="../media/image223.png"/></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8.xml"/><Relationship Id="rId5" Type="http://schemas.openxmlformats.org/officeDocument/2006/relationships/image" Target="../media/image68.png"/><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3" Type="http://schemas.openxmlformats.org/officeDocument/2006/relationships/hyperlink" Target="http://www.youtube.com/watch?v=G3s3JXmKvuA" TargetMode="External"/><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69.jpg"/></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6.xml"/><Relationship Id="rId1" Type="http://schemas.openxmlformats.org/officeDocument/2006/relationships/slideLayout" Target="../slideLayouts/slideLayout14.xml"/><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75.png"/><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image" Target="../media/image78.png"/><Relationship Id="rId4" Type="http://schemas.openxmlformats.org/officeDocument/2006/relationships/image" Target="../media/image77.png"/></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81.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83.png"/></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hyperlink" Target="http://drive.google.com/file/d/1_QyQqfc_I2I4xysMAgGdXA8uYoUnUt8H/view" TargetMode="External"/><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87.jpg"/></Relationships>
</file>

<file path=ppt/slides/_rels/slide4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26.jp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5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2.xml"/><Relationship Id="rId1" Type="http://schemas.openxmlformats.org/officeDocument/2006/relationships/slideLayout" Target="../slideLayouts/slideLayout15.xml"/><Relationship Id="rId4" Type="http://schemas.openxmlformats.org/officeDocument/2006/relationships/image" Target="../media/image90.png"/></Relationships>
</file>

<file path=ppt/slides/_rels/slide5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4.xml"/><Relationship Id="rId1" Type="http://schemas.openxmlformats.org/officeDocument/2006/relationships/slideLayout" Target="../slideLayouts/slideLayout15.xml"/><Relationship Id="rId4" Type="http://schemas.openxmlformats.org/officeDocument/2006/relationships/image" Target="../media/image92.png"/></Relationships>
</file>

<file path=ppt/slides/_rels/slide5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6.xml"/><Relationship Id="rId1" Type="http://schemas.openxmlformats.org/officeDocument/2006/relationships/slideLayout" Target="../slideLayouts/slideLayout15.xml"/><Relationship Id="rId4" Type="http://schemas.openxmlformats.org/officeDocument/2006/relationships/image" Target="../media/image94.png"/></Relationships>
</file>

<file path=ppt/slides/_rels/slide5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7.xml"/><Relationship Id="rId1" Type="http://schemas.openxmlformats.org/officeDocument/2006/relationships/slideLayout" Target="../slideLayouts/slideLayout15.xml"/><Relationship Id="rId4" Type="http://schemas.openxmlformats.org/officeDocument/2006/relationships/image" Target="../media/image96.png"/></Relationships>
</file>

<file path=ppt/slides/_rels/slide5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0.xml"/><Relationship Id="rId1" Type="http://schemas.openxmlformats.org/officeDocument/2006/relationships/slideLayout" Target="../slideLayouts/slideLayout1.xml"/><Relationship Id="rId5" Type="http://schemas.openxmlformats.org/officeDocument/2006/relationships/image" Target="../media/image98.png"/><Relationship Id="rId4" Type="http://schemas.openxmlformats.org/officeDocument/2006/relationships/image" Target="../media/image81.png"/></Relationships>
</file>

<file path=ppt/slides/_rels/slide6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1.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3.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66.xml"/><Relationship Id="rId1" Type="http://schemas.openxmlformats.org/officeDocument/2006/relationships/slideLayout" Target="../slideLayouts/slideLayout4.xml"/><Relationship Id="rId6" Type="http://schemas.openxmlformats.org/officeDocument/2006/relationships/image" Target="../media/image103.png"/><Relationship Id="rId5" Type="http://schemas.openxmlformats.org/officeDocument/2006/relationships/image" Target="../media/image102.pn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png"/></Relationships>
</file>

<file path=ppt/slides/_rels/slide6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jp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39.jp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7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0.xml"/><Relationship Id="rId1" Type="http://schemas.openxmlformats.org/officeDocument/2006/relationships/slideLayout" Target="../slideLayouts/slideLayout4.xml"/><Relationship Id="rId4" Type="http://schemas.openxmlformats.org/officeDocument/2006/relationships/image" Target="../media/image111.png"/></Relationships>
</file>

<file path=ppt/slides/_rels/slide7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1.xml"/><Relationship Id="rId1" Type="http://schemas.openxmlformats.org/officeDocument/2006/relationships/slideLayout" Target="../slideLayouts/slideLayout4.xml"/><Relationship Id="rId4" Type="http://schemas.openxmlformats.org/officeDocument/2006/relationships/image" Target="../media/image113.png"/></Relationships>
</file>

<file path=ppt/slides/_rels/slide7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2.xml"/><Relationship Id="rId1" Type="http://schemas.openxmlformats.org/officeDocument/2006/relationships/slideLayout" Target="../slideLayouts/slideLayout4.xml"/><Relationship Id="rId4" Type="http://schemas.openxmlformats.org/officeDocument/2006/relationships/image" Target="../media/image115.png"/></Relationships>
</file>

<file path=ppt/slides/_rels/slide7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3.xml"/><Relationship Id="rId1" Type="http://schemas.openxmlformats.org/officeDocument/2006/relationships/slideLayout" Target="../slideLayouts/slideLayout4.xml"/><Relationship Id="rId4" Type="http://schemas.openxmlformats.org/officeDocument/2006/relationships/image" Target="../media/image117.png"/></Relationships>
</file>

<file path=ppt/slides/_rels/slide7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74.xml"/><Relationship Id="rId1" Type="http://schemas.openxmlformats.org/officeDocument/2006/relationships/slideLayout" Target="../slideLayouts/slideLayout4.xml"/><Relationship Id="rId4" Type="http://schemas.openxmlformats.org/officeDocument/2006/relationships/image" Target="../media/image119.png"/></Relationships>
</file>

<file path=ppt/slides/_rels/slide7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75.xml"/><Relationship Id="rId1" Type="http://schemas.openxmlformats.org/officeDocument/2006/relationships/slideLayout" Target="../slideLayouts/slideLayout4.xml"/><Relationship Id="rId4" Type="http://schemas.openxmlformats.org/officeDocument/2006/relationships/image" Target="../media/image109.png"/></Relationships>
</file>

<file path=ppt/slides/_rels/slide7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7.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7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png"/><Relationship Id="rId9" Type="http://schemas.openxmlformats.org/officeDocument/2006/relationships/image" Target="../media/image49.png"/></Relationships>
</file>

<file path=ppt/slides/_rels/slide80.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notesSlide" Target="../notesSlides/notesSlide80.xml"/><Relationship Id="rId1" Type="http://schemas.openxmlformats.org/officeDocument/2006/relationships/slideLayout" Target="../slideLayouts/slideLayout4.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8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81.xml"/><Relationship Id="rId1" Type="http://schemas.openxmlformats.org/officeDocument/2006/relationships/slideLayout" Target="../slideLayouts/slideLayout4.xml"/><Relationship Id="rId4" Type="http://schemas.openxmlformats.org/officeDocument/2006/relationships/image" Target="../media/image129.png"/></Relationships>
</file>

<file path=ppt/slides/_rels/slide8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4.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8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85.xml"/><Relationship Id="rId1" Type="http://schemas.openxmlformats.org/officeDocument/2006/relationships/slideLayout" Target="../slideLayouts/slideLayout4.xml"/><Relationship Id="rId4" Type="http://schemas.openxmlformats.org/officeDocument/2006/relationships/image" Target="../media/image133.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7.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8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89.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90.xml"/><Relationship Id="rId1" Type="http://schemas.openxmlformats.org/officeDocument/2006/relationships/slideLayout" Target="../slideLayouts/slideLayout4.xml"/><Relationship Id="rId4" Type="http://schemas.openxmlformats.org/officeDocument/2006/relationships/image" Target="../media/image137.png"/></Relationships>
</file>

<file path=ppt/slides/_rels/slide9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92.xml"/><Relationship Id="rId1" Type="http://schemas.openxmlformats.org/officeDocument/2006/relationships/slideLayout" Target="../slideLayouts/slideLayout4.xml"/><Relationship Id="rId4" Type="http://schemas.openxmlformats.org/officeDocument/2006/relationships/image" Target="../media/image140.png"/></Relationships>
</file>

<file path=ppt/slides/_rels/slide9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93.xml"/><Relationship Id="rId1" Type="http://schemas.openxmlformats.org/officeDocument/2006/relationships/slideLayout" Target="../slideLayouts/slideLayout4.xml"/><Relationship Id="rId4" Type="http://schemas.openxmlformats.org/officeDocument/2006/relationships/image" Target="../media/image142.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96.xml"/><Relationship Id="rId1" Type="http://schemas.openxmlformats.org/officeDocument/2006/relationships/slideLayout" Target="../slideLayouts/slideLayout4.xml"/><Relationship Id="rId5" Type="http://schemas.openxmlformats.org/officeDocument/2006/relationships/image" Target="../media/image146.png"/><Relationship Id="rId4" Type="http://schemas.openxmlformats.org/officeDocument/2006/relationships/image" Target="../media/image145.png"/></Relationships>
</file>

<file path=ppt/slides/_rels/slide9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97.xml"/><Relationship Id="rId1" Type="http://schemas.openxmlformats.org/officeDocument/2006/relationships/slideLayout" Target="../slideLayouts/slideLayout4.xml"/><Relationship Id="rId5" Type="http://schemas.openxmlformats.org/officeDocument/2006/relationships/image" Target="../media/image148.png"/><Relationship Id="rId4" Type="http://schemas.openxmlformats.org/officeDocument/2006/relationships/image" Target="../media/image145.png"/></Relationships>
</file>

<file path=ppt/slides/_rels/slide9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98.xml"/><Relationship Id="rId1" Type="http://schemas.openxmlformats.org/officeDocument/2006/relationships/slideLayout" Target="../slideLayouts/slideLayout4.xml"/><Relationship Id="rId5" Type="http://schemas.openxmlformats.org/officeDocument/2006/relationships/image" Target="../media/image150.png"/><Relationship Id="rId4" Type="http://schemas.openxmlformats.org/officeDocument/2006/relationships/image" Target="../media/image145.png"/></Relationships>
</file>

<file path=ppt/slides/_rels/slide9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99.xml"/><Relationship Id="rId1" Type="http://schemas.openxmlformats.org/officeDocument/2006/relationships/slideLayout" Target="../slideLayouts/slideLayout4.xml"/><Relationship Id="rId5" Type="http://schemas.openxmlformats.org/officeDocument/2006/relationships/image" Target="../media/image152.png"/><Relationship Id="rId4" Type="http://schemas.openxmlformats.org/officeDocument/2006/relationships/image" Target="../media/image1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
          <p:cNvSpPr txBox="1">
            <a:spLocks noGrp="1"/>
          </p:cNvSpPr>
          <p:nvPr>
            <p:ph type="ctrTitle"/>
          </p:nvPr>
        </p:nvSpPr>
        <p:spPr>
          <a:xfrm>
            <a:off x="0" y="2934750"/>
            <a:ext cx="11728800" cy="1303800"/>
          </a:xfrm>
          <a:prstGeom prst="rect">
            <a:avLst/>
          </a:prstGeom>
          <a:solidFill>
            <a:srgbClr val="15334B"/>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6000"/>
              <a:buFont typeface="Play"/>
              <a:buNone/>
            </a:pPr>
            <a:r>
              <a:rPr lang="en-US" sz="3100" dirty="0">
                <a:solidFill>
                  <a:srgbClr val="FFFFFF"/>
                </a:solidFill>
                <a:latin typeface="Aptos Display"/>
                <a:ea typeface="Raleway"/>
                <a:cs typeface="Raleway"/>
                <a:sym typeface="Raleway"/>
              </a:rPr>
              <a:t>The IEP for Success Companion Guide for Educators: </a:t>
            </a:r>
            <a:endParaRPr lang="en-US" sz="3100">
              <a:solidFill>
                <a:srgbClr val="FFFFFF"/>
              </a:solidFill>
              <a:latin typeface="Aptos Display"/>
              <a:ea typeface="Raleway"/>
              <a:cs typeface="Raleway"/>
            </a:endParaRPr>
          </a:p>
          <a:p>
            <a:pPr marL="0" lvl="0" indent="0" algn="ctr" rtl="0">
              <a:lnSpc>
                <a:spcPct val="90000"/>
              </a:lnSpc>
              <a:spcBef>
                <a:spcPts val="0"/>
              </a:spcBef>
              <a:spcAft>
                <a:spcPts val="0"/>
              </a:spcAft>
              <a:buClr>
                <a:schemeClr val="dk1"/>
              </a:buClr>
              <a:buSzPts val="6000"/>
              <a:buFont typeface="Play"/>
              <a:buNone/>
            </a:pPr>
            <a:r>
              <a:rPr lang="en-US" sz="3100" i="1" dirty="0">
                <a:solidFill>
                  <a:srgbClr val="FFFFFF"/>
                </a:solidFill>
                <a:latin typeface="Aptos Display"/>
                <a:ea typeface="Raleway"/>
                <a:cs typeface="Raleway"/>
                <a:sym typeface="Raleway"/>
              </a:rPr>
              <a:t>Practical Tools for Connection, Belonging, and Student Voice</a:t>
            </a:r>
            <a:r>
              <a:rPr lang="en-US" sz="3100" i="1" dirty="0">
                <a:solidFill>
                  <a:srgbClr val="FFFFFF"/>
                </a:solidFill>
                <a:latin typeface="Raleway"/>
                <a:ea typeface="Raleway"/>
                <a:cs typeface="Raleway"/>
                <a:sym typeface="Raleway"/>
              </a:rPr>
              <a:t> </a:t>
            </a:r>
            <a:endParaRPr sz="3100">
              <a:solidFill>
                <a:srgbClr val="FFFFFF"/>
              </a:solidFill>
              <a:latin typeface="Raleway"/>
              <a:ea typeface="Raleway"/>
              <a:cs typeface="Raleway"/>
            </a:endParaRPr>
          </a:p>
        </p:txBody>
      </p:sp>
      <p:sp>
        <p:nvSpPr>
          <p:cNvPr id="113" name="Google Shape;113;p2"/>
          <p:cNvSpPr txBox="1">
            <a:spLocks noGrp="1"/>
          </p:cNvSpPr>
          <p:nvPr>
            <p:ph type="subTitle" idx="1"/>
          </p:nvPr>
        </p:nvSpPr>
        <p:spPr>
          <a:xfrm>
            <a:off x="2596800" y="4238550"/>
            <a:ext cx="6535200" cy="561000"/>
          </a:xfrm>
          <a:prstGeom prst="rect">
            <a:avLst/>
          </a:prstGeom>
          <a:solidFill>
            <a:srgbClr val="019595"/>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2400"/>
              <a:buNone/>
            </a:pPr>
            <a:r>
              <a:rPr lang="en-US" dirty="0">
                <a:solidFill>
                  <a:srgbClr val="FFFFFF"/>
                </a:solidFill>
                <a:latin typeface="Aptos Display"/>
                <a:ea typeface="Raleway"/>
                <a:cs typeface="Raleway"/>
                <a:sym typeface="Raleway"/>
              </a:rPr>
              <a:t>October 2025</a:t>
            </a:r>
            <a:endParaRPr dirty="0">
              <a:solidFill>
                <a:srgbClr val="FFFFFF"/>
              </a:solidFill>
              <a:latin typeface="Aptos Display"/>
              <a:ea typeface="Raleway"/>
              <a:cs typeface="Raleway"/>
              <a:sym typeface="Raleway"/>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g37b72e013b6_0_17"/>
          <p:cNvSpPr txBox="1">
            <a:spLocks noGrp="1"/>
          </p:cNvSpPr>
          <p:nvPr>
            <p:ph type="title"/>
          </p:nvPr>
        </p:nvSpPr>
        <p:spPr>
          <a:xfrm>
            <a:off x="0" y="-469207"/>
            <a:ext cx="6679800" cy="469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1200">
                <a:solidFill>
                  <a:srgbClr val="15334B"/>
                </a:solidFill>
              </a:rPr>
              <a:t>Objectives</a:t>
            </a:r>
            <a:endParaRPr sz="1200">
              <a:solidFill>
                <a:srgbClr val="15334B"/>
              </a:solidFill>
            </a:endParaRPr>
          </a:p>
        </p:txBody>
      </p:sp>
      <p:sp>
        <p:nvSpPr>
          <p:cNvPr id="263" name="Google Shape;263;g37b72e013b6_0_17"/>
          <p:cNvSpPr txBox="1">
            <a:spLocks noGrp="1"/>
          </p:cNvSpPr>
          <p:nvPr>
            <p:ph type="body" idx="1"/>
          </p:nvPr>
        </p:nvSpPr>
        <p:spPr>
          <a:xfrm>
            <a:off x="644995" y="1430985"/>
            <a:ext cx="10902000" cy="4295700"/>
          </a:xfrm>
          <a:prstGeom prst="rect">
            <a:avLst/>
          </a:prstGeom>
        </p:spPr>
        <p:txBody>
          <a:bodyPr spcFirstLastPara="1" wrap="square" lIns="91425" tIns="45700" rIns="91425" bIns="45700" anchor="t" anchorCtr="0">
            <a:normAutofit/>
          </a:bodyPr>
          <a:lstStyle/>
          <a:p>
            <a:pPr marL="0" lvl="0" indent="0" algn="l" rtl="0">
              <a:lnSpc>
                <a:spcPct val="115000"/>
              </a:lnSpc>
              <a:spcBef>
                <a:spcPts val="1200"/>
              </a:spcBef>
              <a:spcAft>
                <a:spcPts val="0"/>
              </a:spcAft>
              <a:buNone/>
            </a:pPr>
            <a:r>
              <a:rPr lang="en-US" sz="2400" dirty="0">
                <a:solidFill>
                  <a:srgbClr val="15334B"/>
                </a:solidFill>
                <a:latin typeface="Aptos Display"/>
                <a:ea typeface="Raleway"/>
                <a:cs typeface="Raleway"/>
                <a:sym typeface="Raleway"/>
              </a:rPr>
              <a:t>By the end of this session, participants will:</a:t>
            </a:r>
            <a:endParaRPr lang="en-US" sz="2400" dirty="0">
              <a:solidFill>
                <a:srgbClr val="15334B"/>
              </a:solidFill>
              <a:latin typeface="Aptos Display"/>
              <a:ea typeface="Raleway"/>
              <a:cs typeface="Raleway"/>
            </a:endParaRPr>
          </a:p>
          <a:p>
            <a:pPr marL="457200" lvl="0" indent="-381000" algn="l" rtl="0">
              <a:lnSpc>
                <a:spcPct val="115000"/>
              </a:lnSpc>
              <a:spcBef>
                <a:spcPts val="1200"/>
              </a:spcBef>
              <a:spcAft>
                <a:spcPts val="0"/>
              </a:spcAft>
              <a:buClr>
                <a:srgbClr val="15334B"/>
              </a:buClr>
              <a:buSzPts val="2400"/>
              <a:buFont typeface="Raleway"/>
              <a:buChar char="●"/>
            </a:pPr>
            <a:r>
              <a:rPr lang="en-US" sz="2400" b="0" dirty="0">
                <a:solidFill>
                  <a:srgbClr val="15334B"/>
                </a:solidFill>
                <a:latin typeface="Aptos Display"/>
                <a:ea typeface="Raleway"/>
                <a:cs typeface="Raleway"/>
                <a:sym typeface="Raleway"/>
              </a:rPr>
              <a:t>Understand how to use the </a:t>
            </a:r>
            <a:r>
              <a:rPr lang="en-US" sz="2400" b="0" i="1" dirty="0">
                <a:solidFill>
                  <a:srgbClr val="15334B"/>
                </a:solidFill>
                <a:latin typeface="Aptos Display"/>
                <a:ea typeface="Raleway"/>
                <a:cs typeface="Raleway"/>
                <a:sym typeface="Raleway"/>
              </a:rPr>
              <a:t>IEP for Success Companion Guide</a:t>
            </a:r>
            <a:r>
              <a:rPr lang="en-US" sz="2400" b="0" dirty="0">
                <a:solidFill>
                  <a:srgbClr val="15334B"/>
                </a:solidFill>
                <a:latin typeface="Aptos Display"/>
                <a:ea typeface="Raleway"/>
                <a:cs typeface="Raleway"/>
                <a:sym typeface="Raleway"/>
              </a:rPr>
              <a:t> to support the development of student-centered IEPs that promote connection, belonging, and participation.</a:t>
            </a:r>
            <a:endParaRPr sz="2400" b="0" dirty="0">
              <a:solidFill>
                <a:srgbClr val="15334B"/>
              </a:solidFill>
              <a:latin typeface="Aptos Display"/>
              <a:ea typeface="Raleway"/>
              <a:cs typeface="Raleway"/>
            </a:endParaRPr>
          </a:p>
          <a:p>
            <a:pPr marL="457200" lvl="0" indent="-381000" algn="l" rtl="0">
              <a:lnSpc>
                <a:spcPct val="115000"/>
              </a:lnSpc>
              <a:spcBef>
                <a:spcPts val="0"/>
              </a:spcBef>
              <a:spcAft>
                <a:spcPts val="0"/>
              </a:spcAft>
              <a:buClr>
                <a:srgbClr val="15334B"/>
              </a:buClr>
              <a:buSzPts val="2400"/>
              <a:buFont typeface="Raleway"/>
              <a:buChar char="●"/>
            </a:pPr>
            <a:r>
              <a:rPr lang="en-US" sz="2400" b="0" dirty="0">
                <a:solidFill>
                  <a:srgbClr val="15334B"/>
                </a:solidFill>
                <a:latin typeface="Aptos Display"/>
                <a:ea typeface="Raleway"/>
                <a:cs typeface="Raleway"/>
                <a:sym typeface="Raleway"/>
              </a:rPr>
              <a:t>Apply self-assessment tools from the guide to reflect on personal beliefs, current practices, and identify areas for professional growth.</a:t>
            </a:r>
            <a:endParaRPr sz="2400" b="0" dirty="0">
              <a:solidFill>
                <a:srgbClr val="15334B"/>
              </a:solidFill>
              <a:latin typeface="Aptos Display"/>
              <a:ea typeface="Raleway"/>
              <a:cs typeface="Raleway"/>
            </a:endParaRPr>
          </a:p>
          <a:p>
            <a:pPr marL="457200" lvl="0" indent="-381000" algn="l" rtl="0">
              <a:lnSpc>
                <a:spcPct val="115000"/>
              </a:lnSpc>
              <a:spcBef>
                <a:spcPts val="0"/>
              </a:spcBef>
              <a:spcAft>
                <a:spcPts val="0"/>
              </a:spcAft>
              <a:buClr>
                <a:srgbClr val="15334B"/>
              </a:buClr>
              <a:buSzPts val="2400"/>
              <a:buFont typeface="Raleway"/>
              <a:buChar char="●"/>
            </a:pPr>
            <a:r>
              <a:rPr lang="en-US" sz="2400" b="0" dirty="0">
                <a:solidFill>
                  <a:srgbClr val="15334B"/>
                </a:solidFill>
                <a:latin typeface="Aptos Display"/>
                <a:ea typeface="Raleway"/>
                <a:cs typeface="Raleway"/>
                <a:sym typeface="Raleway"/>
              </a:rPr>
              <a:t>Explore strategies that build educator confidence in centering student strengths, interests, preferences, and needs throughout the IEP process.</a:t>
            </a:r>
            <a:endParaRPr sz="2400" b="0" dirty="0">
              <a:solidFill>
                <a:srgbClr val="15334B"/>
              </a:solidFill>
              <a:latin typeface="Aptos Display"/>
              <a:ea typeface="Raleway"/>
              <a:cs typeface="Raleway"/>
              <a:sym typeface="Raleway"/>
            </a:endParaRPr>
          </a:p>
          <a:p>
            <a:pPr marL="0" lvl="0" indent="0" algn="l" rtl="0">
              <a:spcBef>
                <a:spcPts val="1200"/>
              </a:spcBef>
              <a:spcAft>
                <a:spcPts val="0"/>
              </a:spcAft>
              <a:buNone/>
            </a:pPr>
            <a:endParaRPr sz="2400" b="0">
              <a:solidFill>
                <a:srgbClr val="15334B"/>
              </a:solidFill>
              <a:latin typeface="Raleway"/>
              <a:ea typeface="Raleway"/>
              <a:cs typeface="Raleway"/>
              <a:sym typeface="Raleway"/>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088"/>
        <p:cNvGrpSpPr/>
        <p:nvPr/>
      </p:nvGrpSpPr>
      <p:grpSpPr>
        <a:xfrm>
          <a:off x="0" y="0"/>
          <a:ext cx="0" cy="0"/>
          <a:chOff x="0" y="0"/>
          <a:chExt cx="0" cy="0"/>
        </a:xfrm>
      </p:grpSpPr>
      <p:pic>
        <p:nvPicPr>
          <p:cNvPr id="1089" name="Google Shape;1089;g37759790070_0_211" descr="Educational benefit checklist focusing on accommodations, services, accessibility, sufficiency, clarity, and transition planning."/>
          <p:cNvPicPr preferRelativeResize="0"/>
          <p:nvPr/>
        </p:nvPicPr>
        <p:blipFill>
          <a:blip r:embed="rId3">
            <a:alphaModFix/>
          </a:blip>
          <a:stretch>
            <a:fillRect/>
          </a:stretch>
        </p:blipFill>
        <p:spPr>
          <a:xfrm>
            <a:off x="5284835" y="1419450"/>
            <a:ext cx="6294450" cy="4466108"/>
          </a:xfrm>
          <a:prstGeom prst="rect">
            <a:avLst/>
          </a:prstGeom>
          <a:noFill/>
          <a:ln>
            <a:noFill/>
          </a:ln>
        </p:spPr>
      </p:pic>
      <p:pic>
        <p:nvPicPr>
          <p:cNvPr id="1092" name="Google Shape;1092;g37759790070_0_211" descr="Sample IEP Meeting Agenda from High Quality IEPs. Sections include: Start of Meeting (introduction, parental rights, purpose, agenda, meeting logistics, grounding activity); Assessment; Eligibility; Present Levels of Performance (student’s strengths, present levels, pathway to high school graduation); Areas of Need; Goals; Offer of a Free Appropriate Public Education (FAPE)—with items such as accommodations, participation, special education services, transportation, extended school year, parent involvement, and emergency conditions; and Closing the Meeting (sign-in, confirm agreement, create an action plan).&quot;"/>
          <p:cNvPicPr preferRelativeResize="0"/>
          <p:nvPr/>
        </p:nvPicPr>
        <p:blipFill>
          <a:blip r:embed="rId4">
            <a:alphaModFix/>
          </a:blip>
          <a:stretch>
            <a:fillRect/>
          </a:stretch>
        </p:blipFill>
        <p:spPr>
          <a:xfrm>
            <a:off x="1354324" y="1706236"/>
            <a:ext cx="3291701" cy="4494551"/>
          </a:xfrm>
          <a:prstGeom prst="rect">
            <a:avLst/>
          </a:prstGeom>
          <a:noFill/>
          <a:ln w="28575" cap="flat" cmpd="sng">
            <a:solidFill>
              <a:srgbClr val="243B5B"/>
            </a:solidFill>
            <a:prstDash val="solid"/>
            <a:round/>
            <a:headEnd type="none" w="sm" len="sm"/>
            <a:tailEnd type="none" w="sm" len="sm"/>
          </a:ln>
          <a:effectLst>
            <a:outerShdw blurRad="57150" dist="19050" dir="5400000" algn="bl" rotWithShape="0">
              <a:srgbClr val="000000">
                <a:alpha val="50000"/>
              </a:srgbClr>
            </a:outerShdw>
          </a:effectLst>
        </p:spPr>
      </p:pic>
      <p:sp>
        <p:nvSpPr>
          <p:cNvPr id="1093" name="Google Shape;1093;g37759790070_0_211" descr="Red rectangle over the words &quot;Offer of a Free Appropriate Public Education&quot;"/>
          <p:cNvSpPr/>
          <p:nvPr/>
        </p:nvSpPr>
        <p:spPr>
          <a:xfrm>
            <a:off x="1368600" y="4785025"/>
            <a:ext cx="2151600" cy="178200"/>
          </a:xfrm>
          <a:prstGeom prst="rect">
            <a:avLst/>
          </a:prstGeom>
          <a:noFill/>
          <a:ln w="38100" cap="flat" cmpd="sng">
            <a:solidFill>
              <a:srgbClr val="D4562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cxnSp>
        <p:nvCxnSpPr>
          <p:cNvPr id="1094" name="Google Shape;1094;g37759790070_0_211" descr="red arrow"/>
          <p:cNvCxnSpPr>
            <a:stCxn id="1093" idx="3"/>
          </p:cNvCxnSpPr>
          <p:nvPr/>
        </p:nvCxnSpPr>
        <p:spPr>
          <a:xfrm rot="10800000" flipH="1">
            <a:off x="3520200" y="3858925"/>
            <a:ext cx="2014500" cy="1015200"/>
          </a:xfrm>
          <a:prstGeom prst="straightConnector1">
            <a:avLst/>
          </a:prstGeom>
          <a:noFill/>
          <a:ln w="38100" cap="flat" cmpd="sng">
            <a:solidFill>
              <a:srgbClr val="D45626"/>
            </a:solidFill>
            <a:prstDash val="solid"/>
            <a:round/>
            <a:headEnd type="none" w="med" len="med"/>
            <a:tailEnd type="triangle" w="med" len="med"/>
          </a:ln>
        </p:spPr>
      </p:cxnSp>
      <p:pic>
        <p:nvPicPr>
          <p:cNvPr id="1095" name="Google Shape;1095;g37759790070_0_211" descr="Graphic of a large number four with the word 'Goals' written vertically along its side. A yellow key icon is placed over the number."/>
          <p:cNvPicPr preferRelativeResize="0"/>
          <p:nvPr/>
        </p:nvPicPr>
        <p:blipFill>
          <a:blip r:embed="rId5">
            <a:alphaModFix/>
          </a:blip>
          <a:stretch>
            <a:fillRect/>
          </a:stretch>
        </p:blipFill>
        <p:spPr>
          <a:xfrm>
            <a:off x="1" y="1419451"/>
            <a:ext cx="1368602" cy="1368602"/>
          </a:xfrm>
          <a:prstGeom prst="rect">
            <a:avLst/>
          </a:prstGeom>
          <a:noFill/>
          <a:ln>
            <a:noFill/>
          </a:ln>
        </p:spPr>
      </p:pic>
      <p:sp>
        <p:nvSpPr>
          <p:cNvPr id="1091" name="Google Shape;1091;g37759790070_0_211"/>
          <p:cNvSpPr txBox="1"/>
          <p:nvPr/>
        </p:nvSpPr>
        <p:spPr>
          <a:xfrm>
            <a:off x="2282760" y="639888"/>
            <a:ext cx="6293700" cy="568800"/>
          </a:xfrm>
          <a:prstGeom prst="rect">
            <a:avLst/>
          </a:prstGeom>
          <a:solidFill>
            <a:srgbClr val="17425C"/>
          </a:solid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None/>
            </a:pPr>
            <a:r>
              <a:rPr lang="en-US" sz="2800" b="1" dirty="0">
                <a:solidFill>
                  <a:srgbClr val="F3F3F3"/>
                </a:solidFill>
                <a:latin typeface="Aptos Display"/>
                <a:ea typeface="Raleway"/>
                <a:cs typeface="Raleway"/>
                <a:sym typeface="Raleway"/>
              </a:rPr>
              <a:t>Compliance and Accountability</a:t>
            </a:r>
            <a:endParaRPr lang="en-US" sz="2800" b="1" dirty="0">
              <a:solidFill>
                <a:srgbClr val="F3F3F3"/>
              </a:solidFill>
              <a:latin typeface="Aptos Display"/>
              <a:ea typeface="Raleway"/>
              <a:cs typeface="Raleway"/>
            </a:endParaRPr>
          </a:p>
        </p:txBody>
      </p:sp>
      <p:sp>
        <p:nvSpPr>
          <p:cNvPr id="1090" name="Google Shape;1090;g37759790070_0_211"/>
          <p:cNvSpPr txBox="1">
            <a:spLocks noGrp="1"/>
          </p:cNvSpPr>
          <p:nvPr>
            <p:ph type="title"/>
          </p:nvPr>
        </p:nvSpPr>
        <p:spPr>
          <a:xfrm>
            <a:off x="0" y="-568701"/>
            <a:ext cx="6465000" cy="5688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1200"/>
              <a:t>Compliance and Accountability: 5</a:t>
            </a:r>
            <a:endParaRPr sz="120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2" name="Google Shape;1102;g378b54b9afd_0_137"/>
          <p:cNvSpPr txBox="1">
            <a:spLocks noGrp="1"/>
          </p:cNvSpPr>
          <p:nvPr>
            <p:ph type="title"/>
          </p:nvPr>
        </p:nvSpPr>
        <p:spPr>
          <a:xfrm>
            <a:off x="3994475" y="3833600"/>
            <a:ext cx="6216600" cy="1900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2400" b="0" i="1">
                <a:solidFill>
                  <a:srgbClr val="15334B"/>
                </a:solidFill>
                <a:latin typeface="Aptos Display"/>
                <a:ea typeface="Raleway"/>
                <a:cs typeface="Raleway"/>
                <a:sym typeface="Raleway"/>
              </a:rPr>
              <a:t>Participating in the IEP meeting (students).</a:t>
            </a:r>
            <a:endParaRPr sz="2400" b="0" i="1">
              <a:solidFill>
                <a:srgbClr val="15334B"/>
              </a:solidFill>
              <a:latin typeface="Aptos Display"/>
              <a:ea typeface="Raleway"/>
              <a:cs typeface="Raleway"/>
              <a:sym typeface="Raleway"/>
            </a:endParaRPr>
          </a:p>
        </p:txBody>
      </p:sp>
      <p:pic>
        <p:nvPicPr>
          <p:cNvPr id="1103" name="Google Shape;1103;g378b54b9afd_0_137" descr="Simple icon of person reading a book"/>
          <p:cNvPicPr preferRelativeResize="0"/>
          <p:nvPr/>
        </p:nvPicPr>
        <p:blipFill>
          <a:blip r:embed="rId3">
            <a:alphaModFix/>
          </a:blip>
          <a:stretch>
            <a:fillRect/>
          </a:stretch>
        </p:blipFill>
        <p:spPr>
          <a:xfrm>
            <a:off x="2440150" y="4164057"/>
            <a:ext cx="1239599" cy="1239599"/>
          </a:xfrm>
          <a:prstGeom prst="rect">
            <a:avLst/>
          </a:prstGeom>
          <a:noFill/>
          <a:ln>
            <a:noFill/>
          </a:ln>
        </p:spPr>
      </p:pic>
      <p:sp>
        <p:nvSpPr>
          <p:cNvPr id="2" name="Google Shape;1101;g378b54b9afd_0_137">
            <a:extLst>
              <a:ext uri="{FF2B5EF4-FFF2-40B4-BE49-F238E27FC236}">
                <a16:creationId xmlns:a16="http://schemas.microsoft.com/office/drawing/2014/main" id="{3F1FC1D5-36B9-3DF6-4FCB-430314941DD3}"/>
              </a:ext>
            </a:extLst>
          </p:cNvPr>
          <p:cNvSpPr txBox="1">
            <a:spLocks/>
          </p:cNvSpPr>
          <p:nvPr/>
        </p:nvSpPr>
        <p:spPr>
          <a:xfrm>
            <a:off x="1375174" y="2795393"/>
            <a:ext cx="9132300" cy="1325700"/>
          </a:xfrm>
          <a:prstGeom prst="rect">
            <a:avLst/>
          </a:prstGeom>
          <a:solidFill>
            <a:srgbClr val="17425C"/>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Play"/>
              <a:buNone/>
              <a:defRPr sz="4400" b="1"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3600">
                <a:solidFill>
                  <a:srgbClr val="FFFFFF"/>
                </a:solidFill>
                <a:latin typeface="Aptos Display"/>
                <a:ea typeface="Raleway"/>
                <a:cs typeface="Raleway"/>
                <a:sym typeface="Raleway"/>
              </a:rPr>
              <a:t>During the IEP</a:t>
            </a:r>
          </a:p>
        </p:txBody>
      </p:sp>
      <p:pic>
        <p:nvPicPr>
          <p:cNvPr id="1104" name="Google Shape;1104;g378b54b9afd_0_137" descr="Graphic of concentric dotted circles with the words ‘A Place to Begin’ on the outer ring and three phases labeled inside: ‘Before the IEP,’ ‘During the IEP,’ and ‘After the IEP."/>
          <p:cNvPicPr preferRelativeResize="0"/>
          <p:nvPr/>
        </p:nvPicPr>
        <p:blipFill>
          <a:blip r:embed="rId4">
            <a:alphaModFix/>
          </a:blip>
          <a:stretch>
            <a:fillRect/>
          </a:stretch>
        </p:blipFill>
        <p:spPr>
          <a:xfrm>
            <a:off x="8940725" y="0"/>
            <a:ext cx="2766150" cy="2766150"/>
          </a:xfrm>
          <a:prstGeom prst="rect">
            <a:avLst/>
          </a:prstGeom>
          <a:noFill/>
          <a:ln>
            <a:noFill/>
          </a:ln>
        </p:spPr>
      </p:pic>
      <p:sp>
        <p:nvSpPr>
          <p:cNvPr id="1101" name="Google Shape;1101;g378b54b9afd_0_137"/>
          <p:cNvSpPr txBox="1">
            <a:spLocks noGrp="1"/>
          </p:cNvSpPr>
          <p:nvPr>
            <p:ph type="title"/>
          </p:nvPr>
        </p:nvSpPr>
        <p:spPr>
          <a:xfrm>
            <a:off x="2333328" y="-1392572"/>
            <a:ext cx="4885167" cy="1073722"/>
          </a:xfrm>
          <a:prstGeom prst="rect">
            <a:avLst/>
          </a:prstGeom>
          <a:solidFill>
            <a:srgbClr val="FFFFFF"/>
          </a:solidFill>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sz="3600" dirty="0">
                <a:solidFill>
                  <a:schemeClr val="tx1"/>
                </a:solidFill>
                <a:latin typeface="Raleway"/>
                <a:ea typeface="Raleway"/>
                <a:cs typeface="Raleway"/>
                <a:sym typeface="Raleway"/>
              </a:rPr>
              <a:t>During the IEP: Participating</a:t>
            </a:r>
            <a:endParaRPr sz="3600" dirty="0">
              <a:solidFill>
                <a:schemeClr val="tx1"/>
              </a:solidFill>
              <a:latin typeface="Raleway"/>
              <a:ea typeface="Raleway"/>
              <a:cs typeface="Raleway"/>
              <a:sym typeface="Raleway"/>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109"/>
        <p:cNvGrpSpPr/>
        <p:nvPr/>
      </p:nvGrpSpPr>
      <p:grpSpPr>
        <a:xfrm>
          <a:off x="0" y="0"/>
          <a:ext cx="0" cy="0"/>
          <a:chOff x="0" y="0"/>
          <a:chExt cx="0" cy="0"/>
        </a:xfrm>
      </p:grpSpPr>
      <p:sp>
        <p:nvSpPr>
          <p:cNvPr id="1110" name="Google Shape;1110;g37759790070_0_224"/>
          <p:cNvSpPr txBox="1">
            <a:spLocks noGrp="1"/>
          </p:cNvSpPr>
          <p:nvPr>
            <p:ph type="title"/>
          </p:nvPr>
        </p:nvSpPr>
        <p:spPr>
          <a:xfrm>
            <a:off x="2081532" y="75314"/>
            <a:ext cx="102171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600" dirty="0">
                <a:solidFill>
                  <a:srgbClr val="15334B"/>
                </a:solidFill>
                <a:latin typeface="Aptos Display"/>
                <a:ea typeface="Raleway"/>
                <a:cs typeface="Raleway"/>
                <a:sym typeface="Raleway"/>
              </a:rPr>
              <a:t>Building Meaningful Participation in Students</a:t>
            </a:r>
            <a:endParaRPr sz="3600" dirty="0">
              <a:solidFill>
                <a:srgbClr val="15334B"/>
              </a:solidFill>
              <a:latin typeface="Aptos Display"/>
              <a:ea typeface="Raleway"/>
              <a:cs typeface="Raleway"/>
              <a:sym typeface="Raleway"/>
            </a:endParaRPr>
          </a:p>
        </p:txBody>
      </p:sp>
      <p:pic>
        <p:nvPicPr>
          <p:cNvPr id="1111" name="Google Shape;1111;g37759790070_0_224" descr="Stair-step graphic showing levels of student involvement in the IEP process, ranging from “IEP takes place without student present” to “Student present and takes responsibility for one piece of the process."/>
          <p:cNvPicPr preferRelativeResize="0"/>
          <p:nvPr/>
        </p:nvPicPr>
        <p:blipFill rotWithShape="1">
          <a:blip r:embed="rId3">
            <a:alphaModFix/>
          </a:blip>
          <a:srcRect t="17254" b="9291"/>
          <a:stretch/>
        </p:blipFill>
        <p:spPr>
          <a:xfrm>
            <a:off x="942675" y="1022550"/>
            <a:ext cx="9978725" cy="5237074"/>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117" name="Google Shape;1117;g37759790070_0_448"/>
          <p:cNvSpPr txBox="1">
            <a:spLocks noGrp="1"/>
          </p:cNvSpPr>
          <p:nvPr>
            <p:ph type="title"/>
          </p:nvPr>
        </p:nvSpPr>
        <p:spPr>
          <a:xfrm>
            <a:off x="1529849" y="1049464"/>
            <a:ext cx="91323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990"/>
              <a:buFont typeface="Arial"/>
              <a:buNone/>
            </a:pPr>
            <a:r>
              <a:rPr lang="en-US" sz="3359">
                <a:solidFill>
                  <a:srgbClr val="15334B"/>
                </a:solidFill>
                <a:latin typeface="Aptos Display"/>
                <a:ea typeface="Raleway"/>
                <a:cs typeface="Raleway"/>
                <a:sym typeface="Raleway"/>
              </a:rPr>
              <a:t>Let’s Walk Through Some Examples of Student Participation in the IEP Journey</a:t>
            </a:r>
            <a:endParaRPr sz="2760">
              <a:solidFill>
                <a:srgbClr val="15334B"/>
              </a:solidFill>
              <a:latin typeface="Aptos Display"/>
              <a:ea typeface="Raleway"/>
              <a:cs typeface="Raleway"/>
              <a:sym typeface="Raleway"/>
            </a:endParaRPr>
          </a:p>
        </p:txBody>
      </p:sp>
      <p:pic>
        <p:nvPicPr>
          <p:cNvPr id="1118" name="Google Shape;1118;g37759790070_0_448" descr="Thought bubble with a simple icon of a person reading a book in the bubble"/>
          <p:cNvPicPr preferRelativeResize="0"/>
          <p:nvPr/>
        </p:nvPicPr>
        <p:blipFill rotWithShape="1">
          <a:blip r:embed="rId3">
            <a:alphaModFix/>
          </a:blip>
          <a:srcRect/>
          <a:stretch/>
        </p:blipFill>
        <p:spPr>
          <a:xfrm rot="-188645">
            <a:off x="1352075" y="2624301"/>
            <a:ext cx="2261651" cy="2261651"/>
          </a:xfrm>
          <a:prstGeom prst="rect">
            <a:avLst/>
          </a:prstGeom>
          <a:noFill/>
          <a:ln>
            <a:noFill/>
          </a:ln>
        </p:spPr>
      </p:pic>
      <p:sp>
        <p:nvSpPr>
          <p:cNvPr id="1119" name="Google Shape;1119;g37759790070_0_448"/>
          <p:cNvSpPr txBox="1"/>
          <p:nvPr/>
        </p:nvSpPr>
        <p:spPr>
          <a:xfrm>
            <a:off x="1630800" y="4538825"/>
            <a:ext cx="84792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en-US" sz="2400">
                <a:solidFill>
                  <a:srgbClr val="15334B"/>
                </a:solidFill>
                <a:latin typeface="Aptos Display"/>
                <a:ea typeface="Raleway"/>
                <a:cs typeface="Raleway"/>
                <a:sym typeface="Raleway"/>
              </a:rPr>
              <a:t>Consider a student you’re familiar with as we walk through these examples. Where might they start to participate?</a:t>
            </a:r>
            <a:endParaRPr sz="2400">
              <a:solidFill>
                <a:srgbClr val="15334B"/>
              </a:solidFill>
              <a:latin typeface="Aptos Display"/>
              <a:ea typeface="Raleway"/>
              <a:cs typeface="Raleway"/>
              <a:sym typeface="Raleway"/>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124"/>
        <p:cNvGrpSpPr/>
        <p:nvPr/>
      </p:nvGrpSpPr>
      <p:grpSpPr>
        <a:xfrm>
          <a:off x="0" y="0"/>
          <a:ext cx="0" cy="0"/>
          <a:chOff x="0" y="0"/>
          <a:chExt cx="0" cy="0"/>
        </a:xfrm>
      </p:grpSpPr>
      <p:pic>
        <p:nvPicPr>
          <p:cNvPr id="1128" name="Google Shape;1128;g37759790070_0_468" descr="Protocol developed by High Quality IEPs project - Building on My Strengths for Parents"/>
          <p:cNvPicPr preferRelativeResize="0"/>
          <p:nvPr/>
        </p:nvPicPr>
        <p:blipFill rotWithShape="1">
          <a:blip r:embed="rId3">
            <a:alphaModFix/>
          </a:blip>
          <a:srcRect/>
          <a:stretch/>
        </p:blipFill>
        <p:spPr>
          <a:xfrm>
            <a:off x="6008250" y="165201"/>
            <a:ext cx="3639999" cy="5080279"/>
          </a:xfrm>
          <a:prstGeom prst="rect">
            <a:avLst/>
          </a:prstGeom>
          <a:noFill/>
          <a:ln w="28575" cap="flat" cmpd="sng">
            <a:solidFill>
              <a:srgbClr val="243B5B"/>
            </a:solidFill>
            <a:prstDash val="solid"/>
            <a:round/>
            <a:headEnd type="none" w="sm" len="sm"/>
            <a:tailEnd type="none" w="sm" len="sm"/>
          </a:ln>
          <a:effectLst>
            <a:outerShdw blurRad="57150" dist="19050" dir="5400000" algn="bl" rotWithShape="0">
              <a:srgbClr val="000000">
                <a:alpha val="49800"/>
              </a:srgbClr>
            </a:outerShdw>
          </a:effectLst>
        </p:spPr>
      </p:pic>
      <p:pic>
        <p:nvPicPr>
          <p:cNvPr id="1129" name="Google Shape;1129;g37759790070_0_468" descr="Protocol developed by High Quality IEPs project - Building on My Strengths for Educators"/>
          <p:cNvPicPr preferRelativeResize="0"/>
          <p:nvPr/>
        </p:nvPicPr>
        <p:blipFill rotWithShape="1">
          <a:blip r:embed="rId4">
            <a:alphaModFix/>
          </a:blip>
          <a:srcRect/>
          <a:stretch/>
        </p:blipFill>
        <p:spPr>
          <a:xfrm>
            <a:off x="7634124" y="1130362"/>
            <a:ext cx="3639999" cy="5080249"/>
          </a:xfrm>
          <a:prstGeom prst="rect">
            <a:avLst/>
          </a:prstGeom>
          <a:noFill/>
          <a:ln w="28575" cap="flat" cmpd="sng">
            <a:solidFill>
              <a:srgbClr val="243B5B"/>
            </a:solidFill>
            <a:prstDash val="solid"/>
            <a:round/>
            <a:headEnd type="none" w="sm" len="sm"/>
            <a:tailEnd type="none" w="sm" len="sm"/>
          </a:ln>
          <a:effectLst>
            <a:outerShdw blurRad="57150" dist="19050" dir="5400000" algn="bl" rotWithShape="0">
              <a:srgbClr val="000000">
                <a:alpha val="49800"/>
              </a:srgbClr>
            </a:outerShdw>
          </a:effectLst>
        </p:spPr>
      </p:pic>
      <p:sp>
        <p:nvSpPr>
          <p:cNvPr id="1127" name="Google Shape;1127;g37759790070_0_468"/>
          <p:cNvSpPr txBox="1"/>
          <p:nvPr/>
        </p:nvSpPr>
        <p:spPr>
          <a:xfrm>
            <a:off x="3639750" y="3161259"/>
            <a:ext cx="2061000" cy="1518000"/>
          </a:xfrm>
          <a:prstGeom prst="rect">
            <a:avLst/>
          </a:prstGeom>
          <a:noFill/>
          <a:ln>
            <a:noFill/>
          </a:ln>
        </p:spPr>
        <p:txBody>
          <a:bodyPr spcFirstLastPara="1" wrap="square" lIns="70575" tIns="70575" rIns="70575" bIns="70575" anchor="t" anchorCtr="0">
            <a:noAutofit/>
          </a:bodyPr>
          <a:lstStyle/>
          <a:p>
            <a:pPr marL="352425" lvl="0" indent="-328295" algn="l" rtl="0">
              <a:spcBef>
                <a:spcPts val="0"/>
              </a:spcBef>
              <a:spcAft>
                <a:spcPts val="0"/>
              </a:spcAft>
              <a:buClr>
                <a:srgbClr val="15334B"/>
              </a:buClr>
              <a:buSzPts val="2400"/>
              <a:buFont typeface="Open Sans"/>
              <a:buChar char="●"/>
            </a:pPr>
            <a:r>
              <a:rPr lang="en-US" sz="2400" dirty="0">
                <a:solidFill>
                  <a:srgbClr val="15334B"/>
                </a:solidFill>
                <a:latin typeface="Aptos Display"/>
                <a:ea typeface="Open Sans"/>
                <a:cs typeface="Open Sans"/>
                <a:sym typeface="Open Sans"/>
              </a:rPr>
              <a:t>interview</a:t>
            </a:r>
            <a:endParaRPr lang="en-US" sz="2400" dirty="0">
              <a:solidFill>
                <a:srgbClr val="15334B"/>
              </a:solidFill>
              <a:latin typeface="Aptos Display"/>
              <a:ea typeface="Open Sans"/>
              <a:cs typeface="Open Sans"/>
            </a:endParaRPr>
          </a:p>
          <a:p>
            <a:pPr marL="352425" lvl="0" indent="-328295" algn="l" rtl="0">
              <a:spcBef>
                <a:spcPts val="0"/>
              </a:spcBef>
              <a:spcAft>
                <a:spcPts val="0"/>
              </a:spcAft>
              <a:buClr>
                <a:srgbClr val="15334B"/>
              </a:buClr>
              <a:buSzPts val="2400"/>
              <a:buFont typeface="Open Sans"/>
              <a:buChar char="●"/>
            </a:pPr>
            <a:r>
              <a:rPr lang="en-US" sz="2400" dirty="0">
                <a:solidFill>
                  <a:srgbClr val="15334B"/>
                </a:solidFill>
                <a:latin typeface="Aptos Display"/>
                <a:ea typeface="Open Sans"/>
                <a:cs typeface="Open Sans"/>
                <a:sym typeface="Open Sans"/>
              </a:rPr>
              <a:t>ask questions</a:t>
            </a:r>
            <a:endParaRPr sz="2400" dirty="0">
              <a:solidFill>
                <a:srgbClr val="15334B"/>
              </a:solidFill>
              <a:latin typeface="Aptos Display"/>
              <a:ea typeface="Open Sans"/>
              <a:cs typeface="Open Sans"/>
            </a:endParaRPr>
          </a:p>
        </p:txBody>
      </p:sp>
      <p:pic>
        <p:nvPicPr>
          <p:cNvPr id="1126" name="Google Shape;1126;g37759790070_0_468" descr="Simple icon of two people with chat bubbles, indicating conversation"/>
          <p:cNvPicPr preferRelativeResize="0"/>
          <p:nvPr/>
        </p:nvPicPr>
        <p:blipFill>
          <a:blip r:embed="rId5">
            <a:alphaModFix/>
          </a:blip>
          <a:stretch>
            <a:fillRect/>
          </a:stretch>
        </p:blipFill>
        <p:spPr>
          <a:xfrm>
            <a:off x="2146475" y="2433388"/>
            <a:ext cx="1379088" cy="1379088"/>
          </a:xfrm>
          <a:prstGeom prst="rect">
            <a:avLst/>
          </a:prstGeom>
          <a:noFill/>
          <a:ln>
            <a:noFill/>
          </a:ln>
        </p:spPr>
      </p:pic>
      <p:pic>
        <p:nvPicPr>
          <p:cNvPr id="1130" name="Google Shape;1130;g37759790070_0_468" descr="Stair-step graphic showing the “IEP takes place without student present” step of student involvement in the IEP process"/>
          <p:cNvPicPr preferRelativeResize="0"/>
          <p:nvPr/>
        </p:nvPicPr>
        <p:blipFill rotWithShape="1">
          <a:blip r:embed="rId6">
            <a:alphaModFix/>
          </a:blip>
          <a:srcRect t="46568" r="85625" b="9291"/>
          <a:stretch/>
        </p:blipFill>
        <p:spPr>
          <a:xfrm>
            <a:off x="522375" y="1796825"/>
            <a:ext cx="1440800" cy="3161177"/>
          </a:xfrm>
          <a:prstGeom prst="rect">
            <a:avLst/>
          </a:prstGeom>
          <a:noFill/>
          <a:ln>
            <a:noFill/>
          </a:ln>
        </p:spPr>
      </p:pic>
      <p:sp>
        <p:nvSpPr>
          <p:cNvPr id="1125" name="Google Shape;1125;g37759790070_0_468"/>
          <p:cNvSpPr txBox="1">
            <a:spLocks noGrp="1"/>
          </p:cNvSpPr>
          <p:nvPr>
            <p:ph type="title"/>
          </p:nvPr>
        </p:nvSpPr>
        <p:spPr>
          <a:xfrm>
            <a:off x="-1" y="-451233"/>
            <a:ext cx="4351500" cy="385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1400" dirty="0"/>
              <a:t>Building on my strengths</a:t>
            </a:r>
            <a:endParaRPr sz="1400"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135"/>
        <p:cNvGrpSpPr/>
        <p:nvPr/>
      </p:nvGrpSpPr>
      <p:grpSpPr>
        <a:xfrm>
          <a:off x="0" y="0"/>
          <a:ext cx="0" cy="0"/>
          <a:chOff x="0" y="0"/>
          <a:chExt cx="0" cy="0"/>
        </a:xfrm>
      </p:grpSpPr>
      <p:pic>
        <p:nvPicPr>
          <p:cNvPr id="1138" name="Google Shape;1138;g37759790070_0_480" descr="Classroom setting with students sitting at desks facing a teacher at the front of the room. In the foreground, a person is holding a clipboard collecting data, possibly conducting an observation or assessment."/>
          <p:cNvPicPr preferRelativeResize="0"/>
          <p:nvPr/>
        </p:nvPicPr>
        <p:blipFill>
          <a:blip r:embed="rId3">
            <a:alphaModFix/>
          </a:blip>
          <a:stretch>
            <a:fillRect/>
          </a:stretch>
        </p:blipFill>
        <p:spPr>
          <a:xfrm>
            <a:off x="5334007" y="878450"/>
            <a:ext cx="4609275" cy="3075450"/>
          </a:xfrm>
          <a:prstGeom prst="rect">
            <a:avLst/>
          </a:prstGeom>
          <a:noFill/>
          <a:ln w="28575" cap="flat" cmpd="sng">
            <a:solidFill>
              <a:srgbClr val="50C9F4"/>
            </a:solidFill>
            <a:prstDash val="solid"/>
            <a:round/>
            <a:headEnd type="none" w="sm" len="sm"/>
            <a:tailEnd type="none" w="sm" len="sm"/>
          </a:ln>
        </p:spPr>
      </p:pic>
      <p:pic>
        <p:nvPicPr>
          <p:cNvPr id="1141" name="Google Shape;1141;g37759790070_0_480" descr="Young student in a wheelchair holding a paintbrush, painting on a piece a paper, as a teacher next to him looks at him with a smile"/>
          <p:cNvPicPr preferRelativeResize="0"/>
          <p:nvPr/>
        </p:nvPicPr>
        <p:blipFill>
          <a:blip r:embed="rId4">
            <a:alphaModFix/>
          </a:blip>
          <a:stretch>
            <a:fillRect/>
          </a:stretch>
        </p:blipFill>
        <p:spPr>
          <a:xfrm>
            <a:off x="7863360" y="3360363"/>
            <a:ext cx="3710749" cy="1855375"/>
          </a:xfrm>
          <a:prstGeom prst="rect">
            <a:avLst/>
          </a:prstGeom>
          <a:noFill/>
          <a:ln>
            <a:noFill/>
          </a:ln>
        </p:spPr>
      </p:pic>
      <p:pic>
        <p:nvPicPr>
          <p:cNvPr id="1142" name="Google Shape;1142;g37759790070_0_480" descr="A woman's hands holding up an iPhone"/>
          <p:cNvPicPr preferRelativeResize="0"/>
          <p:nvPr/>
        </p:nvPicPr>
        <p:blipFill>
          <a:blip r:embed="rId5">
            <a:alphaModFix/>
          </a:blip>
          <a:stretch>
            <a:fillRect/>
          </a:stretch>
        </p:blipFill>
        <p:spPr>
          <a:xfrm>
            <a:off x="5889409" y="3538850"/>
            <a:ext cx="2376950" cy="2376949"/>
          </a:xfrm>
          <a:prstGeom prst="rect">
            <a:avLst/>
          </a:prstGeom>
          <a:noFill/>
          <a:ln>
            <a:noFill/>
          </a:ln>
        </p:spPr>
      </p:pic>
      <p:sp>
        <p:nvSpPr>
          <p:cNvPr id="1140" name="Google Shape;1140;g37759790070_0_480"/>
          <p:cNvSpPr txBox="1"/>
          <p:nvPr/>
        </p:nvSpPr>
        <p:spPr>
          <a:xfrm>
            <a:off x="3426589" y="3625389"/>
            <a:ext cx="1953300" cy="917100"/>
          </a:xfrm>
          <a:prstGeom prst="rect">
            <a:avLst/>
          </a:prstGeom>
          <a:noFill/>
          <a:ln>
            <a:noFill/>
          </a:ln>
        </p:spPr>
        <p:txBody>
          <a:bodyPr spcFirstLastPara="1" wrap="square" lIns="70575" tIns="70575" rIns="70575" bIns="70575" anchor="t" anchorCtr="0">
            <a:noAutofit/>
          </a:bodyPr>
          <a:lstStyle/>
          <a:p>
            <a:pPr marL="352425" lvl="0" indent="-328295" algn="l" rtl="0">
              <a:spcBef>
                <a:spcPts val="0"/>
              </a:spcBef>
              <a:spcAft>
                <a:spcPts val="0"/>
              </a:spcAft>
              <a:buClr>
                <a:srgbClr val="15334B"/>
              </a:buClr>
              <a:buSzPts val="2400"/>
              <a:buFont typeface="Raleway"/>
              <a:buChar char="●"/>
            </a:pPr>
            <a:r>
              <a:rPr lang="en-US" sz="2400" dirty="0">
                <a:solidFill>
                  <a:srgbClr val="15334B"/>
                </a:solidFill>
                <a:latin typeface="Aptos Display"/>
                <a:ea typeface="Raleway"/>
                <a:cs typeface="Raleway"/>
                <a:sym typeface="Raleway"/>
              </a:rPr>
              <a:t>observe</a:t>
            </a:r>
            <a:endParaRPr lang="en-US" sz="2400" dirty="0">
              <a:solidFill>
                <a:srgbClr val="15334B"/>
              </a:solidFill>
              <a:latin typeface="Aptos Display"/>
              <a:ea typeface="Raleway"/>
              <a:cs typeface="Raleway"/>
            </a:endParaRPr>
          </a:p>
          <a:p>
            <a:pPr marL="352425" lvl="0" indent="-328295" algn="l" rtl="0">
              <a:spcBef>
                <a:spcPts val="0"/>
              </a:spcBef>
              <a:spcAft>
                <a:spcPts val="0"/>
              </a:spcAft>
              <a:buClr>
                <a:srgbClr val="15334B"/>
              </a:buClr>
              <a:buSzPts val="2400"/>
              <a:buFont typeface="Raleway"/>
              <a:buChar char="●"/>
            </a:pPr>
            <a:r>
              <a:rPr lang="en-US" sz="2400" dirty="0">
                <a:solidFill>
                  <a:srgbClr val="15334B"/>
                </a:solidFill>
                <a:latin typeface="Aptos Display"/>
                <a:ea typeface="Raleway"/>
                <a:cs typeface="Raleway"/>
                <a:sym typeface="Raleway"/>
              </a:rPr>
              <a:t>collect data</a:t>
            </a:r>
            <a:endParaRPr sz="2400" dirty="0">
              <a:solidFill>
                <a:srgbClr val="15334B"/>
              </a:solidFill>
              <a:latin typeface="Aptos Display"/>
              <a:ea typeface="Raleway"/>
              <a:cs typeface="Raleway"/>
            </a:endParaRPr>
          </a:p>
        </p:txBody>
      </p:sp>
      <p:pic>
        <p:nvPicPr>
          <p:cNvPr id="1139" name="Google Shape;1139;g37759790070_0_480" descr="Simple graphic of 4 people and a magnifying glass focused on one of them"/>
          <p:cNvPicPr preferRelativeResize="0"/>
          <p:nvPr/>
        </p:nvPicPr>
        <p:blipFill>
          <a:blip r:embed="rId6">
            <a:alphaModFix/>
          </a:blip>
          <a:stretch>
            <a:fillRect/>
          </a:stretch>
        </p:blipFill>
        <p:spPr>
          <a:xfrm>
            <a:off x="2066631" y="3227343"/>
            <a:ext cx="1212421" cy="1212442"/>
          </a:xfrm>
          <a:prstGeom prst="rect">
            <a:avLst/>
          </a:prstGeom>
          <a:noFill/>
          <a:ln>
            <a:noFill/>
          </a:ln>
        </p:spPr>
      </p:pic>
      <p:pic>
        <p:nvPicPr>
          <p:cNvPr id="1137" name="Google Shape;1137;g37759790070_0_480" descr="Stair-step graphic showing the “IEP takes place without student present” step of student involvement in the IEP process"/>
          <p:cNvPicPr preferRelativeResize="0"/>
          <p:nvPr/>
        </p:nvPicPr>
        <p:blipFill rotWithShape="1">
          <a:blip r:embed="rId7">
            <a:alphaModFix/>
          </a:blip>
          <a:srcRect t="46568" r="85625" b="9291"/>
          <a:stretch/>
        </p:blipFill>
        <p:spPr>
          <a:xfrm>
            <a:off x="478284" y="2054550"/>
            <a:ext cx="1440800" cy="3161177"/>
          </a:xfrm>
          <a:prstGeom prst="rect">
            <a:avLst/>
          </a:prstGeom>
          <a:noFill/>
          <a:ln>
            <a:noFill/>
          </a:ln>
        </p:spPr>
      </p:pic>
      <p:sp>
        <p:nvSpPr>
          <p:cNvPr id="1136" name="Google Shape;1136;g37759790070_0_480"/>
          <p:cNvSpPr txBox="1">
            <a:spLocks noGrp="1"/>
          </p:cNvSpPr>
          <p:nvPr>
            <p:ph type="title"/>
          </p:nvPr>
        </p:nvSpPr>
        <p:spPr>
          <a:xfrm>
            <a:off x="-1" y="-451233"/>
            <a:ext cx="4351500" cy="385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1400"/>
              <a:t>Before the IEP 2</a:t>
            </a:r>
            <a:endParaRPr sz="140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147"/>
        <p:cNvGrpSpPr/>
        <p:nvPr/>
      </p:nvGrpSpPr>
      <p:grpSpPr>
        <a:xfrm>
          <a:off x="0" y="0"/>
          <a:ext cx="0" cy="0"/>
          <a:chOff x="0" y="0"/>
          <a:chExt cx="0" cy="0"/>
        </a:xfrm>
      </p:grpSpPr>
      <p:pic>
        <p:nvPicPr>
          <p:cNvPr id="1150" name="Google Shape;1150;g37759790070_0_497" descr="Child holding a colorful self-reflection worksheet titled 'I'm A Rockstar! Self Reflection.'">
            <a:hlinkClick r:id="rId3"/>
          </p:cNvPr>
          <p:cNvPicPr preferRelativeResize="0"/>
          <p:nvPr/>
        </p:nvPicPr>
        <p:blipFill>
          <a:blip r:embed="rId4">
            <a:alphaModFix/>
          </a:blip>
          <a:stretch>
            <a:fillRect/>
          </a:stretch>
        </p:blipFill>
        <p:spPr>
          <a:xfrm>
            <a:off x="6179100" y="889908"/>
            <a:ext cx="2647725" cy="3059086"/>
          </a:xfrm>
          <a:prstGeom prst="rect">
            <a:avLst/>
          </a:prstGeom>
          <a:noFill/>
          <a:ln w="28575" cap="flat" cmpd="sng">
            <a:solidFill>
              <a:srgbClr val="1FA2DE"/>
            </a:solidFill>
            <a:prstDash val="solid"/>
            <a:round/>
            <a:headEnd type="none" w="sm" len="sm"/>
            <a:tailEnd type="none" w="sm" len="sm"/>
          </a:ln>
        </p:spPr>
      </p:pic>
      <p:pic>
        <p:nvPicPr>
          <p:cNvPr id="1151" name="Google Shape;1151;g37759790070_0_497" descr="Close-up of a child's hand holding a handwritten envelope addressed to a student named Kapeem M. in Mrs. Pierce's room, Linden, NJ 07036"/>
          <p:cNvPicPr preferRelativeResize="0"/>
          <p:nvPr/>
        </p:nvPicPr>
        <p:blipFill rotWithShape="1">
          <a:blip r:embed="rId5">
            <a:alphaModFix/>
          </a:blip>
          <a:srcRect l="14559"/>
          <a:stretch/>
        </p:blipFill>
        <p:spPr>
          <a:xfrm>
            <a:off x="4140890" y="3955758"/>
            <a:ext cx="3208760" cy="2124575"/>
          </a:xfrm>
          <a:prstGeom prst="rect">
            <a:avLst/>
          </a:prstGeom>
          <a:noFill/>
          <a:ln w="28575" cap="flat" cmpd="sng">
            <a:solidFill>
              <a:srgbClr val="50C9F4"/>
            </a:solidFill>
            <a:prstDash val="solid"/>
            <a:round/>
            <a:headEnd type="none" w="sm" len="sm"/>
            <a:tailEnd type="none" w="sm" len="sm"/>
          </a:ln>
        </p:spPr>
      </p:pic>
      <p:pic>
        <p:nvPicPr>
          <p:cNvPr id="1152" name="Google Shape;1152;g37759790070_0_497" descr="Young child sitting at a table coloring an 'All About Me' worksheet. The sheet includes spaces for the child’s name, favorite food, birthday, favorite activity, and other personal preferences, with colorful drawings and prompts. "/>
          <p:cNvPicPr preferRelativeResize="0"/>
          <p:nvPr/>
        </p:nvPicPr>
        <p:blipFill>
          <a:blip r:embed="rId6">
            <a:alphaModFix/>
          </a:blip>
          <a:stretch>
            <a:fillRect/>
          </a:stretch>
        </p:blipFill>
        <p:spPr>
          <a:xfrm>
            <a:off x="4308599" y="2182687"/>
            <a:ext cx="1846300" cy="1846272"/>
          </a:xfrm>
          <a:prstGeom prst="rect">
            <a:avLst/>
          </a:prstGeom>
          <a:noFill/>
          <a:ln w="28575" cap="flat" cmpd="sng">
            <a:solidFill>
              <a:srgbClr val="50C9F4"/>
            </a:solidFill>
            <a:prstDash val="solid"/>
            <a:round/>
            <a:headEnd type="none" w="sm" len="sm"/>
            <a:tailEnd type="none" w="sm" len="sm"/>
          </a:ln>
        </p:spPr>
      </p:pic>
      <p:pic>
        <p:nvPicPr>
          <p:cNvPr id="1153" name="Google Shape;1153;g37759790070_0_497" descr="Colorful student vision board worksheet in the shape of a tree, with branches labeled for categories such as 'Me, Myself, and I,' 'Try Something New,' 'Academic Goals,' 'Saving Money For…', 'Health,' 'Family,' 'Friends,' and 'Try for Change.'">
            <a:hlinkClick r:id="rId7"/>
          </p:cNvPr>
          <p:cNvPicPr preferRelativeResize="0"/>
          <p:nvPr/>
        </p:nvPicPr>
        <p:blipFill rotWithShape="1">
          <a:blip r:embed="rId8">
            <a:alphaModFix/>
          </a:blip>
          <a:srcRect r="38427"/>
          <a:stretch/>
        </p:blipFill>
        <p:spPr>
          <a:xfrm>
            <a:off x="8754175" y="1795770"/>
            <a:ext cx="2779274" cy="4284552"/>
          </a:xfrm>
          <a:prstGeom prst="rect">
            <a:avLst/>
          </a:prstGeom>
          <a:noFill/>
          <a:ln w="28575" cap="flat" cmpd="sng">
            <a:solidFill>
              <a:srgbClr val="1FA2DE"/>
            </a:solidFill>
            <a:prstDash val="solid"/>
            <a:round/>
            <a:headEnd type="none" w="sm" len="sm"/>
            <a:tailEnd type="none" w="sm" len="sm"/>
          </a:ln>
          <a:effectLst>
            <a:outerShdw blurRad="57150" dist="19050" dir="5400000" algn="bl" rotWithShape="0">
              <a:srgbClr val="000000">
                <a:alpha val="49800"/>
              </a:srgbClr>
            </a:outerShdw>
          </a:effectLst>
        </p:spPr>
      </p:pic>
      <p:pic>
        <p:nvPicPr>
          <p:cNvPr id="1154" name="Google Shape;1154;g37759790070_0_497" descr="Colorful goal-setting worksheet designed like a tree, with different branches representing areas such as academic goals, health, family, friends, saving money, trying something new, and personal growth. Each branch has illustrated boxes with handwritten goals and drawings by a student."/>
          <p:cNvPicPr preferRelativeResize="0"/>
          <p:nvPr/>
        </p:nvPicPr>
        <p:blipFill>
          <a:blip r:embed="rId9">
            <a:alphaModFix/>
          </a:blip>
          <a:stretch>
            <a:fillRect/>
          </a:stretch>
        </p:blipFill>
        <p:spPr>
          <a:xfrm>
            <a:off x="7276492" y="3955759"/>
            <a:ext cx="1846317" cy="2124575"/>
          </a:xfrm>
          <a:prstGeom prst="rect">
            <a:avLst/>
          </a:prstGeom>
          <a:noFill/>
          <a:ln w="28575" cap="flat" cmpd="sng">
            <a:solidFill>
              <a:srgbClr val="50C9F4"/>
            </a:solidFill>
            <a:prstDash val="solid"/>
            <a:round/>
            <a:headEnd type="none" w="sm" len="sm"/>
            <a:tailEnd type="none" w="sm" len="sm"/>
          </a:ln>
        </p:spPr>
      </p:pic>
      <p:pic>
        <p:nvPicPr>
          <p:cNvPr id="1149" name="Google Shape;1149;g37759790070_0_497" descr="Stair-step graphic showing two levels of student involvement in the IEP process, “IEP takes place without student present” and “Student provides some preparation before the IEP.&quot;"/>
          <p:cNvPicPr preferRelativeResize="0"/>
          <p:nvPr/>
        </p:nvPicPr>
        <p:blipFill rotWithShape="1">
          <a:blip r:embed="rId10">
            <a:alphaModFix/>
          </a:blip>
          <a:srcRect t="46568" r="71515" b="9291"/>
          <a:stretch/>
        </p:blipFill>
        <p:spPr>
          <a:xfrm>
            <a:off x="445775" y="2329000"/>
            <a:ext cx="2854975" cy="3161177"/>
          </a:xfrm>
          <a:prstGeom prst="rect">
            <a:avLst/>
          </a:prstGeom>
          <a:noFill/>
          <a:ln>
            <a:noFill/>
          </a:ln>
        </p:spPr>
      </p:pic>
      <p:sp>
        <p:nvSpPr>
          <p:cNvPr id="1148" name="Google Shape;1148;g37759790070_0_497"/>
          <p:cNvSpPr txBox="1">
            <a:spLocks noGrp="1"/>
          </p:cNvSpPr>
          <p:nvPr>
            <p:ph type="title"/>
          </p:nvPr>
        </p:nvSpPr>
        <p:spPr>
          <a:xfrm>
            <a:off x="-1" y="-451233"/>
            <a:ext cx="4351500" cy="385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1400"/>
              <a:t>Student provides some input prior to the IEP </a:t>
            </a:r>
            <a:endParaRPr sz="140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159"/>
        <p:cNvGrpSpPr/>
        <p:nvPr/>
      </p:nvGrpSpPr>
      <p:grpSpPr>
        <a:xfrm>
          <a:off x="0" y="0"/>
          <a:ext cx="0" cy="0"/>
          <a:chOff x="0" y="0"/>
          <a:chExt cx="0" cy="0"/>
        </a:xfrm>
      </p:grpSpPr>
      <p:sp>
        <p:nvSpPr>
          <p:cNvPr id="1160" name="Google Shape;1160;g37759790070_0_515"/>
          <p:cNvSpPr txBox="1">
            <a:spLocks noGrp="1"/>
          </p:cNvSpPr>
          <p:nvPr>
            <p:ph type="title"/>
          </p:nvPr>
        </p:nvSpPr>
        <p:spPr>
          <a:xfrm>
            <a:off x="-1" y="-451233"/>
            <a:ext cx="4351500" cy="385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1400"/>
              <a:t>Student provides some input prior to the IEP 2</a:t>
            </a:r>
            <a:endParaRPr sz="1400"/>
          </a:p>
        </p:txBody>
      </p:sp>
      <p:pic>
        <p:nvPicPr>
          <p:cNvPr id="1161" name="Google Shape;1161;g37759790070_0_515" descr="Stair-step graphic showing two levels of student involvement in the IEP process, “IEP takes place without student present” and “Student provides some preparation before the IEP.&quot;"/>
          <p:cNvPicPr preferRelativeResize="0"/>
          <p:nvPr/>
        </p:nvPicPr>
        <p:blipFill rotWithShape="1">
          <a:blip r:embed="rId3">
            <a:alphaModFix/>
          </a:blip>
          <a:srcRect t="46568" r="71515" b="9291"/>
          <a:stretch/>
        </p:blipFill>
        <p:spPr>
          <a:xfrm>
            <a:off x="748263" y="2280225"/>
            <a:ext cx="2854975" cy="3161177"/>
          </a:xfrm>
          <a:prstGeom prst="rect">
            <a:avLst/>
          </a:prstGeom>
          <a:noFill/>
          <a:ln>
            <a:noFill/>
          </a:ln>
        </p:spPr>
      </p:pic>
      <p:pic>
        <p:nvPicPr>
          <p:cNvPr id="1162" name="Google Shape;1162;g37759790070_0_515" descr="Protocol developed by High Quality IEPs project - Building on My Strengths for Students"/>
          <p:cNvPicPr preferRelativeResize="0"/>
          <p:nvPr/>
        </p:nvPicPr>
        <p:blipFill rotWithShape="1">
          <a:blip r:embed="rId4">
            <a:alphaModFix/>
          </a:blip>
          <a:srcRect/>
          <a:stretch/>
        </p:blipFill>
        <p:spPr>
          <a:xfrm>
            <a:off x="5905125" y="108975"/>
            <a:ext cx="3318549" cy="4306150"/>
          </a:xfrm>
          <a:prstGeom prst="rect">
            <a:avLst/>
          </a:prstGeom>
          <a:noFill/>
          <a:ln w="28575" cap="flat" cmpd="sng">
            <a:solidFill>
              <a:srgbClr val="1FA2DE"/>
            </a:solidFill>
            <a:prstDash val="solid"/>
            <a:round/>
            <a:headEnd type="none" w="sm" len="sm"/>
            <a:tailEnd type="none" w="sm" len="sm"/>
          </a:ln>
          <a:effectLst>
            <a:outerShdw blurRad="57150" dist="19050" dir="5400000" algn="bl" rotWithShape="0">
              <a:srgbClr val="000000">
                <a:alpha val="49800"/>
              </a:srgbClr>
            </a:outerShdw>
          </a:effectLst>
        </p:spPr>
      </p:pic>
      <p:pic>
        <p:nvPicPr>
          <p:cNvPr id="1163" name="Google Shape;1163;g37759790070_0_515" descr="Student data tracking chart">
            <a:hlinkClick r:id="rId5"/>
          </p:cNvPr>
          <p:cNvPicPr preferRelativeResize="0"/>
          <p:nvPr/>
        </p:nvPicPr>
        <p:blipFill>
          <a:blip r:embed="rId6">
            <a:alphaModFix/>
          </a:blip>
          <a:stretch>
            <a:fillRect/>
          </a:stretch>
        </p:blipFill>
        <p:spPr>
          <a:xfrm>
            <a:off x="4023237" y="3876525"/>
            <a:ext cx="3934352" cy="2200775"/>
          </a:xfrm>
          <a:prstGeom prst="rect">
            <a:avLst/>
          </a:prstGeom>
          <a:noFill/>
          <a:ln w="28575" cap="flat" cmpd="sng">
            <a:solidFill>
              <a:srgbClr val="50C9F4"/>
            </a:solidFill>
            <a:prstDash val="solid"/>
            <a:round/>
            <a:headEnd type="none" w="sm" len="sm"/>
            <a:tailEnd type="none" w="sm" len="sm"/>
          </a:ln>
        </p:spPr>
      </p:pic>
      <p:pic>
        <p:nvPicPr>
          <p:cNvPr id="1164" name="Google Shape;1164;g37759790070_0_515" descr="Example graphic of an Individual Goal Card. The card requires a student to fill in sections like goal, I will be able to say I have achieved my goal when, I will work towards my goal by, and end date to achieve my goal. " title="Present Levels w DRDP.jpg"/>
          <p:cNvPicPr preferRelativeResize="0"/>
          <p:nvPr/>
        </p:nvPicPr>
        <p:blipFill rotWithShape="1">
          <a:blip r:embed="rId7">
            <a:alphaModFix/>
          </a:blip>
          <a:srcRect l="8257" r="8332" b="48296"/>
          <a:stretch/>
        </p:blipFill>
        <p:spPr>
          <a:xfrm>
            <a:off x="7957603" y="3274600"/>
            <a:ext cx="3318552" cy="2662835"/>
          </a:xfrm>
          <a:prstGeom prst="rect">
            <a:avLst/>
          </a:prstGeom>
          <a:noFill/>
          <a:ln w="28575" cap="flat" cmpd="sng">
            <a:solidFill>
              <a:srgbClr val="50C9F4"/>
            </a:solidFill>
            <a:prstDash val="solid"/>
            <a:round/>
            <a:headEnd type="none" w="sm" len="sm"/>
            <a:tailEnd type="none" w="sm" len="sm"/>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pic>
        <p:nvPicPr>
          <p:cNvPr id="1173" name="Google Shape;1173;g37759790070_0_537" descr="Three illustrated communication cards. The first shows a person smiling and waving with the text 'Hello.' The second shows a hand pointing at the viewer with a question mark next to it with the text 'How are you?' The third shows two people shaking hands with the text 'Nice to meet you!'"/>
          <p:cNvPicPr preferRelativeResize="0"/>
          <p:nvPr/>
        </p:nvPicPr>
        <p:blipFill>
          <a:blip r:embed="rId3">
            <a:alphaModFix/>
          </a:blip>
          <a:stretch>
            <a:fillRect/>
          </a:stretch>
        </p:blipFill>
        <p:spPr>
          <a:xfrm>
            <a:off x="8017925" y="3732052"/>
            <a:ext cx="3298904" cy="2084673"/>
          </a:xfrm>
          <a:prstGeom prst="rect">
            <a:avLst/>
          </a:prstGeom>
          <a:noFill/>
          <a:ln w="28575" cap="flat" cmpd="sng">
            <a:solidFill>
              <a:srgbClr val="50C9F4"/>
            </a:solidFill>
            <a:prstDash val="solid"/>
            <a:round/>
            <a:headEnd type="none" w="sm" len="sm"/>
            <a:tailEnd type="none" w="sm" len="sm"/>
          </a:ln>
        </p:spPr>
      </p:pic>
      <p:pic>
        <p:nvPicPr>
          <p:cNvPr id="1171" name="Google Shape;1171;g37759790070_0_537" descr="A boy with short brown hair smiling on a wheelchair. A blonde woman smiling is next to the boy helping him play with a stackable toy set. "/>
          <p:cNvPicPr preferRelativeResize="0"/>
          <p:nvPr/>
        </p:nvPicPr>
        <p:blipFill rotWithShape="1">
          <a:blip r:embed="rId4">
            <a:alphaModFix/>
          </a:blip>
          <a:srcRect b="8833"/>
          <a:stretch/>
        </p:blipFill>
        <p:spPr>
          <a:xfrm>
            <a:off x="5832375" y="1132700"/>
            <a:ext cx="4286600" cy="2792127"/>
          </a:xfrm>
          <a:prstGeom prst="rect">
            <a:avLst/>
          </a:prstGeom>
          <a:noFill/>
          <a:ln w="28575" cap="flat" cmpd="sng">
            <a:solidFill>
              <a:srgbClr val="50C9F4"/>
            </a:solidFill>
            <a:prstDash val="solid"/>
            <a:round/>
            <a:headEnd type="none" w="sm" len="sm"/>
            <a:tailEnd type="none" w="sm" len="sm"/>
          </a:ln>
        </p:spPr>
      </p:pic>
      <p:pic>
        <p:nvPicPr>
          <p:cNvPr id="1172" name="Google Shape;1172;g37759790070_0_537" descr="Stair-step graphic showing three levels of student involvement in the IEP process: 'IEP takes place without student present,' 'Student provides some preparation before the IEP,' and 'Student present with some participation'"/>
          <p:cNvPicPr preferRelativeResize="0"/>
          <p:nvPr/>
        </p:nvPicPr>
        <p:blipFill rotWithShape="1">
          <a:blip r:embed="rId5">
            <a:alphaModFix/>
          </a:blip>
          <a:srcRect t="41711" r="57745" b="9290"/>
          <a:stretch/>
        </p:blipFill>
        <p:spPr>
          <a:xfrm>
            <a:off x="618550" y="2200275"/>
            <a:ext cx="4235200" cy="3509024"/>
          </a:xfrm>
          <a:prstGeom prst="rect">
            <a:avLst/>
          </a:prstGeom>
          <a:noFill/>
          <a:ln>
            <a:noFill/>
          </a:ln>
        </p:spPr>
      </p:pic>
      <p:sp>
        <p:nvSpPr>
          <p:cNvPr id="1170" name="Google Shape;1170;g37759790070_0_537"/>
          <p:cNvSpPr txBox="1">
            <a:spLocks noGrp="1"/>
          </p:cNvSpPr>
          <p:nvPr>
            <p:ph type="title"/>
          </p:nvPr>
        </p:nvSpPr>
        <p:spPr>
          <a:xfrm>
            <a:off x="-1" y="-451233"/>
            <a:ext cx="4351500" cy="3855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sz="1400"/>
              <a:t>During the IEP - student presents some information</a:t>
            </a:r>
            <a:endParaRPr sz="140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178"/>
        <p:cNvGrpSpPr/>
        <p:nvPr/>
      </p:nvGrpSpPr>
      <p:grpSpPr>
        <a:xfrm>
          <a:off x="0" y="0"/>
          <a:ext cx="0" cy="0"/>
          <a:chOff x="0" y="0"/>
          <a:chExt cx="0" cy="0"/>
        </a:xfrm>
      </p:grpSpPr>
      <p:sp>
        <p:nvSpPr>
          <p:cNvPr id="1184" name="Google Shape;1184;g37759790070_0_721" descr="A text bubble that says &quot;Meet teacher Vanessa!&quot;"/>
          <p:cNvSpPr/>
          <p:nvPr/>
        </p:nvSpPr>
        <p:spPr>
          <a:xfrm>
            <a:off x="9167975" y="905450"/>
            <a:ext cx="2176800" cy="1201800"/>
          </a:xfrm>
          <a:prstGeom prst="wedgeEllipseCallout">
            <a:avLst>
              <a:gd name="adj1" fmla="val -63924"/>
              <a:gd name="adj2" fmla="val 46158"/>
            </a:avLst>
          </a:prstGeom>
          <a:solidFill>
            <a:srgbClr val="FFFFFF"/>
          </a:solidFill>
          <a:ln w="38100" cap="flat" cmpd="sng">
            <a:solidFill>
              <a:srgbClr val="01959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500" b="1" dirty="0">
                <a:latin typeface="Loved by the King"/>
                <a:ea typeface="Loved by the King"/>
                <a:cs typeface="Loved by the King"/>
                <a:sym typeface="Loved by the King"/>
              </a:rPr>
              <a:t>Meet Teacher Vanessa!</a:t>
            </a:r>
            <a:endParaRPr sz="2500" b="1" dirty="0">
              <a:latin typeface="Loved by the King"/>
              <a:ea typeface="Loved by the King"/>
              <a:cs typeface="Loved by the King"/>
              <a:sym typeface="Loved by the King"/>
            </a:endParaRPr>
          </a:p>
        </p:txBody>
      </p:sp>
      <p:pic>
        <p:nvPicPr>
          <p:cNvPr id="1185" name="Google Shape;1185;g37759790070_0_721" descr="Clipart of five spot lights pointing down with yellow lights"/>
          <p:cNvPicPr preferRelativeResize="0"/>
          <p:nvPr/>
        </p:nvPicPr>
        <p:blipFill rotWithShape="1">
          <a:blip r:embed="rId3">
            <a:alphaModFix/>
          </a:blip>
          <a:srcRect b="35479"/>
          <a:stretch/>
        </p:blipFill>
        <p:spPr>
          <a:xfrm>
            <a:off x="5661581" y="0"/>
            <a:ext cx="2890109" cy="1766290"/>
          </a:xfrm>
          <a:prstGeom prst="rect">
            <a:avLst/>
          </a:prstGeom>
          <a:noFill/>
          <a:ln>
            <a:noFill/>
          </a:ln>
        </p:spPr>
      </p:pic>
      <p:sp>
        <p:nvSpPr>
          <p:cNvPr id="1180" name="Google Shape;1180;g37759790070_0_721" descr="green rectangle"/>
          <p:cNvSpPr/>
          <p:nvPr/>
        </p:nvSpPr>
        <p:spPr>
          <a:xfrm>
            <a:off x="5868405" y="1192876"/>
            <a:ext cx="2929200" cy="5159700"/>
          </a:xfrm>
          <a:prstGeom prst="rect">
            <a:avLst/>
          </a:prstGeom>
          <a:solidFill>
            <a:srgbClr val="019595"/>
          </a:solidFill>
          <a:ln w="8875" cap="flat" cmpd="sng">
            <a:solidFill>
              <a:srgbClr val="009595"/>
            </a:solidFill>
            <a:prstDash val="solid"/>
            <a:round/>
            <a:headEnd type="none" w="sm" len="sm"/>
            <a:tailEnd type="none" w="sm" len="sm"/>
          </a:ln>
          <a:effectLst>
            <a:outerShdw blurRad="53151" dist="17717" dir="5400000" algn="bl" rotWithShape="0">
              <a:srgbClr val="000000">
                <a:alpha val="50000"/>
              </a:srgbClr>
            </a:outerShdw>
          </a:effectLst>
        </p:spPr>
        <p:txBody>
          <a:bodyPr spcFirstLastPara="1" wrap="square" lIns="85025" tIns="85025" rIns="85025" bIns="85025" anchor="ctr" anchorCtr="0">
            <a:noAutofit/>
          </a:bodyPr>
          <a:lstStyle/>
          <a:p>
            <a:pPr marL="0" lvl="0" indent="0" algn="ctr" rtl="0">
              <a:spcBef>
                <a:spcPts val="0"/>
              </a:spcBef>
              <a:spcAft>
                <a:spcPts val="0"/>
              </a:spcAft>
              <a:buNone/>
            </a:pPr>
            <a:endParaRPr sz="1302">
              <a:latin typeface="Open Sans"/>
              <a:ea typeface="Open Sans"/>
              <a:cs typeface="Open Sans"/>
              <a:sym typeface="Open Sans"/>
            </a:endParaRPr>
          </a:p>
        </p:txBody>
      </p:sp>
      <p:pic>
        <p:nvPicPr>
          <p:cNvPr id="1181" name="Google Shape;1181;g37759790070_0_721" descr="Video of two student's in a classroom walking on a red carpet with their favorite clothes. The teacher is in the background clapping. "/>
          <p:cNvPicPr preferRelativeResize="0"/>
          <p:nvPr/>
        </p:nvPicPr>
        <p:blipFill>
          <a:blip r:embed="rId4">
            <a:alphaModFix/>
          </a:blip>
          <a:stretch>
            <a:fillRect/>
          </a:stretch>
        </p:blipFill>
        <p:spPr>
          <a:xfrm>
            <a:off x="5714175" y="1037425"/>
            <a:ext cx="2922821" cy="5218410"/>
          </a:xfrm>
          <a:prstGeom prst="rect">
            <a:avLst/>
          </a:prstGeom>
          <a:noFill/>
          <a:ln>
            <a:noFill/>
          </a:ln>
        </p:spPr>
      </p:pic>
      <p:sp>
        <p:nvSpPr>
          <p:cNvPr id="1183" name="Google Shape;1183;g37759790070_0_721"/>
          <p:cNvSpPr txBox="1"/>
          <p:nvPr/>
        </p:nvSpPr>
        <p:spPr>
          <a:xfrm>
            <a:off x="829600" y="2879000"/>
            <a:ext cx="4353600" cy="1041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b="1" dirty="0">
                <a:solidFill>
                  <a:srgbClr val="243B5B"/>
                </a:solidFill>
                <a:latin typeface="Aptos Display"/>
                <a:ea typeface="Raleway"/>
                <a:cs typeface="Raleway"/>
                <a:sym typeface="Raleway"/>
              </a:rPr>
              <a:t>Students Stepping Into the Spotlight!</a:t>
            </a:r>
            <a:endParaRPr sz="2800" b="1" dirty="0">
              <a:solidFill>
                <a:srgbClr val="243B5B"/>
              </a:solidFill>
              <a:latin typeface="Aptos Display"/>
              <a:ea typeface="Raleway"/>
              <a:cs typeface="Raleway"/>
              <a:sym typeface="Raleway"/>
            </a:endParaRPr>
          </a:p>
        </p:txBody>
      </p:sp>
      <p:pic>
        <p:nvPicPr>
          <p:cNvPr id="1182" name="Google Shape;1182;g37759790070_0_721" descr="The word &quot;Example&quot; inside a teal frame. "/>
          <p:cNvPicPr preferRelativeResize="0"/>
          <p:nvPr/>
        </p:nvPicPr>
        <p:blipFill rotWithShape="1">
          <a:blip r:embed="rId5">
            <a:alphaModFix/>
          </a:blip>
          <a:srcRect t="9947" b="44104"/>
          <a:stretch/>
        </p:blipFill>
        <p:spPr>
          <a:xfrm>
            <a:off x="1129075" y="1037425"/>
            <a:ext cx="3754624" cy="1725174"/>
          </a:xfrm>
          <a:prstGeom prst="rect">
            <a:avLst/>
          </a:prstGeom>
          <a:noFill/>
          <a:ln>
            <a:noFill/>
          </a:ln>
        </p:spPr>
      </p:pic>
      <p:sp>
        <p:nvSpPr>
          <p:cNvPr id="1179" name="Google Shape;1179;g37759790070_0_721"/>
          <p:cNvSpPr txBox="1">
            <a:spLocks noGrp="1"/>
          </p:cNvSpPr>
          <p:nvPr>
            <p:ph type="title"/>
          </p:nvPr>
        </p:nvSpPr>
        <p:spPr>
          <a:xfrm>
            <a:off x="-1" y="-451233"/>
            <a:ext cx="4351500" cy="3855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sz="1400"/>
              <a:t>During the IEP - student presents some information prek</a:t>
            </a:r>
            <a:endParaRPr sz="14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g382ca76c8a7_0_10"/>
          <p:cNvSpPr txBox="1">
            <a:spLocks noGrp="1"/>
          </p:cNvSpPr>
          <p:nvPr>
            <p:ph type="title"/>
          </p:nvPr>
        </p:nvSpPr>
        <p:spPr>
          <a:xfrm>
            <a:off x="1529849" y="2766139"/>
            <a:ext cx="9132300" cy="1325700"/>
          </a:xfrm>
          <a:prstGeom prst="rect">
            <a:avLst/>
          </a:prstGeom>
          <a:solidFill>
            <a:srgbClr val="17425C"/>
          </a:solidFill>
        </p:spPr>
        <p:txBody>
          <a:bodyPr spcFirstLastPara="1" wrap="square" lIns="91425" tIns="45700" rIns="91425" bIns="45700" anchor="ctr" anchorCtr="0">
            <a:normAutofit/>
          </a:bodyPr>
          <a:lstStyle/>
          <a:p>
            <a:pPr marL="0" lvl="0" indent="0" algn="ctr" rtl="0">
              <a:spcBef>
                <a:spcPts val="0"/>
              </a:spcBef>
              <a:spcAft>
                <a:spcPts val="0"/>
              </a:spcAft>
              <a:buNone/>
            </a:pPr>
            <a:r>
              <a:rPr lang="en-US" sz="3600" dirty="0">
                <a:solidFill>
                  <a:srgbClr val="FFFFFF"/>
                </a:solidFill>
                <a:latin typeface="Aptos Display"/>
                <a:ea typeface="Raleway"/>
                <a:cs typeface="Raleway"/>
                <a:sym typeface="Raleway"/>
              </a:rPr>
              <a:t>How we got here</a:t>
            </a:r>
            <a:endParaRPr sz="3600" dirty="0">
              <a:solidFill>
                <a:srgbClr val="FFFFFF"/>
              </a:solidFill>
              <a:latin typeface="Aptos Display"/>
              <a:ea typeface="Raleway"/>
              <a:cs typeface="Raleway"/>
              <a:sym typeface="Raleway"/>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190"/>
        <p:cNvGrpSpPr/>
        <p:nvPr/>
      </p:nvGrpSpPr>
      <p:grpSpPr>
        <a:xfrm>
          <a:off x="0" y="0"/>
          <a:ext cx="0" cy="0"/>
          <a:chOff x="0" y="0"/>
          <a:chExt cx="0" cy="0"/>
        </a:xfrm>
      </p:grpSpPr>
      <p:pic>
        <p:nvPicPr>
          <p:cNvPr id="1192" name="Google Shape;1192;g37759790070_0_550" descr="A student and an adult watching a teacher present. The teacher is presenting on a monitor about &quot;Strengths.&quot; "/>
          <p:cNvPicPr preferRelativeResize="0"/>
          <p:nvPr/>
        </p:nvPicPr>
        <p:blipFill>
          <a:blip r:embed="rId3">
            <a:alphaModFix/>
          </a:blip>
          <a:stretch>
            <a:fillRect/>
          </a:stretch>
        </p:blipFill>
        <p:spPr>
          <a:xfrm>
            <a:off x="5286073" y="1877425"/>
            <a:ext cx="3222144" cy="4296202"/>
          </a:xfrm>
          <a:prstGeom prst="rect">
            <a:avLst/>
          </a:prstGeom>
          <a:noFill/>
          <a:ln w="28575" cap="flat" cmpd="sng">
            <a:solidFill>
              <a:srgbClr val="1FA2DE"/>
            </a:solidFill>
            <a:prstDash val="solid"/>
            <a:round/>
            <a:headEnd type="none" w="sm" len="sm"/>
            <a:tailEnd type="none" w="sm" len="sm"/>
          </a:ln>
        </p:spPr>
      </p:pic>
      <p:pic>
        <p:nvPicPr>
          <p:cNvPr id="1193" name="Google Shape;1193;g37759790070_0_550" descr="Example of “All About Me” student presentation - elementary version. Clicking on the image sends you to a hyperlinked template. ">
            <a:hlinkClick r:id="rId4"/>
          </p:cNvPr>
          <p:cNvPicPr preferRelativeResize="0"/>
          <p:nvPr/>
        </p:nvPicPr>
        <p:blipFill>
          <a:blip r:embed="rId5">
            <a:alphaModFix/>
          </a:blip>
          <a:stretch>
            <a:fillRect/>
          </a:stretch>
        </p:blipFill>
        <p:spPr>
          <a:xfrm>
            <a:off x="8156400" y="3427550"/>
            <a:ext cx="2700375" cy="1508350"/>
          </a:xfrm>
          <a:prstGeom prst="rect">
            <a:avLst/>
          </a:prstGeom>
          <a:noFill/>
          <a:ln w="28575" cap="flat" cmpd="sng">
            <a:solidFill>
              <a:srgbClr val="50C9F4"/>
            </a:solidFill>
            <a:prstDash val="solid"/>
            <a:round/>
            <a:headEnd type="none" w="sm" len="sm"/>
            <a:tailEnd type="none" w="sm" len="sm"/>
          </a:ln>
        </p:spPr>
      </p:pic>
      <p:pic>
        <p:nvPicPr>
          <p:cNvPr id="1194" name="Google Shape;1194;g37759790070_0_550" descr="Example of “All About Me” student presentation - secondary school. Clicking on the image sends you to a hyperlinked template. ">
            <a:hlinkClick r:id="rId6"/>
          </p:cNvPr>
          <p:cNvPicPr preferRelativeResize="0"/>
          <p:nvPr/>
        </p:nvPicPr>
        <p:blipFill>
          <a:blip r:embed="rId7">
            <a:alphaModFix/>
          </a:blip>
          <a:stretch>
            <a:fillRect/>
          </a:stretch>
        </p:blipFill>
        <p:spPr>
          <a:xfrm>
            <a:off x="8823074" y="4625650"/>
            <a:ext cx="2700376" cy="1547973"/>
          </a:xfrm>
          <a:prstGeom prst="rect">
            <a:avLst/>
          </a:prstGeom>
          <a:noFill/>
          <a:ln w="28575" cap="flat" cmpd="sng">
            <a:solidFill>
              <a:srgbClr val="50C9F4"/>
            </a:solidFill>
            <a:prstDash val="solid"/>
            <a:round/>
            <a:headEnd type="none" w="sm" len="sm"/>
            <a:tailEnd type="none" w="sm" len="sm"/>
          </a:ln>
        </p:spPr>
      </p:pic>
      <p:pic>
        <p:nvPicPr>
          <p:cNvPr id="1196" name="Google Shape;1196;g37759790070_0_550" descr="A girl in a wheelchair using an AAC device.">
            <a:hlinkClick r:id="rId8"/>
          </p:cNvPr>
          <p:cNvPicPr preferRelativeResize="0"/>
          <p:nvPr/>
        </p:nvPicPr>
        <p:blipFill>
          <a:blip r:embed="rId9">
            <a:alphaModFix/>
          </a:blip>
          <a:stretch>
            <a:fillRect/>
          </a:stretch>
        </p:blipFill>
        <p:spPr>
          <a:xfrm>
            <a:off x="7977625" y="0"/>
            <a:ext cx="3714724" cy="2760649"/>
          </a:xfrm>
          <a:prstGeom prst="rect">
            <a:avLst/>
          </a:prstGeom>
          <a:noFill/>
          <a:ln w="28575" cap="flat" cmpd="sng">
            <a:solidFill>
              <a:srgbClr val="50C9F4"/>
            </a:solidFill>
            <a:prstDash val="solid"/>
            <a:round/>
            <a:headEnd type="none" w="sm" len="sm"/>
            <a:tailEnd type="none" w="sm" len="sm"/>
          </a:ln>
        </p:spPr>
      </p:pic>
      <p:pic>
        <p:nvPicPr>
          <p:cNvPr id="1197" name="Google Shape;1197;g37759790070_0_550" descr="A student in a wheelchair points at the icon of a farmer on the board. He was given three options: farmer, doctor, and firefighter. ">
            <a:hlinkClick r:id="rId10"/>
          </p:cNvPr>
          <p:cNvPicPr preferRelativeResize="0"/>
          <p:nvPr/>
        </p:nvPicPr>
        <p:blipFill>
          <a:blip r:embed="rId11">
            <a:alphaModFix/>
          </a:blip>
          <a:stretch>
            <a:fillRect/>
          </a:stretch>
        </p:blipFill>
        <p:spPr>
          <a:xfrm>
            <a:off x="4910913" y="152400"/>
            <a:ext cx="3066710" cy="1725025"/>
          </a:xfrm>
          <a:prstGeom prst="rect">
            <a:avLst/>
          </a:prstGeom>
          <a:noFill/>
          <a:ln w="28575" cap="flat" cmpd="sng">
            <a:solidFill>
              <a:srgbClr val="50C9F4"/>
            </a:solidFill>
            <a:prstDash val="solid"/>
            <a:round/>
            <a:headEnd type="none" w="sm" len="sm"/>
            <a:tailEnd type="none" w="sm" len="sm"/>
          </a:ln>
        </p:spPr>
      </p:pic>
      <p:pic>
        <p:nvPicPr>
          <p:cNvPr id="1195" name="Google Shape;1195;g37759790070_0_550" descr="Stair-step graphic showing three levels of student involvement in the IEP process: 'IEP takes place without student involvement, 'Student provides some preparation before the IEP,' and 'Student present with some participation'"/>
          <p:cNvPicPr preferRelativeResize="0"/>
          <p:nvPr/>
        </p:nvPicPr>
        <p:blipFill rotWithShape="1">
          <a:blip r:embed="rId12">
            <a:alphaModFix/>
          </a:blip>
          <a:srcRect t="41711" r="57745" b="9290"/>
          <a:stretch/>
        </p:blipFill>
        <p:spPr>
          <a:xfrm>
            <a:off x="675725" y="2271012"/>
            <a:ext cx="4235200" cy="3509024"/>
          </a:xfrm>
          <a:prstGeom prst="rect">
            <a:avLst/>
          </a:prstGeom>
          <a:noFill/>
          <a:ln>
            <a:noFill/>
          </a:ln>
        </p:spPr>
      </p:pic>
      <p:sp>
        <p:nvSpPr>
          <p:cNvPr id="1191" name="Google Shape;1191;g37759790070_0_550"/>
          <p:cNvSpPr txBox="1">
            <a:spLocks noGrp="1"/>
          </p:cNvSpPr>
          <p:nvPr>
            <p:ph type="title"/>
          </p:nvPr>
        </p:nvSpPr>
        <p:spPr>
          <a:xfrm>
            <a:off x="-1" y="-451233"/>
            <a:ext cx="4351500" cy="3855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sz="1400"/>
              <a:t>During the IEP - student presents some information 2</a:t>
            </a:r>
            <a:endParaRPr sz="140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202"/>
        <p:cNvGrpSpPr/>
        <p:nvPr/>
      </p:nvGrpSpPr>
      <p:grpSpPr>
        <a:xfrm>
          <a:off x="0" y="0"/>
          <a:ext cx="0" cy="0"/>
          <a:chOff x="0" y="0"/>
          <a:chExt cx="0" cy="0"/>
        </a:xfrm>
      </p:grpSpPr>
      <p:sp>
        <p:nvSpPr>
          <p:cNvPr id="1203" name="Google Shape;1203;g37759790070_0_565"/>
          <p:cNvSpPr txBox="1">
            <a:spLocks noGrp="1"/>
          </p:cNvSpPr>
          <p:nvPr>
            <p:ph type="title"/>
          </p:nvPr>
        </p:nvSpPr>
        <p:spPr>
          <a:xfrm>
            <a:off x="-1" y="-451233"/>
            <a:ext cx="4351500" cy="3855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sz="1400"/>
              <a:t>During the IEP - student led IEP -following a script</a:t>
            </a:r>
            <a:endParaRPr sz="1400"/>
          </a:p>
        </p:txBody>
      </p:sp>
      <p:pic>
        <p:nvPicPr>
          <p:cNvPr id="1204" name="Google Shape;1204;g37759790070_0_565" descr="Stair-step graphic showing three levels of student involvement in the IEP process: 'IEP takes place without student involvement, 'Student provides some preparation before the IEP,' 'Student present with some participation,' and 'Student present and actively participates'"/>
          <p:cNvPicPr preferRelativeResize="0"/>
          <p:nvPr/>
        </p:nvPicPr>
        <p:blipFill rotWithShape="1">
          <a:blip r:embed="rId3">
            <a:alphaModFix/>
          </a:blip>
          <a:srcRect t="36636" r="43342" b="9294"/>
          <a:stretch/>
        </p:blipFill>
        <p:spPr>
          <a:xfrm>
            <a:off x="358900" y="2167250"/>
            <a:ext cx="5678850" cy="3872251"/>
          </a:xfrm>
          <a:prstGeom prst="rect">
            <a:avLst/>
          </a:prstGeom>
          <a:noFill/>
          <a:ln>
            <a:noFill/>
          </a:ln>
        </p:spPr>
      </p:pic>
      <p:pic>
        <p:nvPicPr>
          <p:cNvPr id="1205" name="Google Shape;1205;g37759790070_0_565" descr="Presentation transcript for a student-led IEP meeting. The transcript has 5 steps for the presentation: (creating a) student-led IEP meeting script, welcome all &amp; state the purpose of the meeting, introduce everyone, review past goal &amp; performance, and ask for other's feedback. "/>
          <p:cNvPicPr preferRelativeResize="0"/>
          <p:nvPr/>
        </p:nvPicPr>
        <p:blipFill>
          <a:blip r:embed="rId4">
            <a:alphaModFix/>
          </a:blip>
          <a:stretch>
            <a:fillRect/>
          </a:stretch>
        </p:blipFill>
        <p:spPr>
          <a:xfrm>
            <a:off x="6238000" y="1437800"/>
            <a:ext cx="5359600" cy="4321200"/>
          </a:xfrm>
          <a:prstGeom prst="rect">
            <a:avLst/>
          </a:prstGeom>
          <a:noFill/>
          <a:ln w="28575" cap="flat" cmpd="sng">
            <a:solidFill>
              <a:srgbClr val="50C9F4"/>
            </a:solidFill>
            <a:prstDash val="solid"/>
            <a:round/>
            <a:headEnd type="none" w="sm" len="sm"/>
            <a:tailEnd type="none" w="sm" len="sm"/>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210"/>
        <p:cNvGrpSpPr/>
        <p:nvPr/>
      </p:nvGrpSpPr>
      <p:grpSpPr>
        <a:xfrm>
          <a:off x="0" y="0"/>
          <a:ext cx="0" cy="0"/>
          <a:chOff x="0" y="0"/>
          <a:chExt cx="0" cy="0"/>
        </a:xfrm>
      </p:grpSpPr>
      <p:sp>
        <p:nvSpPr>
          <p:cNvPr id="1211" name="Google Shape;1211;g37759790070_0_579"/>
          <p:cNvSpPr txBox="1">
            <a:spLocks noGrp="1"/>
          </p:cNvSpPr>
          <p:nvPr>
            <p:ph type="title"/>
          </p:nvPr>
        </p:nvSpPr>
        <p:spPr>
          <a:xfrm>
            <a:off x="-1" y="-451233"/>
            <a:ext cx="4351500" cy="385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1400"/>
              <a:t>During the IEP - student leads IEP</a:t>
            </a:r>
            <a:endParaRPr sz="1400"/>
          </a:p>
        </p:txBody>
      </p:sp>
      <p:pic>
        <p:nvPicPr>
          <p:cNvPr id="1212" name="Google Shape;1212;g37759790070_0_579" descr="Stair-step graphic showing levels of student involvement in the IEP process, ranging from “IEP takes place without student present” to “Student present and takes responsibility for one piece of the process."/>
          <p:cNvPicPr preferRelativeResize="0"/>
          <p:nvPr/>
        </p:nvPicPr>
        <p:blipFill rotWithShape="1">
          <a:blip r:embed="rId3">
            <a:alphaModFix/>
          </a:blip>
          <a:srcRect t="31316" r="29453" b="9294"/>
          <a:stretch/>
        </p:blipFill>
        <p:spPr>
          <a:xfrm>
            <a:off x="249275" y="2511725"/>
            <a:ext cx="5538075" cy="3331199"/>
          </a:xfrm>
          <a:prstGeom prst="rect">
            <a:avLst/>
          </a:prstGeom>
          <a:noFill/>
          <a:ln>
            <a:noFill/>
          </a:ln>
        </p:spPr>
      </p:pic>
      <p:pic>
        <p:nvPicPr>
          <p:cNvPr id="1213" name="Google Shape;1213;g37759790070_0_579" descr="Video of student leading his own IEP">
            <a:hlinkClick r:id="rId4"/>
          </p:cNvPr>
          <p:cNvPicPr preferRelativeResize="0"/>
          <p:nvPr/>
        </p:nvPicPr>
        <p:blipFill>
          <a:blip r:embed="rId5">
            <a:alphaModFix/>
          </a:blip>
          <a:stretch>
            <a:fillRect/>
          </a:stretch>
        </p:blipFill>
        <p:spPr>
          <a:xfrm>
            <a:off x="5937650" y="2607326"/>
            <a:ext cx="5682174" cy="3139999"/>
          </a:xfrm>
          <a:prstGeom prst="rect">
            <a:avLst/>
          </a:prstGeom>
          <a:noFill/>
          <a:ln w="28575" cap="flat" cmpd="sng">
            <a:solidFill>
              <a:srgbClr val="243B5B"/>
            </a:solidFill>
            <a:prstDash val="solid"/>
            <a:round/>
            <a:headEnd type="none" w="sm" len="sm"/>
            <a:tailEnd type="none" w="sm" len="sm"/>
          </a:ln>
        </p:spPr>
      </p:pic>
      <p:pic>
        <p:nvPicPr>
          <p:cNvPr id="1214" name="Google Shape;1214;g37759790070_0_579" descr="The word &quot;This&quot; with an arrow pointing down to the video attached. "/>
          <p:cNvPicPr preferRelativeResize="0"/>
          <p:nvPr/>
        </p:nvPicPr>
        <p:blipFill>
          <a:blip r:embed="rId6">
            <a:alphaModFix/>
          </a:blip>
          <a:stretch>
            <a:fillRect/>
          </a:stretch>
        </p:blipFill>
        <p:spPr>
          <a:xfrm rot="-924748">
            <a:off x="8671055" y="627737"/>
            <a:ext cx="2072974" cy="2072974"/>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219"/>
        <p:cNvGrpSpPr/>
        <p:nvPr/>
      </p:nvGrpSpPr>
      <p:grpSpPr>
        <a:xfrm>
          <a:off x="0" y="0"/>
          <a:ext cx="0" cy="0"/>
          <a:chOff x="0" y="0"/>
          <a:chExt cx="0" cy="0"/>
        </a:xfrm>
      </p:grpSpPr>
      <p:sp>
        <p:nvSpPr>
          <p:cNvPr id="1221" name="Google Shape;1221;g37759790070_0_616"/>
          <p:cNvSpPr txBox="1">
            <a:spLocks noGrp="1"/>
          </p:cNvSpPr>
          <p:nvPr>
            <p:ph type="sldNum" idx="12"/>
          </p:nvPr>
        </p:nvSpPr>
        <p:spPr>
          <a:xfrm>
            <a:off x="8610600" y="6591392"/>
            <a:ext cx="27432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fld id="{00000000-1234-1234-1234-123412341234}" type="slidenum">
              <a:rPr lang="en-US"/>
              <a:t>113</a:t>
            </a:fld>
            <a:endParaRPr/>
          </a:p>
        </p:txBody>
      </p:sp>
      <p:sp>
        <p:nvSpPr>
          <p:cNvPr id="1223" name="Google Shape;1223;g37759790070_0_616"/>
          <p:cNvSpPr txBox="1"/>
          <p:nvPr/>
        </p:nvSpPr>
        <p:spPr>
          <a:xfrm>
            <a:off x="3813600" y="2102025"/>
            <a:ext cx="7540200" cy="2408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None/>
            </a:pPr>
            <a:r>
              <a:rPr lang="en-US" sz="3800">
                <a:solidFill>
                  <a:srgbClr val="243B5B"/>
                </a:solidFill>
                <a:latin typeface="Aptos Display"/>
                <a:ea typeface="Caveat"/>
                <a:cs typeface="Caveat"/>
                <a:sym typeface="Caveat"/>
              </a:rPr>
              <a:t>What resonated with you for the student you considered before we started showing the examples of student participation?  </a:t>
            </a:r>
            <a:endParaRPr sz="3800">
              <a:solidFill>
                <a:srgbClr val="243B5B"/>
              </a:solidFill>
              <a:latin typeface="Aptos Display"/>
              <a:ea typeface="Caveat"/>
              <a:cs typeface="Caveat"/>
              <a:sym typeface="Caveat"/>
            </a:endParaRPr>
          </a:p>
        </p:txBody>
      </p:sp>
      <p:pic>
        <p:nvPicPr>
          <p:cNvPr id="1222" name="Google Shape;1222;g37759790070_0_616" descr="Two green thought bubbles"/>
          <p:cNvPicPr preferRelativeResize="0"/>
          <p:nvPr/>
        </p:nvPicPr>
        <p:blipFill>
          <a:blip r:embed="rId3">
            <a:alphaModFix/>
          </a:blip>
          <a:stretch>
            <a:fillRect/>
          </a:stretch>
        </p:blipFill>
        <p:spPr>
          <a:xfrm>
            <a:off x="0" y="3066275"/>
            <a:ext cx="2829825" cy="2829825"/>
          </a:xfrm>
          <a:prstGeom prst="rect">
            <a:avLst/>
          </a:prstGeom>
          <a:noFill/>
          <a:ln>
            <a:noFill/>
          </a:ln>
        </p:spPr>
      </p:pic>
      <p:sp>
        <p:nvSpPr>
          <p:cNvPr id="1220" name="Google Shape;1220;g37759790070_0_616"/>
          <p:cNvSpPr txBox="1">
            <a:spLocks noGrp="1"/>
          </p:cNvSpPr>
          <p:nvPr>
            <p:ph type="title"/>
          </p:nvPr>
        </p:nvSpPr>
        <p:spPr>
          <a:xfrm>
            <a:off x="260600" y="858652"/>
            <a:ext cx="2409300" cy="3428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latin typeface="Aptos Display"/>
                <a:ea typeface="Raleway"/>
                <a:cs typeface="Raleway"/>
                <a:sym typeface="Raleway"/>
              </a:rPr>
              <a:t>Where will you start?</a:t>
            </a:r>
            <a:endParaRPr>
              <a:latin typeface="Aptos Display"/>
              <a:ea typeface="Raleway"/>
              <a:cs typeface="Raleway"/>
              <a:sym typeface="Raleway"/>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228"/>
        <p:cNvGrpSpPr/>
        <p:nvPr/>
      </p:nvGrpSpPr>
      <p:grpSpPr>
        <a:xfrm>
          <a:off x="0" y="0"/>
          <a:ext cx="0" cy="0"/>
          <a:chOff x="0" y="0"/>
          <a:chExt cx="0" cy="0"/>
        </a:xfrm>
      </p:grpSpPr>
      <p:sp>
        <p:nvSpPr>
          <p:cNvPr id="1230" name="Google Shape;1230;g378b54b9afd_0_148"/>
          <p:cNvSpPr txBox="1">
            <a:spLocks noGrp="1"/>
          </p:cNvSpPr>
          <p:nvPr>
            <p:ph type="title"/>
          </p:nvPr>
        </p:nvSpPr>
        <p:spPr>
          <a:xfrm>
            <a:off x="4009150" y="4215663"/>
            <a:ext cx="6460800" cy="1050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2400" b="0" i="1">
                <a:solidFill>
                  <a:srgbClr val="15334B"/>
                </a:solidFill>
                <a:latin typeface="Aptos Display"/>
                <a:ea typeface="Raleway"/>
                <a:cs typeface="Raleway"/>
                <a:sym typeface="Raleway"/>
              </a:rPr>
              <a:t>Follow-up and implementation (educators and parents).</a:t>
            </a:r>
            <a:endParaRPr sz="2400" b="0" i="1">
              <a:solidFill>
                <a:srgbClr val="15334B"/>
              </a:solidFill>
              <a:latin typeface="Aptos Display"/>
              <a:ea typeface="Raleway"/>
              <a:cs typeface="Raleway"/>
              <a:sym typeface="Raleway"/>
            </a:endParaRPr>
          </a:p>
        </p:txBody>
      </p:sp>
      <p:pic>
        <p:nvPicPr>
          <p:cNvPr id="1231" name="Google Shape;1231;g378b54b9afd_0_148" descr="Simple icon of six people grouped together, representing a team or community."/>
          <p:cNvPicPr preferRelativeResize="0"/>
          <p:nvPr/>
        </p:nvPicPr>
        <p:blipFill rotWithShape="1">
          <a:blip r:embed="rId3">
            <a:alphaModFix/>
          </a:blip>
          <a:srcRect t="15764" b="9058"/>
          <a:stretch/>
        </p:blipFill>
        <p:spPr>
          <a:xfrm>
            <a:off x="1883227" y="4091861"/>
            <a:ext cx="1726499" cy="1297926"/>
          </a:xfrm>
          <a:prstGeom prst="rect">
            <a:avLst/>
          </a:prstGeom>
          <a:noFill/>
          <a:ln>
            <a:noFill/>
          </a:ln>
        </p:spPr>
      </p:pic>
      <p:sp>
        <p:nvSpPr>
          <p:cNvPr id="1229" name="Google Shape;1229;g378b54b9afd_0_148"/>
          <p:cNvSpPr txBox="1">
            <a:spLocks noGrp="1"/>
          </p:cNvSpPr>
          <p:nvPr>
            <p:ph type="title"/>
          </p:nvPr>
        </p:nvSpPr>
        <p:spPr>
          <a:xfrm>
            <a:off x="1529849" y="2766139"/>
            <a:ext cx="9132300" cy="1325700"/>
          </a:xfrm>
          <a:prstGeom prst="rect">
            <a:avLst/>
          </a:prstGeom>
          <a:solidFill>
            <a:srgbClr val="17425C"/>
          </a:solidFill>
        </p:spPr>
        <p:txBody>
          <a:bodyPr spcFirstLastPara="1" wrap="square" lIns="91425" tIns="45700" rIns="91425" bIns="45700" anchor="ctr" anchorCtr="0">
            <a:normAutofit/>
          </a:bodyPr>
          <a:lstStyle/>
          <a:p>
            <a:pPr marL="0" lvl="0" indent="0" algn="ctr" rtl="0">
              <a:spcBef>
                <a:spcPts val="0"/>
              </a:spcBef>
              <a:spcAft>
                <a:spcPts val="0"/>
              </a:spcAft>
              <a:buNone/>
            </a:pPr>
            <a:r>
              <a:rPr lang="en-US" sz="3600">
                <a:solidFill>
                  <a:srgbClr val="FFFFFF"/>
                </a:solidFill>
                <a:latin typeface="Aptos Display"/>
                <a:ea typeface="Raleway"/>
                <a:cs typeface="Raleway"/>
                <a:sym typeface="Raleway"/>
              </a:rPr>
              <a:t>After the IEP</a:t>
            </a:r>
            <a:endParaRPr sz="3600">
              <a:solidFill>
                <a:srgbClr val="FFFFFF"/>
              </a:solidFill>
              <a:latin typeface="Aptos Display"/>
              <a:ea typeface="Raleway"/>
              <a:cs typeface="Raleway"/>
              <a:sym typeface="Raleway"/>
            </a:endParaRPr>
          </a:p>
        </p:txBody>
      </p:sp>
      <p:pic>
        <p:nvPicPr>
          <p:cNvPr id="1232" name="Google Shape;1232;g378b54b9afd_0_148" descr="Graphic of concentric dotted circles with the words ‘A Place to Begin’ on the outer ring and three phases labeled inside: ‘Before the IEP,’ ‘During the IEP,’ and ‘After the IEP."/>
          <p:cNvPicPr preferRelativeResize="0"/>
          <p:nvPr/>
        </p:nvPicPr>
        <p:blipFill>
          <a:blip r:embed="rId4">
            <a:alphaModFix/>
          </a:blip>
          <a:stretch>
            <a:fillRect/>
          </a:stretch>
        </p:blipFill>
        <p:spPr>
          <a:xfrm>
            <a:off x="8940725" y="0"/>
            <a:ext cx="2766150" cy="2766150"/>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237"/>
        <p:cNvGrpSpPr/>
        <p:nvPr/>
      </p:nvGrpSpPr>
      <p:grpSpPr>
        <a:xfrm>
          <a:off x="0" y="0"/>
          <a:ext cx="0" cy="0"/>
          <a:chOff x="0" y="0"/>
          <a:chExt cx="0" cy="0"/>
        </a:xfrm>
      </p:grpSpPr>
      <p:sp>
        <p:nvSpPr>
          <p:cNvPr id="1240" name="Google Shape;1240;g37759790070_0_230"/>
          <p:cNvSpPr txBox="1">
            <a:spLocks noGrp="1"/>
          </p:cNvSpPr>
          <p:nvPr>
            <p:ph type="sldNum" idx="12"/>
          </p:nvPr>
        </p:nvSpPr>
        <p:spPr>
          <a:xfrm>
            <a:off x="8610600" y="6591392"/>
            <a:ext cx="27432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fld id="{00000000-1234-1234-1234-123412341234}" type="slidenum">
              <a:rPr lang="en-US"/>
              <a:t>115</a:t>
            </a:fld>
            <a:endParaRPr/>
          </a:p>
        </p:txBody>
      </p:sp>
      <p:sp>
        <p:nvSpPr>
          <p:cNvPr id="1241" name="Google Shape;1241;g37759790070_0_230"/>
          <p:cNvSpPr txBox="1">
            <a:spLocks noGrp="1"/>
          </p:cNvSpPr>
          <p:nvPr>
            <p:ph type="body" idx="2"/>
          </p:nvPr>
        </p:nvSpPr>
        <p:spPr>
          <a:xfrm>
            <a:off x="3835750" y="3083475"/>
            <a:ext cx="7518000" cy="2442900"/>
          </a:xfrm>
          <a:prstGeom prst="rect">
            <a:avLst/>
          </a:prstGeom>
        </p:spPr>
        <p:txBody>
          <a:bodyPr spcFirstLastPara="1" wrap="square" lIns="91425" tIns="45700" rIns="91425" bIns="45700" anchor="t" anchorCtr="0">
            <a:normAutofit/>
          </a:bodyPr>
          <a:lstStyle/>
          <a:p>
            <a:pPr marL="457200" lvl="0" indent="-393700" algn="l" rtl="0">
              <a:lnSpc>
                <a:spcPct val="80000"/>
              </a:lnSpc>
              <a:spcBef>
                <a:spcPts val="1000"/>
              </a:spcBef>
              <a:spcAft>
                <a:spcPts val="0"/>
              </a:spcAft>
              <a:buClr>
                <a:srgbClr val="15334B"/>
              </a:buClr>
              <a:buSzPts val="2600"/>
              <a:buFont typeface="Raleway"/>
              <a:buChar char="•"/>
            </a:pPr>
            <a:r>
              <a:rPr lang="en-US" sz="2600" b="0">
                <a:solidFill>
                  <a:srgbClr val="15334B"/>
                </a:solidFill>
                <a:latin typeface="Raleway"/>
                <a:ea typeface="Raleway"/>
                <a:cs typeface="Raleway"/>
                <a:sym typeface="Raleway"/>
              </a:rPr>
              <a:t>deepen your understanding of the IEP process,</a:t>
            </a:r>
            <a:endParaRPr sz="2600" b="0">
              <a:solidFill>
                <a:srgbClr val="15334B"/>
              </a:solidFill>
              <a:latin typeface="Raleway"/>
              <a:ea typeface="Raleway"/>
              <a:cs typeface="Raleway"/>
              <a:sym typeface="Raleway"/>
            </a:endParaRPr>
          </a:p>
          <a:p>
            <a:pPr marL="457200" lvl="0" indent="-393700" algn="l" rtl="0">
              <a:lnSpc>
                <a:spcPct val="80000"/>
              </a:lnSpc>
              <a:spcBef>
                <a:spcPts val="0"/>
              </a:spcBef>
              <a:spcAft>
                <a:spcPts val="0"/>
              </a:spcAft>
              <a:buClr>
                <a:srgbClr val="15334B"/>
              </a:buClr>
              <a:buSzPts val="2600"/>
              <a:buFont typeface="Raleway"/>
              <a:buChar char="•"/>
            </a:pPr>
            <a:r>
              <a:rPr lang="en-US" sz="2600" b="0">
                <a:solidFill>
                  <a:srgbClr val="15334B"/>
                </a:solidFill>
                <a:latin typeface="Raleway"/>
                <a:ea typeface="Raleway"/>
                <a:cs typeface="Raleway"/>
                <a:sym typeface="Raleway"/>
              </a:rPr>
              <a:t>strengthen trust and collaboration with team members,</a:t>
            </a:r>
            <a:endParaRPr sz="2600" b="0">
              <a:solidFill>
                <a:srgbClr val="15334B"/>
              </a:solidFill>
              <a:latin typeface="Raleway"/>
              <a:ea typeface="Raleway"/>
              <a:cs typeface="Raleway"/>
              <a:sym typeface="Raleway"/>
            </a:endParaRPr>
          </a:p>
          <a:p>
            <a:pPr marL="457200" lvl="0" indent="-393700" algn="l" rtl="0">
              <a:lnSpc>
                <a:spcPct val="80000"/>
              </a:lnSpc>
              <a:spcBef>
                <a:spcPts val="0"/>
              </a:spcBef>
              <a:spcAft>
                <a:spcPts val="0"/>
              </a:spcAft>
              <a:buClr>
                <a:srgbClr val="15334B"/>
              </a:buClr>
              <a:buSzPts val="2600"/>
              <a:buFont typeface="Raleway"/>
              <a:buChar char="•"/>
            </a:pPr>
            <a:r>
              <a:rPr lang="en-US" sz="2600" b="0">
                <a:solidFill>
                  <a:srgbClr val="15334B"/>
                </a:solidFill>
                <a:latin typeface="Raleway"/>
                <a:ea typeface="Raleway"/>
                <a:cs typeface="Raleway"/>
                <a:sym typeface="Raleway"/>
              </a:rPr>
              <a:t>support student-centered planning,</a:t>
            </a:r>
            <a:endParaRPr sz="2600" b="0">
              <a:solidFill>
                <a:srgbClr val="15334B"/>
              </a:solidFill>
              <a:latin typeface="Raleway"/>
              <a:ea typeface="Raleway"/>
              <a:cs typeface="Raleway"/>
              <a:sym typeface="Raleway"/>
            </a:endParaRPr>
          </a:p>
          <a:p>
            <a:pPr marL="457200" lvl="0" indent="-393700" algn="l" rtl="0">
              <a:lnSpc>
                <a:spcPct val="80000"/>
              </a:lnSpc>
              <a:spcBef>
                <a:spcPts val="0"/>
              </a:spcBef>
              <a:spcAft>
                <a:spcPts val="0"/>
              </a:spcAft>
              <a:buClr>
                <a:srgbClr val="15334B"/>
              </a:buClr>
              <a:buSzPts val="2600"/>
              <a:buFont typeface="Raleway"/>
              <a:buChar char="•"/>
            </a:pPr>
            <a:r>
              <a:rPr lang="en-US" sz="2600" b="0">
                <a:solidFill>
                  <a:srgbClr val="15334B"/>
                </a:solidFill>
                <a:latin typeface="Raleway"/>
                <a:ea typeface="Raleway"/>
                <a:cs typeface="Raleway"/>
                <a:sym typeface="Raleway"/>
              </a:rPr>
              <a:t>enhance the implementation of the IEP, and</a:t>
            </a:r>
            <a:endParaRPr sz="2600" b="0">
              <a:solidFill>
                <a:srgbClr val="15334B"/>
              </a:solidFill>
              <a:latin typeface="Raleway"/>
              <a:ea typeface="Raleway"/>
              <a:cs typeface="Raleway"/>
              <a:sym typeface="Raleway"/>
            </a:endParaRPr>
          </a:p>
          <a:p>
            <a:pPr marL="457200" lvl="0" indent="-393700" algn="l" rtl="0">
              <a:lnSpc>
                <a:spcPct val="80000"/>
              </a:lnSpc>
              <a:spcBef>
                <a:spcPts val="0"/>
              </a:spcBef>
              <a:spcAft>
                <a:spcPts val="0"/>
              </a:spcAft>
              <a:buClr>
                <a:srgbClr val="15334B"/>
              </a:buClr>
              <a:buSzPts val="2600"/>
              <a:buFont typeface="Raleway"/>
              <a:buChar char="•"/>
            </a:pPr>
            <a:r>
              <a:rPr lang="en-US" sz="2600" b="0">
                <a:solidFill>
                  <a:srgbClr val="15334B"/>
                </a:solidFill>
                <a:latin typeface="Raleway"/>
                <a:ea typeface="Raleway"/>
                <a:cs typeface="Raleway"/>
                <a:sym typeface="Raleway"/>
              </a:rPr>
              <a:t>encourage continuous improvement.</a:t>
            </a:r>
            <a:endParaRPr>
              <a:solidFill>
                <a:srgbClr val="15334B"/>
              </a:solidFill>
            </a:endParaRPr>
          </a:p>
        </p:txBody>
      </p:sp>
      <p:sp>
        <p:nvSpPr>
          <p:cNvPr id="1239" name="Google Shape;1239;g37759790070_0_230"/>
          <p:cNvSpPr txBox="1">
            <a:spLocks noGrp="1"/>
          </p:cNvSpPr>
          <p:nvPr>
            <p:ph type="body" idx="1"/>
          </p:nvPr>
        </p:nvSpPr>
        <p:spPr>
          <a:xfrm>
            <a:off x="3335825" y="865525"/>
            <a:ext cx="7929300" cy="20139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Clr>
                <a:schemeClr val="dk1"/>
              </a:buClr>
              <a:buSzPts val="1100"/>
              <a:buFont typeface="Arial"/>
              <a:buNone/>
            </a:pPr>
            <a:r>
              <a:rPr lang="en-US" sz="2400" b="0">
                <a:solidFill>
                  <a:srgbClr val="15334B"/>
                </a:solidFill>
                <a:latin typeface="Raleway"/>
                <a:ea typeface="Raleway"/>
                <a:cs typeface="Raleway"/>
                <a:sym typeface="Raleway"/>
              </a:rPr>
              <a:t>Now that the Individualized Education Program (IEP) meeting has concluded, </a:t>
            </a:r>
            <a:r>
              <a:rPr lang="en-US" sz="2400" i="1">
                <a:solidFill>
                  <a:srgbClr val="15334B"/>
                </a:solidFill>
                <a:latin typeface="Raleway"/>
                <a:ea typeface="Raleway"/>
                <a:cs typeface="Raleway"/>
                <a:sym typeface="Raleway"/>
              </a:rPr>
              <a:t>it’s time to reflect and gather feedback</a:t>
            </a:r>
            <a:r>
              <a:rPr lang="en-US" sz="2400" b="0">
                <a:solidFill>
                  <a:srgbClr val="15334B"/>
                </a:solidFill>
                <a:latin typeface="Raleway"/>
                <a:ea typeface="Raleway"/>
                <a:cs typeface="Raleway"/>
                <a:sym typeface="Raleway"/>
              </a:rPr>
              <a:t>. Preparing for and conducting an IEP meeting takes significant effort, and collecting feedback and reflecting on the process can help:</a:t>
            </a:r>
            <a:endParaRPr sz="2400">
              <a:solidFill>
                <a:srgbClr val="15334B"/>
              </a:solidFill>
            </a:endParaRPr>
          </a:p>
        </p:txBody>
      </p:sp>
      <p:sp>
        <p:nvSpPr>
          <p:cNvPr id="1238" name="Google Shape;1238;g37759790070_0_230"/>
          <p:cNvSpPr txBox="1">
            <a:spLocks noGrp="1"/>
          </p:cNvSpPr>
          <p:nvPr>
            <p:ph type="title"/>
          </p:nvPr>
        </p:nvSpPr>
        <p:spPr>
          <a:xfrm>
            <a:off x="178955" y="2586749"/>
            <a:ext cx="2409300" cy="1133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solidFill>
                  <a:srgbClr val="FFFFFF"/>
                </a:solidFill>
                <a:latin typeface="Raleway"/>
                <a:ea typeface="Raleway"/>
                <a:cs typeface="Raleway"/>
                <a:sym typeface="Raleway"/>
              </a:rPr>
              <a:t>Reflecting on the IEP</a:t>
            </a:r>
            <a:endParaRPr>
              <a:solidFill>
                <a:srgbClr val="FFFFFF"/>
              </a:solidFill>
              <a:latin typeface="Raleway"/>
              <a:ea typeface="Raleway"/>
              <a:cs typeface="Raleway"/>
              <a:sym typeface="Raleway"/>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246"/>
        <p:cNvGrpSpPr/>
        <p:nvPr/>
      </p:nvGrpSpPr>
      <p:grpSpPr>
        <a:xfrm>
          <a:off x="0" y="0"/>
          <a:ext cx="0" cy="0"/>
          <a:chOff x="0" y="0"/>
          <a:chExt cx="0" cy="0"/>
        </a:xfrm>
      </p:grpSpPr>
      <p:pic>
        <p:nvPicPr>
          <p:cNvPr id="1249" name="Google Shape;1249;g37759790070_0_96" descr="Screenshot of an empty IEP Action Plan chart. The chart requires you to fill out the task, who is involved, what supports are necessary to complete the tasks, additional notes, and date completed. "/>
          <p:cNvPicPr preferRelativeResize="0"/>
          <p:nvPr/>
        </p:nvPicPr>
        <p:blipFill>
          <a:blip r:embed="rId3">
            <a:alphaModFix/>
          </a:blip>
          <a:stretch>
            <a:fillRect/>
          </a:stretch>
        </p:blipFill>
        <p:spPr>
          <a:xfrm>
            <a:off x="4244198" y="1545067"/>
            <a:ext cx="7143038" cy="4218578"/>
          </a:xfrm>
          <a:prstGeom prst="rect">
            <a:avLst/>
          </a:prstGeom>
          <a:noFill/>
          <a:ln w="28575" cap="flat" cmpd="sng">
            <a:solidFill>
              <a:srgbClr val="243B5B"/>
            </a:solidFill>
            <a:prstDash val="solid"/>
            <a:round/>
            <a:headEnd type="none" w="sm" len="sm"/>
            <a:tailEnd type="none" w="sm" len="sm"/>
          </a:ln>
          <a:effectLst>
            <a:outerShdw blurRad="57150" dist="19050" dir="5400000" algn="bl" rotWithShape="0">
              <a:srgbClr val="000000">
                <a:alpha val="50000"/>
              </a:srgbClr>
            </a:outerShdw>
          </a:effectLst>
        </p:spPr>
      </p:pic>
      <p:sp>
        <p:nvSpPr>
          <p:cNvPr id="1248" name="Google Shape;1248;g37759790070_0_96"/>
          <p:cNvSpPr txBox="1"/>
          <p:nvPr/>
        </p:nvSpPr>
        <p:spPr>
          <a:xfrm>
            <a:off x="481475" y="3551400"/>
            <a:ext cx="3931200" cy="18453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1000"/>
              </a:spcBef>
              <a:spcAft>
                <a:spcPts val="0"/>
              </a:spcAft>
              <a:buNone/>
            </a:pPr>
            <a:r>
              <a:rPr lang="en-US" sz="2400" dirty="0">
                <a:solidFill>
                  <a:srgbClr val="15334B"/>
                </a:solidFill>
                <a:latin typeface="Aptos Display"/>
                <a:ea typeface="Raleway"/>
                <a:cs typeface="Raleway"/>
                <a:sym typeface="Raleway"/>
              </a:rPr>
              <a:t>Consider</a:t>
            </a:r>
            <a:r>
              <a:rPr lang="en-US" sz="2400" dirty="0">
                <a:solidFill>
                  <a:srgbClr val="15334B"/>
                </a:solidFill>
                <a:latin typeface="Raleway"/>
                <a:ea typeface="Raleway"/>
                <a:cs typeface="Raleway"/>
                <a:sym typeface="Raleway"/>
              </a:rPr>
              <a:t> using an action plan template to outline post-IEP meeting tasks, ensuring clarity and accountability.</a:t>
            </a:r>
            <a:endParaRPr sz="1600" dirty="0">
              <a:solidFill>
                <a:srgbClr val="15334B"/>
              </a:solidFill>
              <a:latin typeface="Open Sans"/>
              <a:ea typeface="Open Sans"/>
              <a:cs typeface="Open Sans"/>
              <a:sym typeface="Open Sans"/>
            </a:endParaRPr>
          </a:p>
        </p:txBody>
      </p:sp>
      <p:pic>
        <p:nvPicPr>
          <p:cNvPr id="1250" name="Google Shape;1250;g37759790070_0_96" descr="&quot;Take Action&quot; and a checkmark in yellow "/>
          <p:cNvPicPr preferRelativeResize="0"/>
          <p:nvPr/>
        </p:nvPicPr>
        <p:blipFill rotWithShape="1">
          <a:blip r:embed="rId4">
            <a:alphaModFix/>
          </a:blip>
          <a:srcRect t="14265" b="10732"/>
          <a:stretch/>
        </p:blipFill>
        <p:spPr>
          <a:xfrm>
            <a:off x="797836" y="1392050"/>
            <a:ext cx="2700475" cy="2025949"/>
          </a:xfrm>
          <a:prstGeom prst="rect">
            <a:avLst/>
          </a:prstGeom>
          <a:noFill/>
          <a:ln>
            <a:noFill/>
          </a:ln>
        </p:spPr>
      </p:pic>
      <p:sp>
        <p:nvSpPr>
          <p:cNvPr id="1247" name="Google Shape;1247;g37759790070_0_96"/>
          <p:cNvSpPr txBox="1">
            <a:spLocks noGrp="1"/>
          </p:cNvSpPr>
          <p:nvPr>
            <p:ph type="title"/>
          </p:nvPr>
        </p:nvSpPr>
        <p:spPr>
          <a:xfrm>
            <a:off x="0" y="-408933"/>
            <a:ext cx="7549500" cy="408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1200"/>
              <a:t>Take Action</a:t>
            </a:r>
            <a:endParaRPr sz="120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255"/>
        <p:cNvGrpSpPr/>
        <p:nvPr/>
      </p:nvGrpSpPr>
      <p:grpSpPr>
        <a:xfrm>
          <a:off x="0" y="0"/>
          <a:ext cx="0" cy="0"/>
          <a:chOff x="0" y="0"/>
          <a:chExt cx="0" cy="0"/>
        </a:xfrm>
      </p:grpSpPr>
      <p:sp>
        <p:nvSpPr>
          <p:cNvPr id="1257" name="Google Shape;1257;g37759790070_0_88"/>
          <p:cNvSpPr txBox="1">
            <a:spLocks noGrp="1"/>
          </p:cNvSpPr>
          <p:nvPr>
            <p:ph type="sldNum" idx="12"/>
          </p:nvPr>
        </p:nvSpPr>
        <p:spPr>
          <a:xfrm>
            <a:off x="8610600" y="6591392"/>
            <a:ext cx="27432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fld id="{00000000-1234-1234-1234-123412341234}" type="slidenum">
              <a:rPr lang="en-US"/>
              <a:t>117</a:t>
            </a:fld>
            <a:endParaRPr/>
          </a:p>
        </p:txBody>
      </p:sp>
      <p:sp>
        <p:nvSpPr>
          <p:cNvPr id="1259" name="Google Shape;1259;g37759790070_0_88"/>
          <p:cNvSpPr txBox="1"/>
          <p:nvPr/>
        </p:nvSpPr>
        <p:spPr>
          <a:xfrm>
            <a:off x="7306422" y="5073950"/>
            <a:ext cx="4599600" cy="924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US" sz="2800">
                <a:solidFill>
                  <a:srgbClr val="243B5B"/>
                </a:solidFill>
                <a:latin typeface="Aptos Display"/>
                <a:ea typeface="Raleway"/>
                <a:cs typeface="Raleway"/>
                <a:sym typeface="Raleway"/>
              </a:rPr>
              <a:t>Home-school communication logs</a:t>
            </a:r>
            <a:endParaRPr sz="2800">
              <a:solidFill>
                <a:srgbClr val="243B5B"/>
              </a:solidFill>
              <a:latin typeface="Aptos Display"/>
              <a:ea typeface="Open Sans"/>
              <a:cs typeface="Open Sans"/>
              <a:sym typeface="Open Sans"/>
            </a:endParaRPr>
          </a:p>
        </p:txBody>
      </p:sp>
      <p:pic>
        <p:nvPicPr>
          <p:cNvPr id="1267" name="Google Shape;1267;g37759790070_0_88" descr="Simple icon of two pieces of paper stacked with the words &quot;communication log&quot; on them"/>
          <p:cNvPicPr preferRelativeResize="0"/>
          <p:nvPr/>
        </p:nvPicPr>
        <p:blipFill>
          <a:blip r:embed="rId3">
            <a:alphaModFix/>
          </a:blip>
          <a:stretch>
            <a:fillRect/>
          </a:stretch>
        </p:blipFill>
        <p:spPr>
          <a:xfrm>
            <a:off x="5810771" y="4547925"/>
            <a:ext cx="1677355" cy="1677355"/>
          </a:xfrm>
          <a:prstGeom prst="rect">
            <a:avLst/>
          </a:prstGeom>
          <a:noFill/>
          <a:ln>
            <a:noFill/>
          </a:ln>
        </p:spPr>
      </p:pic>
      <p:sp>
        <p:nvSpPr>
          <p:cNvPr id="1263" name="Google Shape;1263;g37759790070_0_88"/>
          <p:cNvSpPr txBox="1"/>
          <p:nvPr/>
        </p:nvSpPr>
        <p:spPr>
          <a:xfrm>
            <a:off x="9268381" y="3707575"/>
            <a:ext cx="1236600" cy="5382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1000"/>
              </a:spcBef>
              <a:spcAft>
                <a:spcPts val="0"/>
              </a:spcAft>
              <a:buNone/>
            </a:pPr>
            <a:r>
              <a:rPr lang="en-US" sz="2800">
                <a:solidFill>
                  <a:srgbClr val="243B5B"/>
                </a:solidFill>
                <a:latin typeface="Aptos Display"/>
                <a:ea typeface="Raleway"/>
                <a:cs typeface="Raleway"/>
                <a:sym typeface="Raleway"/>
              </a:rPr>
              <a:t>Email</a:t>
            </a:r>
            <a:endParaRPr sz="2800">
              <a:solidFill>
                <a:srgbClr val="243B5B"/>
              </a:solidFill>
              <a:latin typeface="Aptos Display"/>
              <a:ea typeface="Open Sans"/>
              <a:cs typeface="Open Sans"/>
              <a:sym typeface="Open Sans"/>
            </a:endParaRPr>
          </a:p>
        </p:txBody>
      </p:sp>
      <p:pic>
        <p:nvPicPr>
          <p:cNvPr id="1266" name="Google Shape;1266;g37759790070_0_88" descr="Simple icon of an envelope"/>
          <p:cNvPicPr preferRelativeResize="0"/>
          <p:nvPr/>
        </p:nvPicPr>
        <p:blipFill rotWithShape="1">
          <a:blip r:embed="rId4">
            <a:alphaModFix/>
          </a:blip>
          <a:srcRect t="26755" b="7859"/>
          <a:stretch/>
        </p:blipFill>
        <p:spPr>
          <a:xfrm>
            <a:off x="6667057" y="3345737"/>
            <a:ext cx="2601324" cy="1261874"/>
          </a:xfrm>
          <a:prstGeom prst="rect">
            <a:avLst/>
          </a:prstGeom>
          <a:noFill/>
          <a:ln>
            <a:noFill/>
          </a:ln>
        </p:spPr>
      </p:pic>
      <p:pic>
        <p:nvPicPr>
          <p:cNvPr id="1265" name="Google Shape;1265;g37759790070_0_88" descr="Cell phone icon showing an incoming call"/>
          <p:cNvPicPr preferRelativeResize="0"/>
          <p:nvPr/>
        </p:nvPicPr>
        <p:blipFill rotWithShape="1">
          <a:blip r:embed="rId5">
            <a:alphaModFix/>
          </a:blip>
          <a:srcRect l="22992" r="22627"/>
          <a:stretch/>
        </p:blipFill>
        <p:spPr>
          <a:xfrm>
            <a:off x="5215645" y="2512050"/>
            <a:ext cx="948713" cy="1745001"/>
          </a:xfrm>
          <a:prstGeom prst="rect">
            <a:avLst/>
          </a:prstGeom>
          <a:noFill/>
          <a:ln>
            <a:noFill/>
          </a:ln>
        </p:spPr>
      </p:pic>
      <p:sp>
        <p:nvSpPr>
          <p:cNvPr id="1264" name="Google Shape;1264;g37759790070_0_88"/>
          <p:cNvSpPr txBox="1"/>
          <p:nvPr/>
        </p:nvSpPr>
        <p:spPr>
          <a:xfrm>
            <a:off x="3181454" y="3112050"/>
            <a:ext cx="2228100" cy="633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None/>
            </a:pPr>
            <a:r>
              <a:rPr lang="en-US" sz="2800">
                <a:solidFill>
                  <a:srgbClr val="243B5B"/>
                </a:solidFill>
                <a:latin typeface="Aptos Display"/>
                <a:ea typeface="Raleway"/>
                <a:cs typeface="Raleway"/>
                <a:sym typeface="Raleway"/>
              </a:rPr>
              <a:t>Phone calls</a:t>
            </a:r>
            <a:endParaRPr sz="2800">
              <a:solidFill>
                <a:srgbClr val="243B5B"/>
              </a:solidFill>
              <a:latin typeface="Aptos Display"/>
              <a:ea typeface="Open Sans"/>
              <a:cs typeface="Open Sans"/>
              <a:sym typeface="Open Sans"/>
            </a:endParaRPr>
          </a:p>
        </p:txBody>
      </p:sp>
      <p:pic>
        <p:nvPicPr>
          <p:cNvPr id="1262" name="Google Shape;1262;g37759790070_0_88" descr="Simple icon of three figures at a round table with two thought bubbles above them, indicating a meeting."/>
          <p:cNvPicPr preferRelativeResize="0"/>
          <p:nvPr/>
        </p:nvPicPr>
        <p:blipFill>
          <a:blip r:embed="rId6">
            <a:alphaModFix/>
          </a:blip>
          <a:stretch>
            <a:fillRect/>
          </a:stretch>
        </p:blipFill>
        <p:spPr>
          <a:xfrm>
            <a:off x="9268381" y="902600"/>
            <a:ext cx="1906423" cy="1906423"/>
          </a:xfrm>
          <a:prstGeom prst="rect">
            <a:avLst/>
          </a:prstGeom>
          <a:noFill/>
          <a:ln>
            <a:noFill/>
          </a:ln>
        </p:spPr>
      </p:pic>
      <p:sp>
        <p:nvSpPr>
          <p:cNvPr id="1261" name="Google Shape;1261;g37759790070_0_88"/>
          <p:cNvSpPr txBox="1"/>
          <p:nvPr/>
        </p:nvSpPr>
        <p:spPr>
          <a:xfrm>
            <a:off x="5940713" y="1973850"/>
            <a:ext cx="3590400" cy="538200"/>
          </a:xfrm>
          <a:prstGeom prst="rect">
            <a:avLst/>
          </a:prstGeom>
          <a:noFill/>
          <a:ln>
            <a:noFill/>
          </a:ln>
        </p:spPr>
        <p:txBody>
          <a:bodyPr spcFirstLastPara="1" wrap="square" lIns="91425" tIns="45700" rIns="91425" bIns="45700" anchor="t" anchorCtr="0">
            <a:normAutofit fontScale="92500" lnSpcReduction="10000"/>
          </a:bodyPr>
          <a:lstStyle/>
          <a:p>
            <a:pPr marL="0" lvl="0" indent="0" algn="r" rtl="0">
              <a:lnSpc>
                <a:spcPct val="90000"/>
              </a:lnSpc>
              <a:spcBef>
                <a:spcPts val="1000"/>
              </a:spcBef>
              <a:spcAft>
                <a:spcPts val="0"/>
              </a:spcAft>
              <a:buNone/>
            </a:pPr>
            <a:r>
              <a:rPr lang="en-US" sz="2800">
                <a:solidFill>
                  <a:srgbClr val="243B5B"/>
                </a:solidFill>
                <a:latin typeface="Aptos Display"/>
                <a:ea typeface="Raleway"/>
                <a:cs typeface="Raleway"/>
                <a:sym typeface="Raleway"/>
              </a:rPr>
              <a:t>Follow-up meetings</a:t>
            </a:r>
            <a:endParaRPr sz="2800">
              <a:solidFill>
                <a:srgbClr val="243B5B"/>
              </a:solidFill>
              <a:latin typeface="Aptos Display"/>
              <a:ea typeface="Open Sans"/>
              <a:cs typeface="Open Sans"/>
              <a:sym typeface="Open Sans"/>
            </a:endParaRPr>
          </a:p>
        </p:txBody>
      </p:sp>
      <p:sp>
        <p:nvSpPr>
          <p:cNvPr id="1258" name="Google Shape;1258;g37759790070_0_88"/>
          <p:cNvSpPr txBox="1"/>
          <p:nvPr/>
        </p:nvSpPr>
        <p:spPr>
          <a:xfrm>
            <a:off x="4668732" y="748200"/>
            <a:ext cx="4599600" cy="5382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1000"/>
              </a:spcBef>
              <a:spcAft>
                <a:spcPts val="0"/>
              </a:spcAft>
              <a:buNone/>
            </a:pPr>
            <a:r>
              <a:rPr lang="en-US" sz="2800">
                <a:solidFill>
                  <a:srgbClr val="243B5B"/>
                </a:solidFill>
                <a:latin typeface="Aptos Display"/>
                <a:ea typeface="Raleway"/>
                <a:cs typeface="Raleway"/>
                <a:sym typeface="Raleway"/>
              </a:rPr>
              <a:t>Surveys or questionnaires</a:t>
            </a:r>
            <a:endParaRPr sz="2800">
              <a:solidFill>
                <a:srgbClr val="243B5B"/>
              </a:solidFill>
              <a:latin typeface="Aptos Display"/>
              <a:ea typeface="Open Sans"/>
              <a:cs typeface="Open Sans"/>
              <a:sym typeface="Open Sans"/>
            </a:endParaRPr>
          </a:p>
        </p:txBody>
      </p:sp>
      <p:pic>
        <p:nvPicPr>
          <p:cNvPr id="1260" name="Google Shape;1260;g37759790070_0_88" descr="Hand holding an iPad with an online survey. "/>
          <p:cNvPicPr preferRelativeResize="0"/>
          <p:nvPr/>
        </p:nvPicPr>
        <p:blipFill rotWithShape="1">
          <a:blip r:embed="rId7">
            <a:alphaModFix/>
          </a:blip>
          <a:srcRect l="18656" t="7219" r="7219" b="8534"/>
          <a:stretch/>
        </p:blipFill>
        <p:spPr>
          <a:xfrm>
            <a:off x="3270932" y="461400"/>
            <a:ext cx="1677355" cy="1906900"/>
          </a:xfrm>
          <a:prstGeom prst="rect">
            <a:avLst/>
          </a:prstGeom>
          <a:noFill/>
          <a:ln>
            <a:noFill/>
          </a:ln>
        </p:spPr>
      </p:pic>
      <p:sp>
        <p:nvSpPr>
          <p:cNvPr id="1256" name="Google Shape;1256;g37759790070_0_88"/>
          <p:cNvSpPr txBox="1">
            <a:spLocks noGrp="1"/>
          </p:cNvSpPr>
          <p:nvPr>
            <p:ph type="title"/>
          </p:nvPr>
        </p:nvSpPr>
        <p:spPr>
          <a:xfrm>
            <a:off x="260600" y="858652"/>
            <a:ext cx="2409300" cy="3522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latin typeface="Aptos Display"/>
                <a:ea typeface="Raleway"/>
                <a:cs typeface="Raleway"/>
                <a:sym typeface="Raleway"/>
              </a:rPr>
              <a:t>Ways to Gather Feedback</a:t>
            </a:r>
            <a:endParaRPr>
              <a:latin typeface="Aptos Display"/>
              <a:ea typeface="Raleway"/>
              <a:cs typeface="Raleway"/>
              <a:sym typeface="Raleway"/>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sp>
        <p:nvSpPr>
          <p:cNvPr id="1276" name="Google Shape;1276;g37759790070_0_268"/>
          <p:cNvSpPr txBox="1"/>
          <p:nvPr/>
        </p:nvSpPr>
        <p:spPr>
          <a:xfrm>
            <a:off x="4913050" y="3682545"/>
            <a:ext cx="6620700" cy="2264100"/>
          </a:xfrm>
          <a:prstGeom prst="rect">
            <a:avLst/>
          </a:prstGeom>
          <a:noFill/>
          <a:ln>
            <a:noFill/>
          </a:ln>
        </p:spPr>
        <p:txBody>
          <a:bodyPr spcFirstLastPara="1" wrap="square" lIns="87825" tIns="43900" rIns="87825" bIns="43900" anchor="t" anchorCtr="0">
            <a:normAutofit/>
          </a:bodyPr>
          <a:lstStyle/>
          <a:p>
            <a:pPr marL="0" lvl="0" indent="0" algn="l" rtl="0">
              <a:lnSpc>
                <a:spcPct val="90000"/>
              </a:lnSpc>
              <a:spcBef>
                <a:spcPts val="961"/>
              </a:spcBef>
              <a:spcAft>
                <a:spcPts val="0"/>
              </a:spcAft>
              <a:buNone/>
            </a:pPr>
            <a:r>
              <a:rPr lang="en-US" sz="2489" b="1">
                <a:solidFill>
                  <a:srgbClr val="243B5B"/>
                </a:solidFill>
                <a:latin typeface="Aptos Display"/>
                <a:ea typeface="Raleway"/>
                <a:cs typeface="Raleway"/>
                <a:sym typeface="Raleway"/>
              </a:rPr>
              <a:t>Supports and Resources</a:t>
            </a:r>
            <a:endParaRPr sz="2489" b="1">
              <a:solidFill>
                <a:srgbClr val="243B5B"/>
              </a:solidFill>
              <a:latin typeface="Aptos Display"/>
              <a:ea typeface="Raleway"/>
              <a:cs typeface="Raleway"/>
              <a:sym typeface="Raleway"/>
            </a:endParaRPr>
          </a:p>
          <a:p>
            <a:pPr marL="0" lvl="0" indent="0" algn="l" rtl="0">
              <a:lnSpc>
                <a:spcPct val="90000"/>
              </a:lnSpc>
              <a:spcBef>
                <a:spcPts val="961"/>
              </a:spcBef>
              <a:spcAft>
                <a:spcPts val="0"/>
              </a:spcAft>
              <a:buNone/>
            </a:pPr>
            <a:r>
              <a:rPr lang="en-US" sz="2400">
                <a:solidFill>
                  <a:srgbClr val="243B5B"/>
                </a:solidFill>
                <a:latin typeface="Aptos Display"/>
                <a:ea typeface="Raleway"/>
                <a:cs typeface="Raleway"/>
                <a:sym typeface="Raleway"/>
              </a:rPr>
              <a:t>Reflect on how well individuals felt supported throughout the IEP journey, including by being given access to resources and information.</a:t>
            </a:r>
            <a:endParaRPr sz="2400">
              <a:solidFill>
                <a:srgbClr val="243B5B"/>
              </a:solidFill>
              <a:latin typeface="Aptos Display"/>
              <a:ea typeface="Raleway"/>
              <a:cs typeface="Raleway"/>
              <a:sym typeface="Raleway"/>
            </a:endParaRPr>
          </a:p>
        </p:txBody>
      </p:sp>
      <p:pic>
        <p:nvPicPr>
          <p:cNvPr id="1277" name="Google Shape;1277;g37759790070_0_268" descr="Simple icon of three people holding up two puzzle pieces in the air together, about to connect them. "/>
          <p:cNvPicPr preferRelativeResize="0"/>
          <p:nvPr/>
        </p:nvPicPr>
        <p:blipFill>
          <a:blip r:embed="rId3">
            <a:alphaModFix/>
          </a:blip>
          <a:stretch>
            <a:fillRect/>
          </a:stretch>
        </p:blipFill>
        <p:spPr>
          <a:xfrm>
            <a:off x="3029075" y="3422473"/>
            <a:ext cx="1914847" cy="1914847"/>
          </a:xfrm>
          <a:prstGeom prst="rect">
            <a:avLst/>
          </a:prstGeom>
          <a:noFill/>
          <a:ln>
            <a:noFill/>
          </a:ln>
        </p:spPr>
      </p:pic>
      <p:sp>
        <p:nvSpPr>
          <p:cNvPr id="1274" name="Google Shape;1274;g37759790070_0_268"/>
          <p:cNvSpPr txBox="1"/>
          <p:nvPr/>
        </p:nvSpPr>
        <p:spPr>
          <a:xfrm>
            <a:off x="4913050" y="1378653"/>
            <a:ext cx="6620700" cy="1914900"/>
          </a:xfrm>
          <a:prstGeom prst="rect">
            <a:avLst/>
          </a:prstGeom>
          <a:noFill/>
          <a:ln>
            <a:noFill/>
          </a:ln>
        </p:spPr>
        <p:txBody>
          <a:bodyPr spcFirstLastPara="1" wrap="square" lIns="87825" tIns="43900" rIns="87825" bIns="43900" anchor="t" anchorCtr="0">
            <a:normAutofit lnSpcReduction="10000"/>
          </a:bodyPr>
          <a:lstStyle/>
          <a:p>
            <a:pPr marL="0" lvl="0" indent="0" algn="l" rtl="0">
              <a:lnSpc>
                <a:spcPct val="90000"/>
              </a:lnSpc>
              <a:spcBef>
                <a:spcPts val="961"/>
              </a:spcBef>
              <a:spcAft>
                <a:spcPts val="0"/>
              </a:spcAft>
              <a:buNone/>
            </a:pPr>
            <a:r>
              <a:rPr lang="en-US" sz="2489" b="1" dirty="0">
                <a:solidFill>
                  <a:srgbClr val="243B5B"/>
                </a:solidFill>
                <a:latin typeface="Aptos Display"/>
                <a:ea typeface="Raleway"/>
                <a:cs typeface="Raleway"/>
                <a:sym typeface="Raleway"/>
              </a:rPr>
              <a:t>General Satisfaction and Communication</a:t>
            </a:r>
            <a:endParaRPr sz="2489" b="1" dirty="0">
              <a:solidFill>
                <a:srgbClr val="243B5B"/>
              </a:solidFill>
              <a:latin typeface="Aptos Display"/>
              <a:ea typeface="Raleway"/>
              <a:cs typeface="Raleway"/>
              <a:sym typeface="Raleway"/>
            </a:endParaRPr>
          </a:p>
          <a:p>
            <a:pPr marL="0" lvl="0" indent="0" algn="l" rtl="0">
              <a:lnSpc>
                <a:spcPct val="90000"/>
              </a:lnSpc>
              <a:spcBef>
                <a:spcPts val="961"/>
              </a:spcBef>
              <a:spcAft>
                <a:spcPts val="0"/>
              </a:spcAft>
              <a:buNone/>
            </a:pPr>
            <a:r>
              <a:rPr lang="en-US" sz="2400" dirty="0">
                <a:solidFill>
                  <a:srgbClr val="243B5B"/>
                </a:solidFill>
                <a:latin typeface="Aptos Display"/>
                <a:ea typeface="Raleway"/>
                <a:cs typeface="Raleway"/>
                <a:sym typeface="Raleway"/>
              </a:rPr>
              <a:t>Reflect on participants’ overall experience and level of contentment with the IEP process, including how effectively they felt information was shared.</a:t>
            </a:r>
            <a:endParaRPr sz="2400" dirty="0">
              <a:solidFill>
                <a:srgbClr val="243B5B"/>
              </a:solidFill>
              <a:latin typeface="Aptos Display"/>
              <a:ea typeface="Raleway"/>
              <a:cs typeface="Raleway"/>
              <a:sym typeface="Raleway"/>
            </a:endParaRPr>
          </a:p>
        </p:txBody>
      </p:sp>
      <p:pic>
        <p:nvPicPr>
          <p:cNvPr id="1275" name="Google Shape;1275;g37759790070_0_268" descr="Simple icon of two thought bubbles."/>
          <p:cNvPicPr preferRelativeResize="0"/>
          <p:nvPr/>
        </p:nvPicPr>
        <p:blipFill rotWithShape="1">
          <a:blip r:embed="rId4">
            <a:alphaModFix/>
          </a:blip>
          <a:srcRect l="4576" t="9753" r="4074" b="4084"/>
          <a:stretch/>
        </p:blipFill>
        <p:spPr>
          <a:xfrm>
            <a:off x="3059951" y="1202025"/>
            <a:ext cx="1853091" cy="1748394"/>
          </a:xfrm>
          <a:prstGeom prst="rect">
            <a:avLst/>
          </a:prstGeom>
          <a:noFill/>
          <a:ln>
            <a:noFill/>
          </a:ln>
        </p:spPr>
      </p:pic>
      <p:sp>
        <p:nvSpPr>
          <p:cNvPr id="2" name="Google Shape;1273;g37759790070_0_268">
            <a:extLst>
              <a:ext uri="{FF2B5EF4-FFF2-40B4-BE49-F238E27FC236}">
                <a16:creationId xmlns:a16="http://schemas.microsoft.com/office/drawing/2014/main" id="{D4BE2344-D5E2-A961-EEDD-22F354FDD388}"/>
              </a:ext>
            </a:extLst>
          </p:cNvPr>
          <p:cNvSpPr txBox="1">
            <a:spLocks/>
          </p:cNvSpPr>
          <p:nvPr/>
        </p:nvSpPr>
        <p:spPr>
          <a:xfrm>
            <a:off x="357113" y="1202025"/>
            <a:ext cx="2409300" cy="37317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3400"/>
              <a:buFont typeface="Open Sans Light"/>
              <a:buNone/>
              <a:defRPr sz="3400" b="1" i="0" u="none" strike="noStrike" cap="none">
                <a:solidFill>
                  <a:schemeClr val="lt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dirty="0">
                <a:latin typeface="Raleway"/>
                <a:ea typeface="Raleway"/>
                <a:cs typeface="Raleway"/>
                <a:sym typeface="Raleway"/>
              </a:rPr>
              <a:t>Potential Feedback Focus Areas</a:t>
            </a:r>
          </a:p>
        </p:txBody>
      </p:sp>
      <p:sp>
        <p:nvSpPr>
          <p:cNvPr id="1273" name="Google Shape;1273;g37759790070_0_268"/>
          <p:cNvSpPr txBox="1">
            <a:spLocks noGrp="1"/>
          </p:cNvSpPr>
          <p:nvPr>
            <p:ph type="title"/>
          </p:nvPr>
        </p:nvSpPr>
        <p:spPr>
          <a:xfrm>
            <a:off x="3348036" y="-1533486"/>
            <a:ext cx="4525383" cy="1360072"/>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solidFill>
                  <a:schemeClr val="tx1"/>
                </a:solidFill>
                <a:highlight>
                  <a:srgbClr val="FFFFFF"/>
                </a:highlight>
                <a:latin typeface="Raleway"/>
                <a:ea typeface="Raleway"/>
                <a:cs typeface="Raleway"/>
                <a:sym typeface="Raleway"/>
              </a:rPr>
              <a:t>Potential Feedback Focus Areas 1</a:t>
            </a:r>
            <a:endParaRPr dirty="0">
              <a:solidFill>
                <a:schemeClr val="tx1"/>
              </a:solidFill>
              <a:highlight>
                <a:srgbClr val="FFFFFF"/>
              </a:highlight>
              <a:latin typeface="Raleway"/>
              <a:ea typeface="Raleway"/>
              <a:cs typeface="Raleway"/>
              <a:sym typeface="Raleway"/>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282"/>
        <p:cNvGrpSpPr/>
        <p:nvPr/>
      </p:nvGrpSpPr>
      <p:grpSpPr>
        <a:xfrm>
          <a:off x="0" y="0"/>
          <a:ext cx="0" cy="0"/>
          <a:chOff x="0" y="0"/>
          <a:chExt cx="0" cy="0"/>
        </a:xfrm>
      </p:grpSpPr>
      <p:sp>
        <p:nvSpPr>
          <p:cNvPr id="1284" name="Google Shape;1284;g37759790070_0_280"/>
          <p:cNvSpPr txBox="1">
            <a:spLocks noGrp="1"/>
          </p:cNvSpPr>
          <p:nvPr>
            <p:ph type="sldNum" idx="12"/>
          </p:nvPr>
        </p:nvSpPr>
        <p:spPr>
          <a:xfrm>
            <a:off x="8610600" y="6591392"/>
            <a:ext cx="27432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fld id="{00000000-1234-1234-1234-123412341234}" type="slidenum">
              <a:rPr lang="en-US"/>
              <a:t>119</a:t>
            </a:fld>
            <a:endParaRPr/>
          </a:p>
        </p:txBody>
      </p:sp>
      <p:sp>
        <p:nvSpPr>
          <p:cNvPr id="1287" name="Google Shape;1287;g37759790070_0_280"/>
          <p:cNvSpPr txBox="1"/>
          <p:nvPr/>
        </p:nvSpPr>
        <p:spPr>
          <a:xfrm>
            <a:off x="4946050" y="3518324"/>
            <a:ext cx="6736800" cy="1869900"/>
          </a:xfrm>
          <a:prstGeom prst="rect">
            <a:avLst/>
          </a:prstGeom>
          <a:noFill/>
          <a:ln>
            <a:noFill/>
          </a:ln>
        </p:spPr>
        <p:txBody>
          <a:bodyPr spcFirstLastPara="1" wrap="square" lIns="89375" tIns="44675" rIns="89375" bIns="44675" anchor="t" anchorCtr="0">
            <a:normAutofit lnSpcReduction="10000"/>
          </a:bodyPr>
          <a:lstStyle/>
          <a:p>
            <a:pPr marL="0" lvl="0" indent="0" algn="l" rtl="0">
              <a:lnSpc>
                <a:spcPct val="90000"/>
              </a:lnSpc>
              <a:spcBef>
                <a:spcPts val="977"/>
              </a:spcBef>
              <a:spcAft>
                <a:spcPts val="0"/>
              </a:spcAft>
              <a:buNone/>
            </a:pPr>
            <a:r>
              <a:rPr lang="en-US" sz="2450" b="1">
                <a:solidFill>
                  <a:srgbClr val="243B5B"/>
                </a:solidFill>
                <a:latin typeface="Aptos Display"/>
                <a:ea typeface="Raleway"/>
                <a:cs typeface="Raleway"/>
                <a:sym typeface="Raleway"/>
              </a:rPr>
              <a:t>Participation and Inclusion in the IEP Process</a:t>
            </a:r>
            <a:endParaRPr sz="2450" b="1">
              <a:solidFill>
                <a:srgbClr val="243B5B"/>
              </a:solidFill>
              <a:latin typeface="Aptos Display"/>
              <a:ea typeface="Raleway"/>
              <a:cs typeface="Raleway"/>
              <a:sym typeface="Raleway"/>
            </a:endParaRPr>
          </a:p>
          <a:p>
            <a:pPr marL="0" lvl="0" indent="0" algn="l" rtl="0">
              <a:lnSpc>
                <a:spcPct val="90000"/>
              </a:lnSpc>
              <a:spcBef>
                <a:spcPts val="977"/>
              </a:spcBef>
              <a:spcAft>
                <a:spcPts val="0"/>
              </a:spcAft>
              <a:buNone/>
            </a:pPr>
            <a:r>
              <a:rPr lang="en-US" sz="2400">
                <a:solidFill>
                  <a:srgbClr val="243B5B"/>
                </a:solidFill>
                <a:latin typeface="Aptos Display"/>
                <a:ea typeface="Raleway"/>
                <a:cs typeface="Raleway"/>
                <a:sym typeface="Raleway"/>
              </a:rPr>
              <a:t>Reflect on how involved, respected, and valued the participants felt in planning and decision making.</a:t>
            </a:r>
            <a:endParaRPr sz="2400">
              <a:solidFill>
                <a:srgbClr val="243B5B"/>
              </a:solidFill>
              <a:latin typeface="Aptos Display"/>
              <a:ea typeface="Raleway"/>
              <a:cs typeface="Raleway"/>
              <a:sym typeface="Raleway"/>
            </a:endParaRPr>
          </a:p>
        </p:txBody>
      </p:sp>
      <p:pic>
        <p:nvPicPr>
          <p:cNvPr id="1288" name="Google Shape;1288;g37759790070_0_280" descr="Three people sitting at a table with two hands underneath, symbolizing support or collaboration."/>
          <p:cNvPicPr preferRelativeResize="0"/>
          <p:nvPr/>
        </p:nvPicPr>
        <p:blipFill rotWithShape="1">
          <a:blip r:embed="rId3">
            <a:alphaModFix/>
          </a:blip>
          <a:srcRect/>
          <a:stretch/>
        </p:blipFill>
        <p:spPr>
          <a:xfrm>
            <a:off x="3029075" y="3253692"/>
            <a:ext cx="1948383" cy="1948383"/>
          </a:xfrm>
          <a:prstGeom prst="rect">
            <a:avLst/>
          </a:prstGeom>
          <a:noFill/>
          <a:ln>
            <a:noFill/>
          </a:ln>
        </p:spPr>
      </p:pic>
      <p:sp>
        <p:nvSpPr>
          <p:cNvPr id="1285" name="Google Shape;1285;g37759790070_0_280"/>
          <p:cNvSpPr txBox="1"/>
          <p:nvPr/>
        </p:nvSpPr>
        <p:spPr>
          <a:xfrm>
            <a:off x="4946050" y="983921"/>
            <a:ext cx="6736800" cy="2043000"/>
          </a:xfrm>
          <a:prstGeom prst="rect">
            <a:avLst/>
          </a:prstGeom>
          <a:noFill/>
          <a:ln>
            <a:noFill/>
          </a:ln>
        </p:spPr>
        <p:txBody>
          <a:bodyPr spcFirstLastPara="1" wrap="square" lIns="89375" tIns="44675" rIns="89375" bIns="44675" anchor="t" anchorCtr="0">
            <a:normAutofit/>
          </a:bodyPr>
          <a:lstStyle/>
          <a:p>
            <a:pPr marL="0" lvl="0" indent="0" algn="l" rtl="0">
              <a:lnSpc>
                <a:spcPct val="90000"/>
              </a:lnSpc>
              <a:spcBef>
                <a:spcPts val="977"/>
              </a:spcBef>
              <a:spcAft>
                <a:spcPts val="0"/>
              </a:spcAft>
              <a:buNone/>
            </a:pPr>
            <a:r>
              <a:rPr lang="en-US" sz="2450" b="1">
                <a:solidFill>
                  <a:srgbClr val="243B5B"/>
                </a:solidFill>
                <a:latin typeface="Aptos Display"/>
                <a:ea typeface="Raleway"/>
                <a:cs typeface="Raleway"/>
                <a:sym typeface="Raleway"/>
              </a:rPr>
              <a:t>IEP Process Understanding</a:t>
            </a:r>
            <a:endParaRPr sz="2450" b="1">
              <a:solidFill>
                <a:srgbClr val="243B5B"/>
              </a:solidFill>
              <a:latin typeface="Aptos Display"/>
              <a:ea typeface="Raleway"/>
              <a:cs typeface="Raleway"/>
              <a:sym typeface="Raleway"/>
            </a:endParaRPr>
          </a:p>
          <a:p>
            <a:pPr marL="0" lvl="0" indent="0" algn="l" rtl="0">
              <a:lnSpc>
                <a:spcPct val="90000"/>
              </a:lnSpc>
              <a:spcBef>
                <a:spcPts val="977"/>
              </a:spcBef>
              <a:spcAft>
                <a:spcPts val="0"/>
              </a:spcAft>
              <a:buNone/>
            </a:pPr>
            <a:r>
              <a:rPr lang="en-US" sz="2400">
                <a:solidFill>
                  <a:srgbClr val="243B5B"/>
                </a:solidFill>
                <a:latin typeface="Aptos Display"/>
                <a:ea typeface="Raleway"/>
                <a:cs typeface="Raleway"/>
                <a:sym typeface="Raleway"/>
              </a:rPr>
              <a:t>Reflect on how well individuals understood each stage of the IEP process.</a:t>
            </a:r>
            <a:endParaRPr sz="2400">
              <a:solidFill>
                <a:srgbClr val="243B5B"/>
              </a:solidFill>
              <a:latin typeface="Aptos Display"/>
              <a:ea typeface="Raleway"/>
              <a:cs typeface="Raleway"/>
              <a:sym typeface="Raleway"/>
            </a:endParaRPr>
          </a:p>
        </p:txBody>
      </p:sp>
      <p:pic>
        <p:nvPicPr>
          <p:cNvPr id="1286" name="Google Shape;1286;g37759790070_0_280" descr="Two people facing each other with a speech bubble above showing a checkmark."/>
          <p:cNvPicPr preferRelativeResize="0"/>
          <p:nvPr/>
        </p:nvPicPr>
        <p:blipFill rotWithShape="1">
          <a:blip r:embed="rId4">
            <a:alphaModFix/>
          </a:blip>
          <a:srcRect t="2839" b="2829"/>
          <a:stretch/>
        </p:blipFill>
        <p:spPr>
          <a:xfrm>
            <a:off x="3060492" y="858650"/>
            <a:ext cx="1885547" cy="1779017"/>
          </a:xfrm>
          <a:prstGeom prst="rect">
            <a:avLst/>
          </a:prstGeom>
          <a:noFill/>
          <a:ln>
            <a:noFill/>
          </a:ln>
        </p:spPr>
      </p:pic>
      <p:sp>
        <p:nvSpPr>
          <p:cNvPr id="2" name="Google Shape;1283;g37759790070_0_280">
            <a:extLst>
              <a:ext uri="{FF2B5EF4-FFF2-40B4-BE49-F238E27FC236}">
                <a16:creationId xmlns:a16="http://schemas.microsoft.com/office/drawing/2014/main" id="{D6877439-8412-D086-2611-5A36DE93370F}"/>
              </a:ext>
            </a:extLst>
          </p:cNvPr>
          <p:cNvSpPr txBox="1">
            <a:spLocks/>
          </p:cNvSpPr>
          <p:nvPr/>
        </p:nvSpPr>
        <p:spPr>
          <a:xfrm>
            <a:off x="258690" y="1213494"/>
            <a:ext cx="2409300" cy="34929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3400"/>
              <a:buFont typeface="Open Sans Light"/>
              <a:buNone/>
              <a:defRPr sz="3400" b="1" i="0" u="none" strike="noStrike" cap="none">
                <a:solidFill>
                  <a:schemeClr val="lt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a:latin typeface="Aptos Display"/>
                <a:ea typeface="Raleway"/>
                <a:cs typeface="Raleway"/>
                <a:sym typeface="Raleway"/>
              </a:rPr>
              <a:t>Potential Feedback Focus Areas</a:t>
            </a:r>
            <a:endParaRPr lang="en-US" dirty="0">
              <a:latin typeface="Aptos Display"/>
              <a:ea typeface="Raleway"/>
              <a:cs typeface="Raleway"/>
              <a:sym typeface="Raleway"/>
            </a:endParaRPr>
          </a:p>
        </p:txBody>
      </p:sp>
      <p:sp>
        <p:nvSpPr>
          <p:cNvPr id="1283" name="Google Shape;1283;g37759790070_0_280"/>
          <p:cNvSpPr txBox="1">
            <a:spLocks noGrp="1"/>
          </p:cNvSpPr>
          <p:nvPr>
            <p:ph type="title"/>
          </p:nvPr>
        </p:nvSpPr>
        <p:spPr>
          <a:xfrm>
            <a:off x="4716204" y="116006"/>
            <a:ext cx="6017760" cy="867915"/>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solidFill>
                  <a:srgbClr val="FFFFFF"/>
                </a:solidFill>
                <a:latin typeface="Raleway"/>
                <a:ea typeface="Raleway"/>
                <a:cs typeface="Raleway"/>
                <a:sym typeface="Raleway"/>
              </a:rPr>
              <a:t>Potential Feedback Focus Areas 2</a:t>
            </a:r>
            <a:endParaRPr dirty="0">
              <a:solidFill>
                <a:srgbClr val="FFFFFF"/>
              </a:solidFill>
              <a:latin typeface="Raleway"/>
              <a:ea typeface="Raleway"/>
              <a:cs typeface="Raleway"/>
              <a:sym typeface="Raleway"/>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g382c77b46bb_0_528"/>
          <p:cNvSpPr txBox="1">
            <a:spLocks noGrp="1"/>
          </p:cNvSpPr>
          <p:nvPr>
            <p:ph type="title"/>
          </p:nvPr>
        </p:nvSpPr>
        <p:spPr>
          <a:xfrm>
            <a:off x="245932" y="1560163"/>
            <a:ext cx="3405000" cy="1396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solidFill>
                  <a:srgbClr val="15334B"/>
                </a:solidFill>
                <a:latin typeface="Aptos Display"/>
                <a:ea typeface="Raleway"/>
                <a:cs typeface="Raleway"/>
                <a:sym typeface="Raleway"/>
              </a:rPr>
              <a:t>California</a:t>
            </a:r>
            <a:endParaRPr dirty="0">
              <a:solidFill>
                <a:srgbClr val="15334B"/>
              </a:solidFill>
              <a:latin typeface="Aptos Display"/>
              <a:ea typeface="Raleway"/>
              <a:cs typeface="Raleway"/>
              <a:sym typeface="Raleway"/>
            </a:endParaRPr>
          </a:p>
        </p:txBody>
      </p:sp>
      <p:sp>
        <p:nvSpPr>
          <p:cNvPr id="276" name="Google Shape;276;g382c77b46bb_0_528"/>
          <p:cNvSpPr txBox="1"/>
          <p:nvPr/>
        </p:nvSpPr>
        <p:spPr>
          <a:xfrm>
            <a:off x="193475" y="2867075"/>
            <a:ext cx="2512800" cy="1522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sz="2400" b="1" dirty="0">
                <a:solidFill>
                  <a:srgbClr val="15334B"/>
                </a:solidFill>
                <a:latin typeface="Aptos Display"/>
                <a:ea typeface="Open Sans Light"/>
                <a:cs typeface="Open Sans Light"/>
                <a:sym typeface="Open Sans Light"/>
              </a:rPr>
              <a:t>Fifth highest dispute activity</a:t>
            </a:r>
            <a:r>
              <a:rPr lang="en-US" sz="2400" b="1" dirty="0">
                <a:solidFill>
                  <a:srgbClr val="15334B"/>
                </a:solidFill>
                <a:latin typeface="Aptos Display"/>
                <a:ea typeface="Open Sans Light"/>
                <a:cs typeface="Open Sans Light"/>
                <a:sym typeface="Open Sans 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 in </a:t>
            </a:r>
            <a:r>
              <a:rPr lang="en-US" sz="2400" b="1" dirty="0">
                <a:solidFill>
                  <a:srgbClr val="15334B"/>
                </a:solidFill>
                <a:latin typeface="Aptos Display"/>
                <a:ea typeface="Open Sans Light"/>
                <a:cs typeface="Open Sans Light"/>
                <a:sym typeface="Open Sans Light"/>
              </a:rPr>
              <a:t>the nation</a:t>
            </a:r>
            <a:endParaRPr sz="2400" b="1" dirty="0">
              <a:solidFill>
                <a:srgbClr val="15334B"/>
              </a:solidFill>
              <a:latin typeface="Aptos Display"/>
              <a:ea typeface="Open Sans Light"/>
              <a:cs typeface="Open Sans Light"/>
              <a:sym typeface="Open Sans Light"/>
            </a:endParaRPr>
          </a:p>
        </p:txBody>
      </p:sp>
      <p:pic>
        <p:nvPicPr>
          <p:cNvPr id="277" name="Google Shape;277;g382c77b46bb_0_528" descr="Bar chart showing dispute resolution activity by state for 2023–24, with counts of written complaints, mediation requests, and due process complaints. New York and Puerto Rico have the highest numbers, while Rhode Island and New Mexico are among the lowest."/>
          <p:cNvPicPr preferRelativeResize="0"/>
          <p:nvPr/>
        </p:nvPicPr>
        <p:blipFill>
          <a:blip r:embed="rId3">
            <a:alphaModFix/>
          </a:blip>
          <a:stretch>
            <a:fillRect/>
          </a:stretch>
        </p:blipFill>
        <p:spPr>
          <a:xfrm>
            <a:off x="2706375" y="1159600"/>
            <a:ext cx="8820450" cy="4383500"/>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293"/>
        <p:cNvGrpSpPr/>
        <p:nvPr/>
      </p:nvGrpSpPr>
      <p:grpSpPr>
        <a:xfrm>
          <a:off x="0" y="0"/>
          <a:ext cx="0" cy="0"/>
          <a:chOff x="0" y="0"/>
          <a:chExt cx="0" cy="0"/>
        </a:xfrm>
      </p:grpSpPr>
      <p:sp>
        <p:nvSpPr>
          <p:cNvPr id="1295" name="Google Shape;1295;g37759790070_0_292"/>
          <p:cNvSpPr txBox="1">
            <a:spLocks noGrp="1"/>
          </p:cNvSpPr>
          <p:nvPr>
            <p:ph type="sldNum" idx="12"/>
          </p:nvPr>
        </p:nvSpPr>
        <p:spPr>
          <a:xfrm>
            <a:off x="8610600" y="6591392"/>
            <a:ext cx="27432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fld id="{00000000-1234-1234-1234-123412341234}" type="slidenum">
              <a:rPr lang="en-US"/>
              <a:t>120</a:t>
            </a:fld>
            <a:endParaRPr/>
          </a:p>
        </p:txBody>
      </p:sp>
      <p:sp>
        <p:nvSpPr>
          <p:cNvPr id="1298" name="Google Shape;1298;g37759790070_0_292"/>
          <p:cNvSpPr txBox="1"/>
          <p:nvPr/>
        </p:nvSpPr>
        <p:spPr>
          <a:xfrm>
            <a:off x="4860250" y="3825500"/>
            <a:ext cx="6435300" cy="1861200"/>
          </a:xfrm>
          <a:prstGeom prst="rect">
            <a:avLst/>
          </a:prstGeom>
          <a:noFill/>
          <a:ln>
            <a:noFill/>
          </a:ln>
        </p:spPr>
        <p:txBody>
          <a:bodyPr spcFirstLastPara="1" wrap="square" lIns="85375" tIns="42675" rIns="85375" bIns="42675" anchor="t" anchorCtr="0">
            <a:normAutofit fontScale="92500"/>
          </a:bodyPr>
          <a:lstStyle/>
          <a:p>
            <a:pPr marL="0" lvl="0" indent="0" algn="l" rtl="0">
              <a:lnSpc>
                <a:spcPct val="90000"/>
              </a:lnSpc>
              <a:spcBef>
                <a:spcPts val="934"/>
              </a:spcBef>
              <a:spcAft>
                <a:spcPts val="0"/>
              </a:spcAft>
              <a:buNone/>
            </a:pPr>
            <a:r>
              <a:rPr lang="en-US" sz="2450" b="1">
                <a:solidFill>
                  <a:srgbClr val="243B5B"/>
                </a:solidFill>
                <a:latin typeface="Aptos Display"/>
                <a:ea typeface="Raleway"/>
                <a:cs typeface="Raleway"/>
                <a:sym typeface="Raleway"/>
              </a:rPr>
              <a:t>Progress and Feedback</a:t>
            </a:r>
            <a:endParaRPr sz="2450" b="1">
              <a:solidFill>
                <a:srgbClr val="243B5B"/>
              </a:solidFill>
              <a:latin typeface="Aptos Display"/>
              <a:ea typeface="Raleway"/>
              <a:cs typeface="Raleway"/>
              <a:sym typeface="Raleway"/>
            </a:endParaRPr>
          </a:p>
          <a:p>
            <a:pPr marL="0" lvl="0" indent="0" algn="l" rtl="0">
              <a:lnSpc>
                <a:spcPct val="90000"/>
              </a:lnSpc>
              <a:spcBef>
                <a:spcPts val="934"/>
              </a:spcBef>
              <a:spcAft>
                <a:spcPts val="0"/>
              </a:spcAft>
              <a:buNone/>
            </a:pPr>
            <a:r>
              <a:rPr lang="en-US" sz="2400">
                <a:solidFill>
                  <a:srgbClr val="243B5B"/>
                </a:solidFill>
                <a:latin typeface="Aptos Display"/>
                <a:ea typeface="Raleway"/>
                <a:cs typeface="Raleway"/>
                <a:sym typeface="Raleway"/>
              </a:rPr>
              <a:t>Reflect on how well participants felt progress was tracked and communicated, and whether instructional adjustments were made as necessary based on collected data.</a:t>
            </a:r>
            <a:endParaRPr sz="2400">
              <a:solidFill>
                <a:srgbClr val="243B5B"/>
              </a:solidFill>
              <a:latin typeface="Aptos Display"/>
              <a:ea typeface="Raleway"/>
              <a:cs typeface="Raleway"/>
              <a:sym typeface="Raleway"/>
            </a:endParaRPr>
          </a:p>
        </p:txBody>
      </p:sp>
      <p:pic>
        <p:nvPicPr>
          <p:cNvPr id="1299" name="Google Shape;1299;g37759790070_0_292" descr="Computer monitor displaying a line graph with a magnifying glass highlighting part of the data."/>
          <p:cNvPicPr preferRelativeResize="0"/>
          <p:nvPr/>
        </p:nvPicPr>
        <p:blipFill rotWithShape="1">
          <a:blip r:embed="rId3">
            <a:alphaModFix/>
          </a:blip>
          <a:srcRect/>
          <a:stretch/>
        </p:blipFill>
        <p:spPr>
          <a:xfrm>
            <a:off x="3029075" y="3733828"/>
            <a:ext cx="1861189" cy="1861189"/>
          </a:xfrm>
          <a:prstGeom prst="rect">
            <a:avLst/>
          </a:prstGeom>
          <a:noFill/>
          <a:ln>
            <a:noFill/>
          </a:ln>
        </p:spPr>
      </p:pic>
      <p:sp>
        <p:nvSpPr>
          <p:cNvPr id="1296" name="Google Shape;1296;g37759790070_0_292"/>
          <p:cNvSpPr txBox="1"/>
          <p:nvPr/>
        </p:nvSpPr>
        <p:spPr>
          <a:xfrm>
            <a:off x="4860250" y="1016150"/>
            <a:ext cx="6435300" cy="2244900"/>
          </a:xfrm>
          <a:prstGeom prst="rect">
            <a:avLst/>
          </a:prstGeom>
          <a:noFill/>
          <a:ln>
            <a:noFill/>
          </a:ln>
        </p:spPr>
        <p:txBody>
          <a:bodyPr spcFirstLastPara="1" wrap="square" lIns="85375" tIns="42675" rIns="85375" bIns="42675" anchor="t" anchorCtr="0">
            <a:normAutofit lnSpcReduction="10000"/>
          </a:bodyPr>
          <a:lstStyle/>
          <a:p>
            <a:pPr marL="0" lvl="0" indent="0" algn="l" rtl="0">
              <a:lnSpc>
                <a:spcPct val="90000"/>
              </a:lnSpc>
              <a:spcBef>
                <a:spcPts val="934"/>
              </a:spcBef>
              <a:spcAft>
                <a:spcPts val="0"/>
              </a:spcAft>
              <a:buNone/>
            </a:pPr>
            <a:r>
              <a:rPr lang="en-US" sz="2450" b="1">
                <a:solidFill>
                  <a:srgbClr val="243B5B"/>
                </a:solidFill>
                <a:latin typeface="Aptos Display"/>
                <a:ea typeface="Raleway"/>
                <a:cs typeface="Raleway"/>
                <a:sym typeface="Raleway"/>
              </a:rPr>
              <a:t>Implementation of IEP Supports and Services</a:t>
            </a:r>
            <a:endParaRPr sz="2450" b="1">
              <a:solidFill>
                <a:srgbClr val="243B5B"/>
              </a:solidFill>
              <a:latin typeface="Aptos Display"/>
              <a:ea typeface="Raleway"/>
              <a:cs typeface="Raleway"/>
              <a:sym typeface="Raleway"/>
            </a:endParaRPr>
          </a:p>
          <a:p>
            <a:pPr marL="0" lvl="0" indent="0" algn="l" rtl="0">
              <a:lnSpc>
                <a:spcPct val="90000"/>
              </a:lnSpc>
              <a:spcBef>
                <a:spcPts val="934"/>
              </a:spcBef>
              <a:spcAft>
                <a:spcPts val="0"/>
              </a:spcAft>
              <a:buNone/>
            </a:pPr>
            <a:r>
              <a:rPr lang="en-US" sz="2400">
                <a:solidFill>
                  <a:srgbClr val="243B5B"/>
                </a:solidFill>
                <a:latin typeface="Aptos Display"/>
                <a:ea typeface="Raleway"/>
                <a:cs typeface="Raleway"/>
                <a:sym typeface="Raleway"/>
              </a:rPr>
              <a:t>Reflect on how participants felt about the clarity of the IEP plan, fidelity of implementation, accessibility of resources, and perception of impact.</a:t>
            </a:r>
            <a:endParaRPr sz="2400">
              <a:solidFill>
                <a:srgbClr val="243B5B"/>
              </a:solidFill>
              <a:latin typeface="Aptos Display"/>
              <a:ea typeface="Raleway"/>
              <a:cs typeface="Raleway"/>
              <a:sym typeface="Raleway"/>
            </a:endParaRPr>
          </a:p>
        </p:txBody>
      </p:sp>
      <p:pic>
        <p:nvPicPr>
          <p:cNvPr id="1297" name="Google Shape;1297;g37759790070_0_292" descr="Circular process diagram with arrows around four quadrants showing a document, gear, checkmark, and magnifying glass."/>
          <p:cNvPicPr preferRelativeResize="0"/>
          <p:nvPr/>
        </p:nvPicPr>
        <p:blipFill rotWithShape="1">
          <a:blip r:embed="rId4">
            <a:alphaModFix/>
          </a:blip>
          <a:srcRect t="2839" b="2829"/>
          <a:stretch/>
        </p:blipFill>
        <p:spPr>
          <a:xfrm>
            <a:off x="3059098" y="1288896"/>
            <a:ext cx="1801163" cy="1699407"/>
          </a:xfrm>
          <a:prstGeom prst="rect">
            <a:avLst/>
          </a:prstGeom>
          <a:noFill/>
          <a:ln>
            <a:noFill/>
          </a:ln>
        </p:spPr>
      </p:pic>
      <p:sp>
        <p:nvSpPr>
          <p:cNvPr id="2" name="Google Shape;1294;g37759790070_0_292">
            <a:extLst>
              <a:ext uri="{FF2B5EF4-FFF2-40B4-BE49-F238E27FC236}">
                <a16:creationId xmlns:a16="http://schemas.microsoft.com/office/drawing/2014/main" id="{351A385D-288D-52B5-6A3F-16927531F0C8}"/>
              </a:ext>
            </a:extLst>
          </p:cNvPr>
          <p:cNvSpPr txBox="1">
            <a:spLocks/>
          </p:cNvSpPr>
          <p:nvPr/>
        </p:nvSpPr>
        <p:spPr>
          <a:xfrm>
            <a:off x="330713" y="1077753"/>
            <a:ext cx="2409300" cy="3821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3400"/>
              <a:buFont typeface="Open Sans Light"/>
              <a:buNone/>
              <a:defRPr sz="3400" b="1" i="0" u="none" strike="noStrike" cap="none">
                <a:solidFill>
                  <a:schemeClr val="lt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a:latin typeface="Aptos Display"/>
                <a:ea typeface="Raleway"/>
                <a:cs typeface="Raleway"/>
                <a:sym typeface="Raleway"/>
              </a:rPr>
              <a:t>Potential Feedback Focus Areas</a:t>
            </a:r>
          </a:p>
        </p:txBody>
      </p:sp>
      <p:sp>
        <p:nvSpPr>
          <p:cNvPr id="1294" name="Google Shape;1294;g37759790070_0_292"/>
          <p:cNvSpPr txBox="1">
            <a:spLocks noGrp="1"/>
          </p:cNvSpPr>
          <p:nvPr>
            <p:ph type="title"/>
          </p:nvPr>
        </p:nvSpPr>
        <p:spPr>
          <a:xfrm>
            <a:off x="2734490" y="-1352137"/>
            <a:ext cx="6112905" cy="1029155"/>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solidFill>
                  <a:schemeClr val="tx1"/>
                </a:solidFill>
                <a:highlight>
                  <a:srgbClr val="FFFFFF"/>
                </a:highlight>
                <a:latin typeface="Raleway"/>
                <a:ea typeface="Raleway"/>
                <a:cs typeface="Raleway"/>
                <a:sym typeface="Raleway"/>
              </a:rPr>
              <a:t>Potential Feedback Focus Areas 3</a:t>
            </a:r>
            <a:endParaRPr dirty="0">
              <a:solidFill>
                <a:schemeClr val="tx1"/>
              </a:solidFill>
              <a:highlight>
                <a:srgbClr val="FFFFFF"/>
              </a:highlight>
              <a:latin typeface="Raleway"/>
              <a:ea typeface="Raleway"/>
              <a:cs typeface="Raleway"/>
              <a:sym typeface="Raleway"/>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304"/>
        <p:cNvGrpSpPr/>
        <p:nvPr/>
      </p:nvGrpSpPr>
      <p:grpSpPr>
        <a:xfrm>
          <a:off x="0" y="0"/>
          <a:ext cx="0" cy="0"/>
          <a:chOff x="0" y="0"/>
          <a:chExt cx="0" cy="0"/>
        </a:xfrm>
      </p:grpSpPr>
      <p:pic>
        <p:nvPicPr>
          <p:cNvPr id="1311" name="Google Shape;1311;g37759790070_0_304" descr="Screenshot of a High Quality IEPs student feedback survey template with sections on satisfaction, support and resources, and IEP process understanding."/>
          <p:cNvPicPr preferRelativeResize="0"/>
          <p:nvPr/>
        </p:nvPicPr>
        <p:blipFill>
          <a:blip r:embed="rId3">
            <a:alphaModFix/>
          </a:blip>
          <a:stretch>
            <a:fillRect/>
          </a:stretch>
        </p:blipFill>
        <p:spPr>
          <a:xfrm>
            <a:off x="8272725" y="2084713"/>
            <a:ext cx="2876762" cy="3977751"/>
          </a:xfrm>
          <a:prstGeom prst="rect">
            <a:avLst/>
          </a:prstGeom>
          <a:noFill/>
          <a:ln w="26875" cap="flat" cmpd="sng">
            <a:solidFill>
              <a:srgbClr val="243B5B"/>
            </a:solidFill>
            <a:prstDash val="solid"/>
            <a:round/>
            <a:headEnd type="none" w="sm" len="sm"/>
            <a:tailEnd type="none" w="sm" len="sm"/>
          </a:ln>
          <a:effectLst>
            <a:outerShdw blurRad="53733" dist="17911" dir="5400000" algn="bl" rotWithShape="0">
              <a:srgbClr val="000000">
                <a:alpha val="50000"/>
              </a:srgbClr>
            </a:outerShdw>
          </a:effectLst>
        </p:spPr>
      </p:pic>
      <p:sp>
        <p:nvSpPr>
          <p:cNvPr id="1306" name="Google Shape;1306;g37759790070_0_304"/>
          <p:cNvSpPr txBox="1"/>
          <p:nvPr/>
        </p:nvSpPr>
        <p:spPr>
          <a:xfrm>
            <a:off x="7963166" y="1509724"/>
            <a:ext cx="3495900" cy="522900"/>
          </a:xfrm>
          <a:prstGeom prst="rect">
            <a:avLst/>
          </a:prstGeom>
          <a:solidFill>
            <a:srgbClr val="243B5B"/>
          </a:solidFill>
          <a:ln w="9525" cap="flat" cmpd="sng">
            <a:solidFill>
              <a:srgbClr val="243B5B"/>
            </a:solidFill>
            <a:prstDash val="solid"/>
            <a:round/>
            <a:headEnd type="none" w="sm" len="sm"/>
            <a:tailEnd type="none" w="sm" len="sm"/>
          </a:ln>
        </p:spPr>
        <p:txBody>
          <a:bodyPr spcFirstLastPara="1" wrap="square" lIns="85950" tIns="42975" rIns="85950" bIns="42975" anchor="t" anchorCtr="0">
            <a:normAutofit lnSpcReduction="10000"/>
          </a:bodyPr>
          <a:lstStyle/>
          <a:p>
            <a:pPr marL="0" lvl="0" indent="0" algn="ctr" rtl="0">
              <a:lnSpc>
                <a:spcPct val="90000"/>
              </a:lnSpc>
              <a:spcBef>
                <a:spcPts val="940"/>
              </a:spcBef>
              <a:spcAft>
                <a:spcPts val="0"/>
              </a:spcAft>
              <a:buNone/>
            </a:pPr>
            <a:r>
              <a:rPr lang="en-US" sz="2632" b="1">
                <a:solidFill>
                  <a:srgbClr val="FFFFFF"/>
                </a:solidFill>
                <a:latin typeface="Aptos Display"/>
                <a:ea typeface="Open Sans"/>
                <a:cs typeface="Open Sans"/>
                <a:sym typeface="Open Sans"/>
              </a:rPr>
              <a:t>Students</a:t>
            </a:r>
            <a:endParaRPr sz="2632" b="1">
              <a:solidFill>
                <a:srgbClr val="FFFFFF"/>
              </a:solidFill>
              <a:latin typeface="Aptos Display"/>
              <a:ea typeface="Open Sans"/>
              <a:cs typeface="Open Sans"/>
              <a:sym typeface="Open Sans"/>
            </a:endParaRPr>
          </a:p>
        </p:txBody>
      </p:sp>
      <p:pic>
        <p:nvPicPr>
          <p:cNvPr id="1310" name="Google Shape;1310;g37759790070_0_304" descr="Screenshot of a High Quality IEPs educator feedback survey template with sections on satisfaction, support and resources, and IEP process understanding."/>
          <p:cNvPicPr preferRelativeResize="0"/>
          <p:nvPr/>
        </p:nvPicPr>
        <p:blipFill>
          <a:blip r:embed="rId4">
            <a:alphaModFix/>
          </a:blip>
          <a:stretch>
            <a:fillRect/>
          </a:stretch>
        </p:blipFill>
        <p:spPr>
          <a:xfrm>
            <a:off x="4578368" y="2084726"/>
            <a:ext cx="2876762" cy="3977747"/>
          </a:xfrm>
          <a:prstGeom prst="rect">
            <a:avLst/>
          </a:prstGeom>
          <a:noFill/>
          <a:ln w="26875" cap="flat" cmpd="sng">
            <a:solidFill>
              <a:srgbClr val="243B5B"/>
            </a:solidFill>
            <a:prstDash val="solid"/>
            <a:round/>
            <a:headEnd type="none" w="sm" len="sm"/>
            <a:tailEnd type="none" w="sm" len="sm"/>
          </a:ln>
          <a:effectLst>
            <a:outerShdw blurRad="53733" dist="17911" dir="5400000" algn="bl" rotWithShape="0">
              <a:srgbClr val="000000">
                <a:alpha val="50000"/>
              </a:srgbClr>
            </a:outerShdw>
          </a:effectLst>
        </p:spPr>
      </p:pic>
      <p:sp>
        <p:nvSpPr>
          <p:cNvPr id="1307" name="Google Shape;1307;g37759790070_0_304"/>
          <p:cNvSpPr txBox="1"/>
          <p:nvPr/>
        </p:nvSpPr>
        <p:spPr>
          <a:xfrm>
            <a:off x="4268808" y="1509724"/>
            <a:ext cx="3495900" cy="522900"/>
          </a:xfrm>
          <a:prstGeom prst="rect">
            <a:avLst/>
          </a:prstGeom>
          <a:solidFill>
            <a:srgbClr val="243B5B"/>
          </a:solidFill>
          <a:ln w="9525" cap="flat" cmpd="sng">
            <a:solidFill>
              <a:srgbClr val="243B5B"/>
            </a:solidFill>
            <a:prstDash val="solid"/>
            <a:round/>
            <a:headEnd type="none" w="sm" len="sm"/>
            <a:tailEnd type="none" w="sm" len="sm"/>
          </a:ln>
        </p:spPr>
        <p:txBody>
          <a:bodyPr spcFirstLastPara="1" wrap="square" lIns="85950" tIns="42975" rIns="85950" bIns="42975" anchor="t" anchorCtr="0">
            <a:normAutofit lnSpcReduction="10000"/>
          </a:bodyPr>
          <a:lstStyle/>
          <a:p>
            <a:pPr marL="0" lvl="0" indent="0" algn="ctr" rtl="0">
              <a:lnSpc>
                <a:spcPct val="90000"/>
              </a:lnSpc>
              <a:spcBef>
                <a:spcPts val="940"/>
              </a:spcBef>
              <a:spcAft>
                <a:spcPts val="0"/>
              </a:spcAft>
              <a:buNone/>
            </a:pPr>
            <a:r>
              <a:rPr lang="en-US" sz="2632" b="1">
                <a:solidFill>
                  <a:srgbClr val="FFFFFF"/>
                </a:solidFill>
                <a:latin typeface="Aptos Display"/>
                <a:ea typeface="Open Sans"/>
                <a:cs typeface="Open Sans"/>
                <a:sym typeface="Open Sans"/>
              </a:rPr>
              <a:t>Educators</a:t>
            </a:r>
            <a:endParaRPr sz="2632" b="1">
              <a:solidFill>
                <a:srgbClr val="FFFFFF"/>
              </a:solidFill>
              <a:latin typeface="Aptos Display"/>
              <a:ea typeface="Open Sans"/>
              <a:cs typeface="Open Sans"/>
              <a:sym typeface="Open Sans"/>
            </a:endParaRPr>
          </a:p>
        </p:txBody>
      </p:sp>
      <p:pic>
        <p:nvPicPr>
          <p:cNvPr id="1309" name="Google Shape;1309;g37759790070_0_304" descr="Screenshot of a High Quality IEPs parent feedback survey template with sections on satisfaction, support and resources, and IEP process understanding."/>
          <p:cNvPicPr preferRelativeResize="0"/>
          <p:nvPr/>
        </p:nvPicPr>
        <p:blipFill>
          <a:blip r:embed="rId5">
            <a:alphaModFix/>
          </a:blip>
          <a:stretch>
            <a:fillRect/>
          </a:stretch>
        </p:blipFill>
        <p:spPr>
          <a:xfrm>
            <a:off x="884010" y="2084713"/>
            <a:ext cx="2876762" cy="3977761"/>
          </a:xfrm>
          <a:prstGeom prst="rect">
            <a:avLst/>
          </a:prstGeom>
          <a:noFill/>
          <a:ln w="26875" cap="flat" cmpd="sng">
            <a:solidFill>
              <a:srgbClr val="243B5B"/>
            </a:solidFill>
            <a:prstDash val="solid"/>
            <a:round/>
            <a:headEnd type="none" w="sm" len="sm"/>
            <a:tailEnd type="none" w="sm" len="sm"/>
          </a:ln>
          <a:effectLst>
            <a:outerShdw blurRad="53733" dist="17911" dir="5400000" algn="bl" rotWithShape="0">
              <a:srgbClr val="000000">
                <a:alpha val="50000"/>
              </a:srgbClr>
            </a:outerShdw>
          </a:effectLst>
        </p:spPr>
      </p:pic>
      <p:sp>
        <p:nvSpPr>
          <p:cNvPr id="1308" name="Google Shape;1308;g37759790070_0_304"/>
          <p:cNvSpPr txBox="1"/>
          <p:nvPr/>
        </p:nvSpPr>
        <p:spPr>
          <a:xfrm>
            <a:off x="574450" y="1509724"/>
            <a:ext cx="3495900" cy="522900"/>
          </a:xfrm>
          <a:prstGeom prst="rect">
            <a:avLst/>
          </a:prstGeom>
          <a:solidFill>
            <a:srgbClr val="243B5B"/>
          </a:solidFill>
          <a:ln w="9525" cap="flat" cmpd="sng">
            <a:solidFill>
              <a:srgbClr val="243B5B"/>
            </a:solidFill>
            <a:prstDash val="solid"/>
            <a:round/>
            <a:headEnd type="none" w="sm" len="sm"/>
            <a:tailEnd type="none" w="sm" len="sm"/>
          </a:ln>
        </p:spPr>
        <p:txBody>
          <a:bodyPr spcFirstLastPara="1" wrap="square" lIns="85950" tIns="42975" rIns="85950" bIns="42975" anchor="t" anchorCtr="0">
            <a:normAutofit lnSpcReduction="10000"/>
          </a:bodyPr>
          <a:lstStyle/>
          <a:p>
            <a:pPr marL="0" lvl="0" indent="0" algn="ctr" rtl="0">
              <a:lnSpc>
                <a:spcPct val="90000"/>
              </a:lnSpc>
              <a:spcBef>
                <a:spcPts val="940"/>
              </a:spcBef>
              <a:spcAft>
                <a:spcPts val="0"/>
              </a:spcAft>
              <a:buNone/>
            </a:pPr>
            <a:r>
              <a:rPr lang="en-US" sz="2632" b="1">
                <a:solidFill>
                  <a:srgbClr val="FFFFFF"/>
                </a:solidFill>
                <a:latin typeface="Aptos Display"/>
                <a:ea typeface="Open Sans"/>
                <a:cs typeface="Open Sans"/>
                <a:sym typeface="Open Sans"/>
              </a:rPr>
              <a:t>Parent(s)	</a:t>
            </a:r>
            <a:endParaRPr sz="2632" b="1">
              <a:solidFill>
                <a:srgbClr val="FFFFFF"/>
              </a:solidFill>
              <a:latin typeface="Aptos Display"/>
              <a:ea typeface="Open Sans"/>
              <a:cs typeface="Open Sans"/>
              <a:sym typeface="Open Sans"/>
            </a:endParaRPr>
          </a:p>
        </p:txBody>
      </p:sp>
      <p:sp>
        <p:nvSpPr>
          <p:cNvPr id="1305" name="Google Shape;1305;g37759790070_0_304"/>
          <p:cNvSpPr txBox="1">
            <a:spLocks noGrp="1"/>
          </p:cNvSpPr>
          <p:nvPr>
            <p:ph type="title"/>
          </p:nvPr>
        </p:nvSpPr>
        <p:spPr>
          <a:xfrm>
            <a:off x="2002975" y="184025"/>
            <a:ext cx="96501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600">
                <a:solidFill>
                  <a:srgbClr val="15334B"/>
                </a:solidFill>
                <a:latin typeface="Aptos Display"/>
                <a:ea typeface="Raleway"/>
                <a:cs typeface="Raleway"/>
                <a:sym typeface="Raleway"/>
              </a:rPr>
              <a:t>Feedback for Strengthening IEP Outcomes</a:t>
            </a:r>
            <a:endParaRPr sz="3600">
              <a:solidFill>
                <a:srgbClr val="15334B"/>
              </a:solidFill>
              <a:latin typeface="Aptos Display"/>
              <a:ea typeface="Raleway"/>
              <a:cs typeface="Raleway"/>
              <a:sym typeface="Raleway"/>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316"/>
        <p:cNvGrpSpPr/>
        <p:nvPr/>
      </p:nvGrpSpPr>
      <p:grpSpPr>
        <a:xfrm>
          <a:off x="0" y="0"/>
          <a:ext cx="0" cy="0"/>
          <a:chOff x="0" y="0"/>
          <a:chExt cx="0" cy="0"/>
        </a:xfrm>
      </p:grpSpPr>
      <p:sp>
        <p:nvSpPr>
          <p:cNvPr id="1318" name="Google Shape;1318;g37759790070_0_318"/>
          <p:cNvSpPr txBox="1"/>
          <p:nvPr/>
        </p:nvSpPr>
        <p:spPr>
          <a:xfrm>
            <a:off x="4123725" y="1840775"/>
            <a:ext cx="6485700" cy="3415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None/>
            </a:pPr>
            <a:r>
              <a:rPr lang="en-US" sz="2400">
                <a:solidFill>
                  <a:srgbClr val="15334B"/>
                </a:solidFill>
                <a:latin typeface="Aptos Display"/>
                <a:ea typeface="Raleway"/>
                <a:cs typeface="Raleway"/>
                <a:sym typeface="Raleway"/>
              </a:rPr>
              <a:t>Based on the analyzes of your data:</a:t>
            </a:r>
            <a:endParaRPr sz="2400">
              <a:solidFill>
                <a:srgbClr val="15334B"/>
              </a:solidFill>
              <a:latin typeface="Aptos Display"/>
              <a:ea typeface="Raleway"/>
              <a:cs typeface="Raleway"/>
              <a:sym typeface="Raleway"/>
            </a:endParaRPr>
          </a:p>
          <a:p>
            <a:pPr marL="457200" lvl="0" indent="-381000" algn="l" rtl="0">
              <a:lnSpc>
                <a:spcPct val="90000"/>
              </a:lnSpc>
              <a:spcBef>
                <a:spcPts val="1000"/>
              </a:spcBef>
              <a:spcAft>
                <a:spcPts val="0"/>
              </a:spcAft>
              <a:buClr>
                <a:srgbClr val="15334B"/>
              </a:buClr>
              <a:buSzPts val="2400"/>
              <a:buFont typeface="Raleway"/>
              <a:buAutoNum type="arabicPeriod"/>
            </a:pPr>
            <a:r>
              <a:rPr lang="en-US" sz="2400">
                <a:solidFill>
                  <a:srgbClr val="15334B"/>
                </a:solidFill>
                <a:latin typeface="Aptos Display"/>
                <a:ea typeface="Raleway"/>
                <a:cs typeface="Raleway"/>
                <a:sym typeface="Raleway"/>
              </a:rPr>
              <a:t>Decide which area you would like to grow.</a:t>
            </a:r>
            <a:endParaRPr sz="2400">
              <a:solidFill>
                <a:srgbClr val="15334B"/>
              </a:solidFill>
              <a:latin typeface="Aptos Display"/>
              <a:ea typeface="Raleway"/>
              <a:cs typeface="Raleway"/>
              <a:sym typeface="Raleway"/>
            </a:endParaRPr>
          </a:p>
          <a:p>
            <a:pPr marL="457200" lvl="0" indent="-381000" algn="l" rtl="0">
              <a:lnSpc>
                <a:spcPct val="90000"/>
              </a:lnSpc>
              <a:spcBef>
                <a:spcPts val="0"/>
              </a:spcBef>
              <a:spcAft>
                <a:spcPts val="0"/>
              </a:spcAft>
              <a:buClr>
                <a:srgbClr val="15334B"/>
              </a:buClr>
              <a:buSzPts val="2400"/>
              <a:buFont typeface="Raleway"/>
              <a:buAutoNum type="arabicPeriod"/>
            </a:pPr>
            <a:r>
              <a:rPr lang="en-US" sz="2400">
                <a:solidFill>
                  <a:srgbClr val="15334B"/>
                </a:solidFill>
                <a:latin typeface="Aptos Display"/>
                <a:ea typeface="Raleway"/>
                <a:cs typeface="Raleway"/>
                <a:sym typeface="Raleway"/>
              </a:rPr>
              <a:t>What conditions would support your growth in this area?</a:t>
            </a:r>
            <a:endParaRPr sz="2400">
              <a:solidFill>
                <a:srgbClr val="15334B"/>
              </a:solidFill>
              <a:latin typeface="Aptos Display"/>
              <a:ea typeface="Raleway"/>
              <a:cs typeface="Raleway"/>
              <a:sym typeface="Raleway"/>
            </a:endParaRPr>
          </a:p>
          <a:p>
            <a:pPr marL="457200" lvl="0" indent="-381000" algn="l" rtl="0">
              <a:lnSpc>
                <a:spcPct val="90000"/>
              </a:lnSpc>
              <a:spcBef>
                <a:spcPts val="0"/>
              </a:spcBef>
              <a:spcAft>
                <a:spcPts val="0"/>
              </a:spcAft>
              <a:buClr>
                <a:srgbClr val="15334B"/>
              </a:buClr>
              <a:buSzPts val="2400"/>
              <a:buFont typeface="Raleway"/>
              <a:buAutoNum type="arabicPeriod"/>
            </a:pPr>
            <a:r>
              <a:rPr lang="en-US" sz="2400">
                <a:solidFill>
                  <a:srgbClr val="15334B"/>
                </a:solidFill>
                <a:latin typeface="Aptos Display"/>
                <a:ea typeface="Raleway"/>
                <a:cs typeface="Raleway"/>
                <a:sym typeface="Raleway"/>
              </a:rPr>
              <a:t>What strategies could you utilize to grow?</a:t>
            </a:r>
            <a:endParaRPr sz="2400">
              <a:solidFill>
                <a:srgbClr val="15334B"/>
              </a:solidFill>
              <a:latin typeface="Aptos Display"/>
              <a:ea typeface="Raleway"/>
              <a:cs typeface="Raleway"/>
              <a:sym typeface="Raleway"/>
            </a:endParaRPr>
          </a:p>
        </p:txBody>
      </p:sp>
      <p:pic>
        <p:nvPicPr>
          <p:cNvPr id="1319" name="Google Shape;1319;g37759790070_0_318" descr="Infographic showing six focus areas in the IEP process: communication, support, understanding, participation, implementation, and feedback."/>
          <p:cNvPicPr preferRelativeResize="0"/>
          <p:nvPr/>
        </p:nvPicPr>
        <p:blipFill>
          <a:blip r:embed="rId3">
            <a:alphaModFix/>
          </a:blip>
          <a:stretch>
            <a:fillRect/>
          </a:stretch>
        </p:blipFill>
        <p:spPr>
          <a:xfrm>
            <a:off x="1197700" y="1128125"/>
            <a:ext cx="2349450" cy="5163325"/>
          </a:xfrm>
          <a:prstGeom prst="rect">
            <a:avLst/>
          </a:prstGeom>
          <a:noFill/>
          <a:ln>
            <a:noFill/>
          </a:ln>
        </p:spPr>
      </p:pic>
      <p:sp>
        <p:nvSpPr>
          <p:cNvPr id="1317" name="Google Shape;1317;g37759790070_0_318"/>
          <p:cNvSpPr txBox="1">
            <a:spLocks noGrp="1"/>
          </p:cNvSpPr>
          <p:nvPr>
            <p:ph type="title"/>
          </p:nvPr>
        </p:nvSpPr>
        <p:spPr>
          <a:xfrm>
            <a:off x="2002971" y="184032"/>
            <a:ext cx="91593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solidFill>
                  <a:srgbClr val="15334B"/>
                </a:solidFill>
                <a:latin typeface="Aptos Display"/>
                <a:ea typeface="Raleway"/>
                <a:cs typeface="Raleway"/>
                <a:sym typeface="Raleway"/>
              </a:rPr>
              <a:t>Feedback Consolidation</a:t>
            </a:r>
            <a:endParaRPr>
              <a:solidFill>
                <a:srgbClr val="15334B"/>
              </a:solidFill>
              <a:latin typeface="Aptos Display"/>
              <a:ea typeface="Raleway"/>
              <a:cs typeface="Raleway"/>
              <a:sym typeface="Raleway"/>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sp>
        <p:nvSpPr>
          <p:cNvPr id="1325" name="Google Shape;1325;g37759790070_0_325"/>
          <p:cNvSpPr txBox="1">
            <a:spLocks noGrp="1"/>
          </p:cNvSpPr>
          <p:nvPr>
            <p:ph type="title"/>
          </p:nvPr>
        </p:nvSpPr>
        <p:spPr>
          <a:xfrm>
            <a:off x="90499" y="572900"/>
            <a:ext cx="2743200" cy="1133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600">
                <a:latin typeface="Aptos Display"/>
                <a:ea typeface="Raleway"/>
                <a:cs typeface="Raleway"/>
                <a:sym typeface="Raleway"/>
              </a:rPr>
              <a:t>Implementation</a:t>
            </a:r>
            <a:endParaRPr sz="2600">
              <a:latin typeface="Aptos Display"/>
              <a:ea typeface="Raleway"/>
              <a:cs typeface="Raleway"/>
              <a:sym typeface="Raleway"/>
            </a:endParaRPr>
          </a:p>
        </p:txBody>
      </p:sp>
      <p:sp>
        <p:nvSpPr>
          <p:cNvPr id="1326" name="Google Shape;1326;g37759790070_0_325"/>
          <p:cNvSpPr txBox="1">
            <a:spLocks noGrp="1"/>
          </p:cNvSpPr>
          <p:nvPr>
            <p:ph type="body" idx="1"/>
          </p:nvPr>
        </p:nvSpPr>
        <p:spPr>
          <a:xfrm>
            <a:off x="31700" y="1922200"/>
            <a:ext cx="2860800" cy="35145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Clr>
                <a:schemeClr val="dk1"/>
              </a:buClr>
              <a:buSzPts val="1100"/>
              <a:buFont typeface="Arial"/>
              <a:buNone/>
            </a:pPr>
            <a:r>
              <a:rPr lang="en-US" sz="2400" b="0">
                <a:solidFill>
                  <a:srgbClr val="FFFFFF"/>
                </a:solidFill>
                <a:latin typeface="Aptos Display"/>
                <a:ea typeface="Raleway"/>
                <a:cs typeface="Raleway"/>
                <a:sym typeface="Raleway"/>
              </a:rPr>
              <a:t>Effective implementation of an IEP is critical in ensuring that students with disabilities receive appropriate support and services to succeed academically.</a:t>
            </a:r>
            <a:endParaRPr sz="2400">
              <a:latin typeface="Aptos Display"/>
              <a:ea typeface="Raleway"/>
              <a:cs typeface="Raleway"/>
              <a:sym typeface="Raleway"/>
            </a:endParaRPr>
          </a:p>
        </p:txBody>
      </p:sp>
      <p:sp>
        <p:nvSpPr>
          <p:cNvPr id="1327" name="Google Shape;1327;g37759790070_0_325"/>
          <p:cNvSpPr txBox="1">
            <a:spLocks noGrp="1"/>
          </p:cNvSpPr>
          <p:nvPr>
            <p:ph type="sldNum" idx="12"/>
          </p:nvPr>
        </p:nvSpPr>
        <p:spPr>
          <a:xfrm>
            <a:off x="8610600" y="6591392"/>
            <a:ext cx="27432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fld id="{00000000-1234-1234-1234-123412341234}" type="slidenum">
              <a:rPr lang="en-US"/>
              <a:t>123</a:t>
            </a:fld>
            <a:endParaRPr/>
          </a:p>
        </p:txBody>
      </p:sp>
      <p:pic>
        <p:nvPicPr>
          <p:cNvPr id="1328" name="Google Shape;1328;g37759790070_0_325" descr="Side-by-side chart comparing Report of Progress (formal, periodic summaries for parents required by IDEA) with Progress Monitoring (frequent, detailed data collection for educators to guide instruction)."/>
          <p:cNvPicPr preferRelativeResize="0"/>
          <p:nvPr/>
        </p:nvPicPr>
        <p:blipFill>
          <a:blip r:embed="rId3">
            <a:alphaModFix/>
          </a:blip>
          <a:stretch>
            <a:fillRect/>
          </a:stretch>
        </p:blipFill>
        <p:spPr>
          <a:xfrm>
            <a:off x="4639401" y="318027"/>
            <a:ext cx="5764775" cy="5742700"/>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333"/>
        <p:cNvGrpSpPr/>
        <p:nvPr/>
      </p:nvGrpSpPr>
      <p:grpSpPr>
        <a:xfrm>
          <a:off x="0" y="0"/>
          <a:ext cx="0" cy="0"/>
          <a:chOff x="0" y="0"/>
          <a:chExt cx="0" cy="0"/>
        </a:xfrm>
      </p:grpSpPr>
      <p:sp>
        <p:nvSpPr>
          <p:cNvPr id="1334" name="Google Shape;1334;g37759790070_0_334"/>
          <p:cNvSpPr txBox="1">
            <a:spLocks noGrp="1"/>
          </p:cNvSpPr>
          <p:nvPr>
            <p:ph type="title"/>
          </p:nvPr>
        </p:nvSpPr>
        <p:spPr>
          <a:xfrm>
            <a:off x="296850" y="-543226"/>
            <a:ext cx="8297100" cy="4374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2400"/>
              <a:t>systematic approach to progress monitoring</a:t>
            </a:r>
            <a:endParaRPr sz="2400"/>
          </a:p>
        </p:txBody>
      </p:sp>
      <p:pic>
        <p:nvPicPr>
          <p:cNvPr id="1335" name="Google Shape;1335;g37759790070_0_334" descr="Infographic showing six steps for monitoring student progress: verify target, choose data collection tools, set frequency, implement monitoring, analyze data, and use data to guide decisions."/>
          <p:cNvPicPr preferRelativeResize="0"/>
          <p:nvPr/>
        </p:nvPicPr>
        <p:blipFill>
          <a:blip r:embed="rId3">
            <a:alphaModFix/>
          </a:blip>
          <a:stretch>
            <a:fillRect/>
          </a:stretch>
        </p:blipFill>
        <p:spPr>
          <a:xfrm>
            <a:off x="640100" y="1237600"/>
            <a:ext cx="4647765" cy="5012121"/>
          </a:xfrm>
          <a:prstGeom prst="rect">
            <a:avLst/>
          </a:prstGeom>
          <a:noFill/>
          <a:ln w="26675" cap="flat" cmpd="sng">
            <a:solidFill>
              <a:srgbClr val="243B5B"/>
            </a:solidFill>
            <a:prstDash val="solid"/>
            <a:round/>
            <a:headEnd type="none" w="sm" len="sm"/>
            <a:tailEnd type="none" w="sm" len="sm"/>
          </a:ln>
          <a:effectLst>
            <a:outerShdw blurRad="53334" dist="17778" dir="5400000" algn="bl" rotWithShape="0">
              <a:srgbClr val="000000">
                <a:alpha val="50000"/>
              </a:srgbClr>
            </a:outerShdw>
          </a:effectLst>
        </p:spPr>
      </p:pic>
      <p:sp>
        <p:nvSpPr>
          <p:cNvPr id="1336" name="Google Shape;1336;g37759790070_0_334"/>
          <p:cNvSpPr txBox="1"/>
          <p:nvPr/>
        </p:nvSpPr>
        <p:spPr>
          <a:xfrm>
            <a:off x="5437144" y="2027925"/>
            <a:ext cx="5861700" cy="3619800"/>
          </a:xfrm>
          <a:prstGeom prst="rect">
            <a:avLst/>
          </a:prstGeom>
          <a:noFill/>
          <a:ln>
            <a:noFill/>
          </a:ln>
        </p:spPr>
        <p:txBody>
          <a:bodyPr spcFirstLastPara="1" wrap="square" lIns="85325" tIns="85325" rIns="85325" bIns="85325" anchor="t" anchorCtr="0">
            <a:spAutoFit/>
          </a:bodyPr>
          <a:lstStyle/>
          <a:p>
            <a:pPr marL="426085" lvl="0" indent="-331470" algn="l" rtl="0">
              <a:spcBef>
                <a:spcPts val="0"/>
              </a:spcBef>
              <a:spcAft>
                <a:spcPts val="0"/>
              </a:spcAft>
              <a:buSzPts val="1866"/>
              <a:buFont typeface="Raleway"/>
              <a:buChar char="●"/>
            </a:pPr>
            <a:r>
              <a:rPr lang="en-US" sz="1850" u="sng" dirty="0">
                <a:solidFill>
                  <a:srgbClr val="50C9F4"/>
                </a:solidFill>
                <a:latin typeface="Aptos Display"/>
                <a:ea typeface="Raleway"/>
                <a:cs typeface="Raleway"/>
                <a:sym typeface="Raleway"/>
                <a:hlinkClick r:id="rId4">
                  <a:extLst>
                    <a:ext uri="{A12FA001-AC4F-418D-AE19-62706E023703}">
                      <ahyp:hlinkClr xmlns:ahyp="http://schemas.microsoft.com/office/drawing/2018/hyperlinkcolor" val="tx"/>
                    </a:ext>
                  </a:extLst>
                </a:hlinkClick>
              </a:rPr>
              <a:t>IEP Implementation: Monitoring the Progress of Measurable Annual Goals</a:t>
            </a:r>
            <a:endParaRPr lang="en-US" sz="1850" dirty="0">
              <a:latin typeface="Aptos Display"/>
              <a:ea typeface="Raleway"/>
              <a:cs typeface="Raleway"/>
            </a:endParaRPr>
          </a:p>
          <a:p>
            <a:pPr marL="426085" lvl="0" indent="-331470" algn="l" rtl="0">
              <a:spcBef>
                <a:spcPts val="0"/>
              </a:spcBef>
              <a:spcAft>
                <a:spcPts val="0"/>
              </a:spcAft>
              <a:buSzPts val="1866"/>
              <a:buFont typeface="Raleway"/>
              <a:buChar char="●"/>
            </a:pPr>
            <a:r>
              <a:rPr lang="en-US" sz="1850" u="sng" dirty="0">
                <a:solidFill>
                  <a:srgbClr val="50C9F4"/>
                </a:solidFill>
                <a:latin typeface="Aptos Display"/>
                <a:ea typeface="Raleway"/>
                <a:cs typeface="Raleway"/>
                <a:sym typeface="Raleway"/>
                <a:hlinkClick r:id="rId5">
                  <a:extLst>
                    <a:ext uri="{A12FA001-AC4F-418D-AE19-62706E023703}">
                      <ahyp:hlinkClr xmlns:ahyp="http://schemas.microsoft.com/office/drawing/2018/hyperlinkcolor" val="tx"/>
                    </a:ext>
                  </a:extLst>
                </a:hlinkClick>
              </a:rPr>
              <a:t>IEP Implementation Monitoring the Individual Transition Plan (ITP)</a:t>
            </a:r>
            <a:endParaRPr sz="1850" dirty="0">
              <a:latin typeface="Aptos Display"/>
              <a:ea typeface="Raleway"/>
              <a:cs typeface="Raleway"/>
            </a:endParaRPr>
          </a:p>
          <a:p>
            <a:pPr marL="426085" lvl="0" indent="-331470" algn="l" rtl="0">
              <a:spcBef>
                <a:spcPts val="0"/>
              </a:spcBef>
              <a:spcAft>
                <a:spcPts val="0"/>
              </a:spcAft>
              <a:buSzPts val="1866"/>
              <a:buFont typeface="Raleway"/>
              <a:buChar char="●"/>
            </a:pPr>
            <a:r>
              <a:rPr lang="en-US" sz="1850" u="sng" dirty="0">
                <a:solidFill>
                  <a:srgbClr val="50C9F4"/>
                </a:solidFill>
                <a:latin typeface="Aptos Display"/>
                <a:ea typeface="Raleway"/>
                <a:cs typeface="Raleway"/>
                <a:sym typeface="Raleway"/>
                <a:hlinkClick r:id="rId6">
                  <a:extLst>
                    <a:ext uri="{A12FA001-AC4F-418D-AE19-62706E023703}">
                      <ahyp:hlinkClr xmlns:ahyp="http://schemas.microsoft.com/office/drawing/2018/hyperlinkcolor" val="tx"/>
                    </a:ext>
                  </a:extLst>
                </a:hlinkClick>
              </a:rPr>
              <a:t>IEP Implementation: Monitoring of Supports and Services: Accommodations and Modifications</a:t>
            </a:r>
            <a:endParaRPr sz="1850" dirty="0">
              <a:latin typeface="Aptos Display"/>
              <a:ea typeface="Raleway"/>
              <a:cs typeface="Raleway"/>
            </a:endParaRPr>
          </a:p>
          <a:p>
            <a:pPr marL="426085" lvl="0" indent="-331470" algn="l" rtl="0">
              <a:spcBef>
                <a:spcPts val="0"/>
              </a:spcBef>
              <a:spcAft>
                <a:spcPts val="0"/>
              </a:spcAft>
              <a:buSzPts val="1866"/>
              <a:buFont typeface="Raleway"/>
              <a:buChar char="●"/>
            </a:pPr>
            <a:r>
              <a:rPr lang="en-US" sz="1850" u="sng" dirty="0">
                <a:solidFill>
                  <a:srgbClr val="50C9F4"/>
                </a:solidFill>
                <a:latin typeface="Aptos Display"/>
                <a:ea typeface="Raleway"/>
                <a:cs typeface="Raleway"/>
                <a:sym typeface="Raleway"/>
                <a:hlinkClick r:id="rId7">
                  <a:extLst>
                    <a:ext uri="{A12FA001-AC4F-418D-AE19-62706E023703}">
                      <ahyp:hlinkClr xmlns:ahyp="http://schemas.microsoft.com/office/drawing/2018/hyperlinkcolor" val="tx"/>
                    </a:ext>
                  </a:extLst>
                </a:hlinkClick>
              </a:rPr>
              <a:t>IEP Implementation: Monitoring of Supports and Services: Participation in Local and Statewide Assessments</a:t>
            </a:r>
            <a:endParaRPr sz="1850" dirty="0">
              <a:latin typeface="Aptos Display"/>
              <a:ea typeface="Raleway"/>
              <a:cs typeface="Raleway"/>
            </a:endParaRPr>
          </a:p>
          <a:p>
            <a:pPr marL="426085" lvl="0" indent="-331470" algn="l" rtl="0">
              <a:spcBef>
                <a:spcPts val="0"/>
              </a:spcBef>
              <a:spcAft>
                <a:spcPts val="0"/>
              </a:spcAft>
              <a:buSzPts val="1866"/>
              <a:buFont typeface="Raleway"/>
              <a:buChar char="●"/>
            </a:pPr>
            <a:r>
              <a:rPr lang="en-US" sz="1850" u="sng" dirty="0">
                <a:solidFill>
                  <a:srgbClr val="50C9F4"/>
                </a:solidFill>
                <a:latin typeface="Aptos Display"/>
                <a:ea typeface="Raleway"/>
                <a:cs typeface="Raleway"/>
                <a:sym typeface="Raleway"/>
                <a:hlinkClick r:id="rId8">
                  <a:extLst>
                    <a:ext uri="{A12FA001-AC4F-418D-AE19-62706E023703}">
                      <ahyp:hlinkClr xmlns:ahyp="http://schemas.microsoft.com/office/drawing/2018/hyperlinkcolor" val="tx"/>
                    </a:ext>
                  </a:extLst>
                </a:hlinkClick>
              </a:rPr>
              <a:t>IEP Implementation: Monitoring of Supports and Services: Indirect and Direct Special Education and Related Services</a:t>
            </a:r>
            <a:endParaRPr sz="1850" dirty="0">
              <a:latin typeface="Aptos Display"/>
              <a:ea typeface="Raleway"/>
              <a:cs typeface="Raleway"/>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341"/>
        <p:cNvGrpSpPr/>
        <p:nvPr/>
      </p:nvGrpSpPr>
      <p:grpSpPr>
        <a:xfrm>
          <a:off x="0" y="0"/>
          <a:ext cx="0" cy="0"/>
          <a:chOff x="0" y="0"/>
          <a:chExt cx="0" cy="0"/>
        </a:xfrm>
      </p:grpSpPr>
      <p:pic>
        <p:nvPicPr>
          <p:cNvPr id="1343" name="Google Shape;1343;g378b54b9afd_0_170" descr="Screenshot of the California Department of Education webpage on Family Involvement &amp; Partnerships, featuring information on the Constituent’s Office and Alternative Dispute Resolution (ADR) services for families of children with disabilities."/>
          <p:cNvPicPr preferRelativeResize="0"/>
          <p:nvPr/>
        </p:nvPicPr>
        <p:blipFill>
          <a:blip r:embed="rId3">
            <a:alphaModFix/>
          </a:blip>
          <a:stretch>
            <a:fillRect/>
          </a:stretch>
        </p:blipFill>
        <p:spPr>
          <a:xfrm>
            <a:off x="4867940" y="1078538"/>
            <a:ext cx="5260122" cy="4960776"/>
          </a:xfrm>
          <a:prstGeom prst="rect">
            <a:avLst/>
          </a:prstGeom>
          <a:noFill/>
          <a:ln w="28575" cap="flat" cmpd="sng">
            <a:solidFill>
              <a:srgbClr val="243B5B"/>
            </a:solidFill>
            <a:prstDash val="solid"/>
            <a:round/>
            <a:headEnd type="none" w="sm" len="sm"/>
            <a:tailEnd type="none" w="sm" len="sm"/>
          </a:ln>
          <a:effectLst>
            <a:outerShdw blurRad="57150" dist="19050" dir="5400000" algn="bl" rotWithShape="0">
              <a:srgbClr val="000000">
                <a:alpha val="50000"/>
              </a:srgbClr>
            </a:outerShdw>
          </a:effectLst>
        </p:spPr>
      </p:pic>
      <p:pic>
        <p:nvPicPr>
          <p:cNvPr id="1344" name="Google Shape;1344;g378b54b9afd_0_170" descr="Homepage of the Pathways to Partnership website with the tagline “Statewide educational partners. Unified conflict resolutions.” featuring a smiling educator engaging with others, and sections for About Us, Training &amp; Resources, and Events."/>
          <p:cNvPicPr preferRelativeResize="0"/>
          <p:nvPr/>
        </p:nvPicPr>
        <p:blipFill>
          <a:blip r:embed="rId4">
            <a:alphaModFix/>
          </a:blip>
          <a:stretch>
            <a:fillRect/>
          </a:stretch>
        </p:blipFill>
        <p:spPr>
          <a:xfrm>
            <a:off x="6753239" y="2167074"/>
            <a:ext cx="4923887" cy="4632025"/>
          </a:xfrm>
          <a:prstGeom prst="rect">
            <a:avLst/>
          </a:prstGeom>
          <a:noFill/>
          <a:ln w="28575" cap="flat" cmpd="sng">
            <a:solidFill>
              <a:srgbClr val="243B5B"/>
            </a:solidFill>
            <a:prstDash val="solid"/>
            <a:round/>
            <a:headEnd type="none" w="sm" len="sm"/>
            <a:tailEnd type="none" w="sm" len="sm"/>
          </a:ln>
          <a:effectLst>
            <a:outerShdw blurRad="57150" dist="19050" dir="5400000" algn="bl" rotWithShape="0">
              <a:srgbClr val="000000">
                <a:alpha val="50000"/>
              </a:srgbClr>
            </a:outerShdw>
          </a:effectLst>
        </p:spPr>
      </p:pic>
      <p:sp>
        <p:nvSpPr>
          <p:cNvPr id="1345" name="Google Shape;1345;g378b54b9afd_0_170"/>
          <p:cNvSpPr txBox="1"/>
          <p:nvPr/>
        </p:nvSpPr>
        <p:spPr>
          <a:xfrm>
            <a:off x="225750" y="2280650"/>
            <a:ext cx="4642200" cy="2374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400">
                <a:solidFill>
                  <a:srgbClr val="15334B"/>
                </a:solidFill>
                <a:latin typeface="Aptos Display"/>
                <a:ea typeface="Raleway"/>
                <a:cs typeface="Raleway"/>
                <a:sym typeface="Raleway"/>
              </a:rPr>
              <a:t>Connecting LEAs to additional support as needed on dispute resolution following the continuum:</a:t>
            </a:r>
            <a:endParaRPr sz="2400">
              <a:solidFill>
                <a:srgbClr val="15334B"/>
              </a:solidFill>
              <a:latin typeface="Aptos Display"/>
              <a:ea typeface="Raleway"/>
              <a:cs typeface="Raleway"/>
              <a:sym typeface="Raleway"/>
            </a:endParaRPr>
          </a:p>
          <a:p>
            <a:pPr marL="0" lvl="0" indent="0" algn="l" rtl="0">
              <a:spcBef>
                <a:spcPts val="0"/>
              </a:spcBef>
              <a:spcAft>
                <a:spcPts val="0"/>
              </a:spcAft>
              <a:buNone/>
            </a:pPr>
            <a:endParaRPr sz="2200">
              <a:solidFill>
                <a:srgbClr val="243B5B"/>
              </a:solidFill>
              <a:latin typeface="Aptos Display"/>
              <a:ea typeface="Raleway"/>
              <a:cs typeface="Raleway"/>
              <a:sym typeface="Raleway"/>
            </a:endParaRPr>
          </a:p>
          <a:p>
            <a:pPr marL="0" lvl="0" indent="0" algn="l" rtl="0">
              <a:spcBef>
                <a:spcPts val="0"/>
              </a:spcBef>
              <a:spcAft>
                <a:spcPts val="0"/>
              </a:spcAft>
              <a:buNone/>
            </a:pPr>
            <a:r>
              <a:rPr lang="en-US" sz="2200">
                <a:solidFill>
                  <a:srgbClr val="D45626"/>
                </a:solidFill>
                <a:latin typeface="Aptos Display"/>
                <a:ea typeface="Raleway"/>
                <a:cs typeface="Raleway"/>
                <a:sym typeface="Raleway"/>
              </a:rPr>
              <a:t>Site-&gt;LEA-&gt;SELPA-&gt;State</a:t>
            </a:r>
            <a:endParaRPr sz="2200">
              <a:solidFill>
                <a:srgbClr val="243B5B"/>
              </a:solidFill>
              <a:latin typeface="Aptos Display"/>
              <a:ea typeface="Raleway"/>
              <a:cs typeface="Raleway"/>
              <a:sym typeface="Raleway"/>
            </a:endParaRPr>
          </a:p>
        </p:txBody>
      </p:sp>
      <p:sp>
        <p:nvSpPr>
          <p:cNvPr id="1342" name="Google Shape;1342;g378b54b9afd_0_170"/>
          <p:cNvSpPr txBox="1">
            <a:spLocks noGrp="1"/>
          </p:cNvSpPr>
          <p:nvPr>
            <p:ph type="title"/>
          </p:nvPr>
        </p:nvSpPr>
        <p:spPr>
          <a:xfrm>
            <a:off x="2175675" y="194950"/>
            <a:ext cx="9004500" cy="88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600">
                <a:solidFill>
                  <a:srgbClr val="15334B"/>
                </a:solidFill>
                <a:latin typeface="Aptos Display"/>
                <a:ea typeface="Raleway"/>
                <a:cs typeface="Raleway"/>
                <a:sym typeface="Raleway"/>
              </a:rPr>
              <a:t>Additional Support </a:t>
            </a:r>
            <a:endParaRPr sz="3600">
              <a:solidFill>
                <a:srgbClr val="15334B"/>
              </a:solidFill>
              <a:latin typeface="Aptos Display"/>
              <a:ea typeface="Raleway"/>
              <a:cs typeface="Raleway"/>
              <a:sym typeface="Raleway"/>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350"/>
        <p:cNvGrpSpPr/>
        <p:nvPr/>
      </p:nvGrpSpPr>
      <p:grpSpPr>
        <a:xfrm>
          <a:off x="0" y="0"/>
          <a:ext cx="0" cy="0"/>
          <a:chOff x="0" y="0"/>
          <a:chExt cx="0" cy="0"/>
        </a:xfrm>
      </p:grpSpPr>
      <p:sp>
        <p:nvSpPr>
          <p:cNvPr id="1352" name="Google Shape;1352;g378b54b9afd_0_159"/>
          <p:cNvSpPr txBox="1">
            <a:spLocks noGrp="1"/>
          </p:cNvSpPr>
          <p:nvPr>
            <p:ph type="title"/>
          </p:nvPr>
        </p:nvSpPr>
        <p:spPr>
          <a:xfrm>
            <a:off x="3994475" y="3833600"/>
            <a:ext cx="6216600" cy="1900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2400" b="0" i="1">
                <a:solidFill>
                  <a:srgbClr val="15334B"/>
                </a:solidFill>
                <a:latin typeface="Aptos Display"/>
                <a:ea typeface="Raleway"/>
                <a:cs typeface="Raleway"/>
                <a:sym typeface="Raleway"/>
              </a:rPr>
              <a:t>Follow-up and implementation of the IEP (students).</a:t>
            </a:r>
            <a:endParaRPr sz="2400" b="0" i="1">
              <a:solidFill>
                <a:srgbClr val="15334B"/>
              </a:solidFill>
              <a:latin typeface="Aptos Display"/>
              <a:ea typeface="Raleway"/>
              <a:cs typeface="Raleway"/>
              <a:sym typeface="Raleway"/>
            </a:endParaRPr>
          </a:p>
        </p:txBody>
      </p:sp>
      <p:pic>
        <p:nvPicPr>
          <p:cNvPr id="1353" name="Google Shape;1353;g378b54b9afd_0_159" descr="Simple icon of student holding a book"/>
          <p:cNvPicPr preferRelativeResize="0"/>
          <p:nvPr/>
        </p:nvPicPr>
        <p:blipFill>
          <a:blip r:embed="rId3">
            <a:alphaModFix/>
          </a:blip>
          <a:stretch>
            <a:fillRect/>
          </a:stretch>
        </p:blipFill>
        <p:spPr>
          <a:xfrm>
            <a:off x="2440150" y="4164057"/>
            <a:ext cx="1239599" cy="1239599"/>
          </a:xfrm>
          <a:prstGeom prst="rect">
            <a:avLst/>
          </a:prstGeom>
          <a:noFill/>
          <a:ln>
            <a:noFill/>
          </a:ln>
        </p:spPr>
      </p:pic>
      <p:sp>
        <p:nvSpPr>
          <p:cNvPr id="2" name="Google Shape;1351;g378b54b9afd_0_159">
            <a:extLst>
              <a:ext uri="{FF2B5EF4-FFF2-40B4-BE49-F238E27FC236}">
                <a16:creationId xmlns:a16="http://schemas.microsoft.com/office/drawing/2014/main" id="{B6595E48-4C8D-B711-EC64-BDB7F71D9311}"/>
              </a:ext>
            </a:extLst>
          </p:cNvPr>
          <p:cNvSpPr txBox="1">
            <a:spLocks/>
          </p:cNvSpPr>
          <p:nvPr/>
        </p:nvSpPr>
        <p:spPr>
          <a:xfrm>
            <a:off x="1078775" y="2766150"/>
            <a:ext cx="9132300" cy="1325700"/>
          </a:xfrm>
          <a:prstGeom prst="rect">
            <a:avLst/>
          </a:prstGeom>
          <a:solidFill>
            <a:srgbClr val="17425C"/>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Play"/>
              <a:buNone/>
              <a:defRPr sz="4400" b="1"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3600">
                <a:solidFill>
                  <a:srgbClr val="FFFFFF"/>
                </a:solidFill>
                <a:latin typeface="Aptos Display"/>
                <a:ea typeface="Raleway"/>
                <a:cs typeface="Raleway"/>
                <a:sym typeface="Raleway"/>
              </a:rPr>
              <a:t>After the IEP</a:t>
            </a:r>
            <a:endParaRPr lang="en-US" sz="3600" dirty="0">
              <a:solidFill>
                <a:srgbClr val="FFFFFF"/>
              </a:solidFill>
              <a:latin typeface="Aptos Display"/>
              <a:ea typeface="Raleway"/>
              <a:cs typeface="Raleway"/>
              <a:sym typeface="Raleway"/>
            </a:endParaRPr>
          </a:p>
        </p:txBody>
      </p:sp>
      <p:pic>
        <p:nvPicPr>
          <p:cNvPr id="1354" name="Google Shape;1354;g378b54b9afd_0_159" descr="Graphic of concentric dotted circles with the words ‘A Place to Begin’ on the outer ring and three phases labeled inside: ‘Before the IEP,’ ‘During the IEP,’ and ‘After the IEP."/>
          <p:cNvPicPr preferRelativeResize="0"/>
          <p:nvPr/>
        </p:nvPicPr>
        <p:blipFill>
          <a:blip r:embed="rId4">
            <a:alphaModFix/>
          </a:blip>
          <a:stretch>
            <a:fillRect/>
          </a:stretch>
        </p:blipFill>
        <p:spPr>
          <a:xfrm>
            <a:off x="8940725" y="0"/>
            <a:ext cx="2766150" cy="2766150"/>
          </a:xfrm>
          <a:prstGeom prst="rect">
            <a:avLst/>
          </a:prstGeom>
          <a:noFill/>
          <a:ln>
            <a:noFill/>
          </a:ln>
        </p:spPr>
      </p:pic>
      <p:sp>
        <p:nvSpPr>
          <p:cNvPr id="1351" name="Google Shape;1351;g378b54b9afd_0_159"/>
          <p:cNvSpPr txBox="1">
            <a:spLocks noGrp="1"/>
          </p:cNvSpPr>
          <p:nvPr>
            <p:ph type="title"/>
          </p:nvPr>
        </p:nvSpPr>
        <p:spPr>
          <a:xfrm>
            <a:off x="2422311" y="-1726657"/>
            <a:ext cx="3135409" cy="1325700"/>
          </a:xfrm>
          <a:prstGeom prst="rect">
            <a:avLst/>
          </a:prstGeom>
          <a:solidFill>
            <a:srgbClr val="FFFFFF"/>
          </a:solidFill>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sz="3600" dirty="0">
                <a:solidFill>
                  <a:schemeClr val="tx1"/>
                </a:solidFill>
                <a:latin typeface="Raleway"/>
                <a:ea typeface="Raleway"/>
                <a:cs typeface="Raleway"/>
                <a:sym typeface="Raleway"/>
              </a:rPr>
              <a:t>After the IEP: Implementation</a:t>
            </a:r>
            <a:endParaRPr sz="3600" dirty="0">
              <a:solidFill>
                <a:schemeClr val="tx1"/>
              </a:solidFill>
              <a:latin typeface="Raleway"/>
              <a:ea typeface="Raleway"/>
              <a:cs typeface="Raleway"/>
              <a:sym typeface="Raleway"/>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359"/>
        <p:cNvGrpSpPr/>
        <p:nvPr/>
      </p:nvGrpSpPr>
      <p:grpSpPr>
        <a:xfrm>
          <a:off x="0" y="0"/>
          <a:ext cx="0" cy="0"/>
          <a:chOff x="0" y="0"/>
          <a:chExt cx="0" cy="0"/>
        </a:xfrm>
      </p:grpSpPr>
      <p:sp>
        <p:nvSpPr>
          <p:cNvPr id="1360" name="Google Shape;1360;g37759790070_0_626"/>
          <p:cNvSpPr txBox="1">
            <a:spLocks noGrp="1"/>
          </p:cNvSpPr>
          <p:nvPr>
            <p:ph type="title"/>
          </p:nvPr>
        </p:nvSpPr>
        <p:spPr>
          <a:xfrm>
            <a:off x="-1" y="-451233"/>
            <a:ext cx="4351500" cy="385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1400"/>
              <a:t>After the IEP - goal tracking</a:t>
            </a:r>
            <a:endParaRPr sz="1400"/>
          </a:p>
        </p:txBody>
      </p:sp>
      <p:sp>
        <p:nvSpPr>
          <p:cNvPr id="1361" name="Google Shape;1361;g37759790070_0_626"/>
          <p:cNvSpPr txBox="1"/>
          <p:nvPr/>
        </p:nvSpPr>
        <p:spPr>
          <a:xfrm>
            <a:off x="839800" y="1360675"/>
            <a:ext cx="3932100" cy="696900"/>
          </a:xfrm>
          <a:prstGeom prst="rect">
            <a:avLst/>
          </a:prstGeom>
          <a:solidFill>
            <a:schemeClr val="tx2">
              <a:lumMod val="50000"/>
            </a:schemeClr>
          </a:solid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None/>
            </a:pPr>
            <a:r>
              <a:rPr lang="en-US" sz="2800" b="1" dirty="0">
                <a:solidFill>
                  <a:schemeClr val="bg1"/>
                </a:solidFill>
                <a:latin typeface="Aptos Display"/>
                <a:ea typeface="Raleway"/>
                <a:cs typeface="Raleway"/>
                <a:sym typeface="Raleway"/>
              </a:rPr>
              <a:t>After the IEP</a:t>
            </a:r>
            <a:endParaRPr lang="en-US" sz="2800" b="1" dirty="0">
              <a:solidFill>
                <a:schemeClr val="bg1"/>
              </a:solidFill>
              <a:latin typeface="Raleway"/>
              <a:ea typeface="Raleway"/>
              <a:cs typeface="Raleway"/>
            </a:endParaRPr>
          </a:p>
        </p:txBody>
      </p:sp>
      <p:pic>
        <p:nvPicPr>
          <p:cNvPr id="1362" name="Google Shape;1362;g37759790070_0_626" descr="Chart on a wall with student names written on the left column and stars of colors in line with the names. "/>
          <p:cNvPicPr preferRelativeResize="0"/>
          <p:nvPr/>
        </p:nvPicPr>
        <p:blipFill rotWithShape="1">
          <a:blip r:embed="rId3">
            <a:alphaModFix/>
          </a:blip>
          <a:srcRect r="8248"/>
          <a:stretch/>
        </p:blipFill>
        <p:spPr>
          <a:xfrm>
            <a:off x="382450" y="2419925"/>
            <a:ext cx="4090900" cy="3185698"/>
          </a:xfrm>
          <a:prstGeom prst="rect">
            <a:avLst/>
          </a:prstGeom>
          <a:noFill/>
          <a:ln w="28575" cap="flat" cmpd="sng">
            <a:solidFill>
              <a:srgbClr val="50C9F4"/>
            </a:solidFill>
            <a:prstDash val="solid"/>
            <a:round/>
            <a:headEnd type="none" w="sm" len="sm"/>
            <a:tailEnd type="none" w="sm" len="sm"/>
          </a:ln>
        </p:spPr>
      </p:pic>
      <p:pic>
        <p:nvPicPr>
          <p:cNvPr id="1363" name="Google Shape;1363;g37759790070_0_626" descr="Student goal tracking chart"/>
          <p:cNvPicPr preferRelativeResize="0"/>
          <p:nvPr/>
        </p:nvPicPr>
        <p:blipFill>
          <a:blip r:embed="rId4">
            <a:alphaModFix/>
          </a:blip>
          <a:stretch>
            <a:fillRect/>
          </a:stretch>
        </p:blipFill>
        <p:spPr>
          <a:xfrm>
            <a:off x="3668499" y="3238375"/>
            <a:ext cx="2177349" cy="2818575"/>
          </a:xfrm>
          <a:prstGeom prst="rect">
            <a:avLst/>
          </a:prstGeom>
          <a:noFill/>
          <a:ln w="28575" cap="flat" cmpd="sng">
            <a:solidFill>
              <a:srgbClr val="50C9F4"/>
            </a:solidFill>
            <a:prstDash val="solid"/>
            <a:round/>
            <a:headEnd type="none" w="sm" len="sm"/>
            <a:tailEnd type="none" w="sm" len="sm"/>
          </a:ln>
        </p:spPr>
      </p:pic>
      <p:pic>
        <p:nvPicPr>
          <p:cNvPr id="1364" name="Google Shape;1364;g37759790070_0_626" descr="A woman with straight black hair talking to a girl with curly dark brown hair. They are both looking at an open binder and are holding pencils."/>
          <p:cNvPicPr preferRelativeResize="0"/>
          <p:nvPr/>
        </p:nvPicPr>
        <p:blipFill rotWithShape="1">
          <a:blip r:embed="rId5">
            <a:alphaModFix/>
          </a:blip>
          <a:srcRect t="3183" b="7138"/>
          <a:stretch/>
        </p:blipFill>
        <p:spPr>
          <a:xfrm>
            <a:off x="6200175" y="283025"/>
            <a:ext cx="5167675" cy="3311175"/>
          </a:xfrm>
          <a:prstGeom prst="rect">
            <a:avLst/>
          </a:prstGeom>
          <a:noFill/>
          <a:ln w="28575" cap="flat" cmpd="sng">
            <a:solidFill>
              <a:srgbClr val="50C9F4"/>
            </a:solidFill>
            <a:prstDash val="solid"/>
            <a:round/>
            <a:headEnd type="none" w="sm" len="sm"/>
            <a:tailEnd type="none" w="sm" len="sm"/>
          </a:ln>
        </p:spPr>
      </p:pic>
      <p:pic>
        <p:nvPicPr>
          <p:cNvPr id="1365" name="Google Shape;1365;g37759790070_0_626" descr="ASCEND Infographic&#10;&#10;A colorful vertical graphic displaying the acronym ASCEND with each letter representing a word:&#10;&#10;A: Awareness (teal)&#10;&#10;S: Self Advocacy (orange)&#10;&#10;C: Confidence (yellow)&#10;&#10;E: Expression (purple)&#10;&#10;N: Navigation (green)&#10;&#10;D: Determination (dark teal)&#10;&#10;Each word is paired with a right-facing arrow in the same color."/>
          <p:cNvPicPr preferRelativeResize="0"/>
          <p:nvPr/>
        </p:nvPicPr>
        <p:blipFill>
          <a:blip r:embed="rId6">
            <a:alphaModFix/>
          </a:blip>
          <a:stretch>
            <a:fillRect/>
          </a:stretch>
        </p:blipFill>
        <p:spPr>
          <a:xfrm>
            <a:off x="8289075" y="3779525"/>
            <a:ext cx="2608907" cy="2084528"/>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370"/>
        <p:cNvGrpSpPr/>
        <p:nvPr/>
      </p:nvGrpSpPr>
      <p:grpSpPr>
        <a:xfrm>
          <a:off x="0" y="0"/>
          <a:ext cx="0" cy="0"/>
          <a:chOff x="0" y="0"/>
          <a:chExt cx="0" cy="0"/>
        </a:xfrm>
      </p:grpSpPr>
      <p:pic>
        <p:nvPicPr>
          <p:cNvPr id="1373" name="Google Shape;1373;g37759790070_0_344" descr="Pink thank you card with the words &quot;Dear (Name) Thank you for your IEP participation&quot; on it. There are various small decorative icons such as a cherry, heart, carrot, star, and rainbow surrounding the text. "/>
          <p:cNvPicPr preferRelativeResize="0"/>
          <p:nvPr/>
        </p:nvPicPr>
        <p:blipFill>
          <a:blip r:embed="rId3">
            <a:alphaModFix/>
          </a:blip>
          <a:stretch>
            <a:fillRect/>
          </a:stretch>
        </p:blipFill>
        <p:spPr>
          <a:xfrm rot="256139">
            <a:off x="7428409" y="2621413"/>
            <a:ext cx="3190672" cy="2265500"/>
          </a:xfrm>
          <a:prstGeom prst="rect">
            <a:avLst/>
          </a:prstGeom>
          <a:noFill/>
          <a:ln w="28575" cap="flat" cmpd="sng">
            <a:solidFill>
              <a:srgbClr val="243B5B"/>
            </a:solidFill>
            <a:prstDash val="solid"/>
            <a:round/>
            <a:headEnd type="none" w="sm" len="sm"/>
            <a:tailEnd type="none" w="sm" len="sm"/>
          </a:ln>
          <a:effectLst>
            <a:outerShdw blurRad="57150" dist="19050" dir="5400000" algn="bl" rotWithShape="0">
              <a:srgbClr val="000000">
                <a:alpha val="50000"/>
              </a:srgbClr>
            </a:outerShdw>
          </a:effectLst>
        </p:spPr>
      </p:pic>
      <p:pic>
        <p:nvPicPr>
          <p:cNvPr id="1374" name="Google Shape;1374;g37759790070_0_344" descr="Simple white thank you card with the words &quot;Thank you for being a valuable member of (student's) IEP meeting.&quot;"/>
          <p:cNvPicPr preferRelativeResize="0"/>
          <p:nvPr/>
        </p:nvPicPr>
        <p:blipFill>
          <a:blip r:embed="rId4">
            <a:alphaModFix/>
          </a:blip>
          <a:stretch>
            <a:fillRect/>
          </a:stretch>
        </p:blipFill>
        <p:spPr>
          <a:xfrm rot="-192425">
            <a:off x="5198689" y="3979192"/>
            <a:ext cx="3238649" cy="2299567"/>
          </a:xfrm>
          <a:prstGeom prst="rect">
            <a:avLst/>
          </a:prstGeom>
          <a:noFill/>
          <a:ln w="28575" cap="flat" cmpd="sng">
            <a:solidFill>
              <a:srgbClr val="243B5B"/>
            </a:solidFill>
            <a:prstDash val="solid"/>
            <a:round/>
            <a:headEnd type="none" w="sm" len="sm"/>
            <a:tailEnd type="none" w="sm" len="sm"/>
          </a:ln>
          <a:effectLst>
            <a:outerShdw blurRad="57150" dist="19050" dir="5400000" algn="bl" rotWithShape="0">
              <a:srgbClr val="000000">
                <a:alpha val="50000"/>
              </a:srgbClr>
            </a:outerShdw>
          </a:effectLst>
        </p:spPr>
      </p:pic>
      <p:pic>
        <p:nvPicPr>
          <p:cNvPr id="1375" name="Google Shape;1375;g37759790070_0_344" descr="Blue thank you card with the words &quot;Thank you - I want to thank you again for all you hard work and attention. It is an honor for me to have the opportunity to work with you because you are an important member of the team. Sincerely, name.&quot; There are yellow and blue half circle decorations on the edges of the card. "/>
          <p:cNvPicPr preferRelativeResize="0"/>
          <p:nvPr/>
        </p:nvPicPr>
        <p:blipFill>
          <a:blip r:embed="rId5">
            <a:alphaModFix/>
          </a:blip>
          <a:stretch>
            <a:fillRect/>
          </a:stretch>
        </p:blipFill>
        <p:spPr>
          <a:xfrm rot="-280271">
            <a:off x="3974104" y="2421963"/>
            <a:ext cx="3017510" cy="2143075"/>
          </a:xfrm>
          <a:prstGeom prst="rect">
            <a:avLst/>
          </a:prstGeom>
          <a:noFill/>
          <a:ln w="28575" cap="flat" cmpd="sng">
            <a:solidFill>
              <a:srgbClr val="243B5B"/>
            </a:solidFill>
            <a:prstDash val="solid"/>
            <a:round/>
            <a:headEnd type="none" w="sm" len="sm"/>
            <a:tailEnd type="none" w="sm" len="sm"/>
          </a:ln>
          <a:effectLst>
            <a:outerShdw blurRad="57150" dist="19050" dir="5400000" algn="bl" rotWithShape="0">
              <a:srgbClr val="000000">
                <a:alpha val="50000"/>
              </a:srgbClr>
            </a:outerShdw>
          </a:effectLst>
        </p:spPr>
      </p:pic>
      <p:pic>
        <p:nvPicPr>
          <p:cNvPr id="1377" name="Google Shape;1377;g37759790070_0_344" descr="A thank you card with the words &quot;Dear (name) thank you for your contributions at (student) IEP meeting.&quot; There are four cartoon symbols: red smiley face, hand making the peace sign, daisy, and yellow lightening bolt. The card is blue with a white groovy checkered frame. "/>
          <p:cNvPicPr preferRelativeResize="0"/>
          <p:nvPr/>
        </p:nvPicPr>
        <p:blipFill>
          <a:blip r:embed="rId6">
            <a:alphaModFix/>
          </a:blip>
          <a:stretch>
            <a:fillRect/>
          </a:stretch>
        </p:blipFill>
        <p:spPr>
          <a:xfrm rot="439758">
            <a:off x="8979245" y="1032027"/>
            <a:ext cx="2401260" cy="1704973"/>
          </a:xfrm>
          <a:prstGeom prst="rect">
            <a:avLst/>
          </a:prstGeom>
          <a:noFill/>
          <a:ln w="28575" cap="flat" cmpd="sng">
            <a:solidFill>
              <a:srgbClr val="243B5B"/>
            </a:solidFill>
            <a:prstDash val="solid"/>
            <a:round/>
            <a:headEnd type="none" w="sm" len="sm"/>
            <a:tailEnd type="none" w="sm" len="sm"/>
          </a:ln>
          <a:effectLst>
            <a:outerShdw blurRad="57150" dist="19050" dir="5400000" algn="bl" rotWithShape="0">
              <a:srgbClr val="000000">
                <a:alpha val="50000"/>
              </a:srgbClr>
            </a:outerShdw>
          </a:effectLst>
        </p:spPr>
      </p:pic>
      <p:pic>
        <p:nvPicPr>
          <p:cNvPr id="1376" name="Google Shape;1376;g37759790070_0_344" descr="Card with the words &quot;Thank you&quot; written on it. There are red, orange, blue, and yellow curvy lines on the left and two stars on the right upper corner of the card. "/>
          <p:cNvPicPr preferRelativeResize="0"/>
          <p:nvPr/>
        </p:nvPicPr>
        <p:blipFill>
          <a:blip r:embed="rId7">
            <a:alphaModFix/>
          </a:blip>
          <a:stretch>
            <a:fillRect/>
          </a:stretch>
        </p:blipFill>
        <p:spPr>
          <a:xfrm>
            <a:off x="5628125" y="369050"/>
            <a:ext cx="3268879" cy="2321020"/>
          </a:xfrm>
          <a:prstGeom prst="rect">
            <a:avLst/>
          </a:prstGeom>
          <a:noFill/>
          <a:ln w="28575" cap="flat" cmpd="sng">
            <a:solidFill>
              <a:srgbClr val="243B5B"/>
            </a:solidFill>
            <a:prstDash val="solid"/>
            <a:round/>
            <a:headEnd type="none" w="sm" len="sm"/>
            <a:tailEnd type="none" w="sm" len="sm"/>
          </a:ln>
          <a:effectLst>
            <a:outerShdw blurRad="57150" dist="19050" dir="5400000" algn="bl" rotWithShape="0">
              <a:srgbClr val="000000">
                <a:alpha val="50000"/>
              </a:srgbClr>
            </a:outerShdw>
          </a:effectLst>
        </p:spPr>
      </p:pic>
      <p:pic>
        <p:nvPicPr>
          <p:cNvPr id="1372" name="Google Shape;1372;g37759790070_0_344" descr="Simple line drawing of a hand with 3 floating hearts above it. The middle heart is the largest of the three and it is colored blue and has emphasis lines coming out of it. "/>
          <p:cNvPicPr preferRelativeResize="0"/>
          <p:nvPr/>
        </p:nvPicPr>
        <p:blipFill>
          <a:blip r:embed="rId8">
            <a:alphaModFix/>
          </a:blip>
          <a:stretch>
            <a:fillRect/>
          </a:stretch>
        </p:blipFill>
        <p:spPr>
          <a:xfrm>
            <a:off x="746142" y="2483175"/>
            <a:ext cx="3020220" cy="3020220"/>
          </a:xfrm>
          <a:prstGeom prst="rect">
            <a:avLst/>
          </a:prstGeom>
          <a:noFill/>
          <a:ln>
            <a:noFill/>
          </a:ln>
        </p:spPr>
      </p:pic>
      <p:sp>
        <p:nvSpPr>
          <p:cNvPr id="1371" name="Google Shape;1371;g37759790070_0_344"/>
          <p:cNvSpPr txBox="1">
            <a:spLocks noGrp="1"/>
          </p:cNvSpPr>
          <p:nvPr>
            <p:ph type="title"/>
          </p:nvPr>
        </p:nvSpPr>
        <p:spPr>
          <a:xfrm>
            <a:off x="354250" y="1200450"/>
            <a:ext cx="4918800" cy="1165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2600" dirty="0">
                <a:solidFill>
                  <a:srgbClr val="17425C"/>
                </a:solidFill>
                <a:latin typeface="Aptos Display"/>
                <a:ea typeface="Raleway"/>
                <a:cs typeface="Raleway"/>
                <a:sym typeface="Raleway"/>
              </a:rPr>
              <a:t>The Importance of Gratitude</a:t>
            </a:r>
            <a:endParaRPr sz="2600" dirty="0">
              <a:solidFill>
                <a:srgbClr val="17425C"/>
              </a:solidFill>
              <a:latin typeface="Aptos Display"/>
              <a:ea typeface="Raleway"/>
              <a:cs typeface="Raleway"/>
              <a:sym typeface="Raleway"/>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382"/>
        <p:cNvGrpSpPr/>
        <p:nvPr/>
      </p:nvGrpSpPr>
      <p:grpSpPr>
        <a:xfrm>
          <a:off x="0" y="0"/>
          <a:ext cx="0" cy="0"/>
          <a:chOff x="0" y="0"/>
          <a:chExt cx="0" cy="0"/>
        </a:xfrm>
      </p:grpSpPr>
      <p:sp>
        <p:nvSpPr>
          <p:cNvPr id="1383" name="Google Shape;1383;g37759790070_0_358"/>
          <p:cNvSpPr txBox="1">
            <a:spLocks noGrp="1"/>
          </p:cNvSpPr>
          <p:nvPr>
            <p:ph type="title"/>
          </p:nvPr>
        </p:nvSpPr>
        <p:spPr>
          <a:xfrm>
            <a:off x="466550" y="-468983"/>
            <a:ext cx="6943800" cy="391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400"/>
              <a:t>Reflection</a:t>
            </a:r>
            <a:endParaRPr sz="2400"/>
          </a:p>
        </p:txBody>
      </p:sp>
      <p:pic>
        <p:nvPicPr>
          <p:cNvPr id="1386" name="Google Shape;1386;g37759790070_0_358" descr="Postcard with HQ IEPs logo, colorful tree in pot and the words &quot;you're creative&quot; written in cursive. "/>
          <p:cNvPicPr preferRelativeResize="0"/>
          <p:nvPr/>
        </p:nvPicPr>
        <p:blipFill>
          <a:blip r:embed="rId3">
            <a:alphaModFix/>
          </a:blip>
          <a:stretch>
            <a:fillRect/>
          </a:stretch>
        </p:blipFill>
        <p:spPr>
          <a:xfrm>
            <a:off x="2957510" y="2541715"/>
            <a:ext cx="2004875" cy="1432469"/>
          </a:xfrm>
          <a:prstGeom prst="rect">
            <a:avLst/>
          </a:prstGeom>
          <a:noFill/>
          <a:ln w="28575" cap="flat" cmpd="sng">
            <a:solidFill>
              <a:srgbClr val="914591"/>
            </a:solidFill>
            <a:prstDash val="solid"/>
            <a:round/>
            <a:headEnd type="none" w="sm" len="sm"/>
            <a:tailEnd type="none" w="sm" len="sm"/>
          </a:ln>
          <a:effectLst>
            <a:outerShdw blurRad="57150" dist="19050" dir="5400000" algn="bl" rotWithShape="0">
              <a:srgbClr val="000000">
                <a:alpha val="50000"/>
              </a:srgbClr>
            </a:outerShdw>
          </a:effectLst>
        </p:spPr>
      </p:pic>
      <p:pic>
        <p:nvPicPr>
          <p:cNvPr id="1387" name="Google Shape;1387;g37759790070_0_358" descr="Card with &quot;You are capable&quot; written on it with colorful lines"/>
          <p:cNvPicPr preferRelativeResize="0"/>
          <p:nvPr/>
        </p:nvPicPr>
        <p:blipFill>
          <a:blip r:embed="rId4">
            <a:alphaModFix/>
          </a:blip>
          <a:stretch>
            <a:fillRect/>
          </a:stretch>
        </p:blipFill>
        <p:spPr>
          <a:xfrm>
            <a:off x="686128" y="2193594"/>
            <a:ext cx="2271380" cy="1622919"/>
          </a:xfrm>
          <a:prstGeom prst="rect">
            <a:avLst/>
          </a:prstGeom>
          <a:noFill/>
          <a:ln w="28575" cap="flat" cmpd="sng">
            <a:solidFill>
              <a:srgbClr val="914591"/>
            </a:solidFill>
            <a:prstDash val="solid"/>
            <a:round/>
            <a:headEnd type="none" w="sm" len="sm"/>
            <a:tailEnd type="none" w="sm" len="sm"/>
          </a:ln>
          <a:effectLst>
            <a:outerShdw blurRad="57150" dist="19050" dir="5400000" algn="bl" rotWithShape="0">
              <a:srgbClr val="000000">
                <a:alpha val="50000"/>
              </a:srgbClr>
            </a:outerShdw>
          </a:effectLst>
        </p:spPr>
      </p:pic>
      <p:pic>
        <p:nvPicPr>
          <p:cNvPr id="1388" name="Google Shape;1388;g37759790070_0_358" descr="Postcard with &quot;you're talented&quot; written on it and underneath is the HQ IEPs logo. The background is a blue starburst of color. "/>
          <p:cNvPicPr preferRelativeResize="0"/>
          <p:nvPr/>
        </p:nvPicPr>
        <p:blipFill>
          <a:blip r:embed="rId5">
            <a:alphaModFix/>
          </a:blip>
          <a:stretch>
            <a:fillRect/>
          </a:stretch>
        </p:blipFill>
        <p:spPr>
          <a:xfrm>
            <a:off x="541988" y="3816925"/>
            <a:ext cx="2415520" cy="1725893"/>
          </a:xfrm>
          <a:prstGeom prst="rect">
            <a:avLst/>
          </a:prstGeom>
          <a:noFill/>
          <a:ln w="28575" cap="flat" cmpd="sng">
            <a:solidFill>
              <a:srgbClr val="914591"/>
            </a:solidFill>
            <a:prstDash val="solid"/>
            <a:round/>
            <a:headEnd type="none" w="sm" len="sm"/>
            <a:tailEnd type="none" w="sm" len="sm"/>
          </a:ln>
          <a:effectLst>
            <a:outerShdw blurRad="57150" dist="19050" dir="5400000" algn="bl" rotWithShape="0">
              <a:srgbClr val="000000">
                <a:alpha val="50000"/>
              </a:srgbClr>
            </a:outerShdw>
          </a:effectLst>
        </p:spPr>
      </p:pic>
      <p:sp>
        <p:nvSpPr>
          <p:cNvPr id="1385" name="Google Shape;1385;g37759790070_0_358"/>
          <p:cNvSpPr txBox="1"/>
          <p:nvPr/>
        </p:nvSpPr>
        <p:spPr>
          <a:xfrm>
            <a:off x="5883328" y="1785450"/>
            <a:ext cx="5927100" cy="3495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None/>
            </a:pPr>
            <a:r>
              <a:rPr lang="en-US" dirty="0">
                <a:latin typeface="Aptos Display"/>
                <a:ea typeface="Raleway"/>
                <a:cs typeface="Raleway"/>
                <a:sym typeface="Raleway"/>
              </a:rPr>
              <a:t>Reflect with an elbow partner:</a:t>
            </a:r>
            <a:endParaRPr lang="en-US">
              <a:latin typeface="Aptos Display"/>
              <a:ea typeface="Raleway"/>
              <a:cs typeface="Raleway"/>
            </a:endParaRPr>
          </a:p>
          <a:p>
            <a:pPr marL="0" lvl="0" indent="0" algn="l" rtl="0">
              <a:lnSpc>
                <a:spcPct val="90000"/>
              </a:lnSpc>
              <a:spcBef>
                <a:spcPts val="1000"/>
              </a:spcBef>
              <a:spcAft>
                <a:spcPts val="0"/>
              </a:spcAft>
              <a:buNone/>
            </a:pPr>
            <a:endParaRPr sz="2400" dirty="0">
              <a:solidFill>
                <a:srgbClr val="15334B"/>
              </a:solidFill>
              <a:latin typeface="Aptos Display"/>
              <a:ea typeface="Raleway"/>
              <a:cs typeface="Raleway"/>
            </a:endParaRPr>
          </a:p>
          <a:p>
            <a:pPr marL="0" lvl="0" indent="0" algn="l" rtl="0">
              <a:lnSpc>
                <a:spcPct val="90000"/>
              </a:lnSpc>
              <a:spcBef>
                <a:spcPts val="1000"/>
              </a:spcBef>
              <a:spcAft>
                <a:spcPts val="0"/>
              </a:spcAft>
              <a:buNone/>
            </a:pPr>
            <a:r>
              <a:rPr lang="en-US" dirty="0">
                <a:latin typeface="Aptos Display"/>
                <a:ea typeface="Raleway"/>
                <a:cs typeface="Raleway"/>
                <a:sym typeface="Raleway"/>
              </a:rPr>
              <a:t>What resonated with you today?</a:t>
            </a:r>
            <a:endParaRPr>
              <a:latin typeface="Aptos Display"/>
              <a:ea typeface="Raleway"/>
              <a:cs typeface="Raleway"/>
            </a:endParaRPr>
          </a:p>
          <a:p>
            <a:pPr marL="0" lvl="0" indent="0" algn="l" rtl="0">
              <a:lnSpc>
                <a:spcPct val="90000"/>
              </a:lnSpc>
              <a:spcBef>
                <a:spcPts val="1000"/>
              </a:spcBef>
              <a:spcAft>
                <a:spcPts val="0"/>
              </a:spcAft>
              <a:buNone/>
            </a:pPr>
            <a:endParaRPr sz="2400" dirty="0">
              <a:solidFill>
                <a:srgbClr val="15334B"/>
              </a:solidFill>
              <a:latin typeface="Aptos Display"/>
              <a:ea typeface="Raleway"/>
              <a:cs typeface="Raleway"/>
            </a:endParaRPr>
          </a:p>
          <a:p>
            <a:pPr marL="0" lvl="0" indent="0" algn="l" rtl="0">
              <a:lnSpc>
                <a:spcPct val="90000"/>
              </a:lnSpc>
              <a:spcBef>
                <a:spcPts val="1000"/>
              </a:spcBef>
              <a:spcAft>
                <a:spcPts val="0"/>
              </a:spcAft>
              <a:buNone/>
            </a:pPr>
            <a:r>
              <a:rPr lang="en-US" dirty="0">
                <a:latin typeface="Aptos Display"/>
                <a:ea typeface="Raleway"/>
                <a:cs typeface="Raleway"/>
                <a:sym typeface="Raleway"/>
              </a:rPr>
              <a:t>Name one take-away* you’re inspired to share with your IEP team.</a:t>
            </a:r>
            <a:endParaRPr>
              <a:latin typeface="Aptos Display"/>
              <a:ea typeface="Raleway"/>
              <a:cs typeface="Raleway"/>
            </a:endParaRPr>
          </a:p>
          <a:p>
            <a:pPr marL="0" lvl="0" indent="0" algn="l" rtl="0">
              <a:lnSpc>
                <a:spcPct val="90000"/>
              </a:lnSpc>
              <a:spcBef>
                <a:spcPts val="1000"/>
              </a:spcBef>
              <a:spcAft>
                <a:spcPts val="0"/>
              </a:spcAft>
              <a:buNone/>
            </a:pPr>
            <a:endParaRPr sz="2400">
              <a:solidFill>
                <a:srgbClr val="15334B"/>
              </a:solidFill>
              <a:latin typeface="Raleway"/>
              <a:ea typeface="Raleway"/>
              <a:cs typeface="Raleway"/>
              <a:sym typeface="Raleway"/>
            </a:endParaRPr>
          </a:p>
          <a:p>
            <a:pPr marL="0" lvl="0" indent="0" algn="l" rtl="0">
              <a:lnSpc>
                <a:spcPct val="90000"/>
              </a:lnSpc>
              <a:spcBef>
                <a:spcPts val="1000"/>
              </a:spcBef>
              <a:spcAft>
                <a:spcPts val="0"/>
              </a:spcAft>
              <a:buNone/>
            </a:pPr>
            <a:endParaRPr sz="2400">
              <a:solidFill>
                <a:srgbClr val="15334B"/>
              </a:solidFill>
              <a:latin typeface="Raleway"/>
              <a:ea typeface="Raleway"/>
              <a:cs typeface="Raleway"/>
              <a:sym typeface="Raleway"/>
            </a:endParaRPr>
          </a:p>
        </p:txBody>
      </p:sp>
      <p:sp>
        <p:nvSpPr>
          <p:cNvPr id="1384" name="Google Shape;1384;g37759790070_0_358"/>
          <p:cNvSpPr txBox="1"/>
          <p:nvPr/>
        </p:nvSpPr>
        <p:spPr>
          <a:xfrm>
            <a:off x="809500" y="1366894"/>
            <a:ext cx="3004800" cy="565800"/>
          </a:xfrm>
          <a:prstGeom prst="rect">
            <a:avLst/>
          </a:prstGeom>
          <a:solidFill>
            <a:srgbClr val="17425C"/>
          </a:solid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None/>
            </a:pPr>
            <a:r>
              <a:rPr lang="en-US" sz="2800" b="1">
                <a:solidFill>
                  <a:srgbClr val="F3F3F3"/>
                </a:solidFill>
                <a:latin typeface="Raleway"/>
                <a:ea typeface="Raleway"/>
                <a:cs typeface="Raleway"/>
                <a:sym typeface="Raleway"/>
              </a:rPr>
              <a:t>Reflection</a:t>
            </a:r>
            <a:endParaRPr sz="2800" b="1">
              <a:solidFill>
                <a:srgbClr val="F3F3F3"/>
              </a:solidFill>
              <a:latin typeface="Raleway"/>
              <a:ea typeface="Raleway"/>
              <a:cs typeface="Raleway"/>
              <a:sym typeface="Raleway"/>
            </a:endParaRPr>
          </a:p>
        </p:txBody>
      </p:sp>
      <p:pic>
        <p:nvPicPr>
          <p:cNvPr id="1389" name="Google Shape;1389;g37759790070_0_358" descr="Postcard with two line drawn hands reaching for each other with the words &quot;you're supportive&quot; under them. The HQ IEPs logo is below it. "/>
          <p:cNvPicPr preferRelativeResize="0"/>
          <p:nvPr/>
        </p:nvPicPr>
        <p:blipFill>
          <a:blip r:embed="rId6">
            <a:alphaModFix/>
          </a:blip>
          <a:stretch>
            <a:fillRect/>
          </a:stretch>
        </p:blipFill>
        <p:spPr>
          <a:xfrm>
            <a:off x="2957510" y="4002972"/>
            <a:ext cx="2415520" cy="1725896"/>
          </a:xfrm>
          <a:prstGeom prst="rect">
            <a:avLst/>
          </a:prstGeom>
          <a:noFill/>
          <a:ln w="28575" cap="flat" cmpd="sng">
            <a:solidFill>
              <a:srgbClr val="914591"/>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7" name="Google Shape;287;g382ca76c8a7_0_241"/>
          <p:cNvSpPr txBox="1"/>
          <p:nvPr/>
        </p:nvSpPr>
        <p:spPr>
          <a:xfrm>
            <a:off x="7213750" y="1703312"/>
            <a:ext cx="4627500" cy="4025687"/>
          </a:xfrm>
          <a:prstGeom prst="rect">
            <a:avLst/>
          </a:prstGeom>
          <a:noFill/>
          <a:ln>
            <a:noFill/>
          </a:ln>
        </p:spPr>
        <p:txBody>
          <a:bodyPr spcFirstLastPara="1" wrap="square" lIns="91425" tIns="91425" rIns="91425" bIns="91425" anchor="t" anchorCtr="0">
            <a:spAutoFit/>
          </a:bodyPr>
          <a:lstStyle/>
          <a:p>
            <a:pPr marL="457200" lvl="0" indent="-381000" algn="l" rtl="0">
              <a:lnSpc>
                <a:spcPct val="80000"/>
              </a:lnSpc>
              <a:spcBef>
                <a:spcPts val="0"/>
              </a:spcBef>
              <a:spcAft>
                <a:spcPts val="0"/>
              </a:spcAft>
              <a:buClr>
                <a:srgbClr val="15334B"/>
              </a:buClr>
              <a:buSzPts val="2400"/>
              <a:buFont typeface="Raleway"/>
              <a:buChar char="●"/>
            </a:pPr>
            <a:r>
              <a:rPr lang="en-US" sz="2400" dirty="0">
                <a:solidFill>
                  <a:srgbClr val="15334B"/>
                </a:solidFill>
                <a:latin typeface="Aptos Display"/>
                <a:ea typeface="Raleway"/>
                <a:cs typeface="Raleway"/>
                <a:sym typeface="Raleway"/>
              </a:rPr>
              <a:t>IDEA/Special Education Law</a:t>
            </a:r>
            <a:endParaRPr lang="en-US" sz="2400" dirty="0">
              <a:solidFill>
                <a:srgbClr val="15334B"/>
              </a:solidFill>
              <a:latin typeface="Aptos Display"/>
              <a:ea typeface="Raleway"/>
              <a:cs typeface="Raleway"/>
            </a:endParaRPr>
          </a:p>
          <a:p>
            <a:pPr marL="457200" lvl="0" indent="-381000" algn="l" rtl="0">
              <a:lnSpc>
                <a:spcPct val="80000"/>
              </a:lnSpc>
              <a:spcBef>
                <a:spcPts val="0"/>
              </a:spcBef>
              <a:spcAft>
                <a:spcPts val="0"/>
              </a:spcAft>
              <a:buClr>
                <a:srgbClr val="15334B"/>
              </a:buClr>
              <a:buSzPts val="2400"/>
              <a:buFont typeface="Raleway"/>
              <a:buChar char="●"/>
            </a:pPr>
            <a:r>
              <a:rPr lang="en-US" sz="2400" dirty="0">
                <a:solidFill>
                  <a:srgbClr val="15334B"/>
                </a:solidFill>
                <a:latin typeface="Aptos Display"/>
                <a:ea typeface="Raleway"/>
                <a:cs typeface="Raleway"/>
                <a:sym typeface="Raleway"/>
              </a:rPr>
              <a:t>IEP organization and preparedness</a:t>
            </a:r>
            <a:endParaRPr sz="2400" dirty="0">
              <a:solidFill>
                <a:srgbClr val="15334B"/>
              </a:solidFill>
              <a:latin typeface="Aptos Display"/>
              <a:ea typeface="Raleway"/>
              <a:cs typeface="Raleway"/>
            </a:endParaRPr>
          </a:p>
          <a:p>
            <a:pPr marL="457200" lvl="0" indent="-381000" algn="l" rtl="0">
              <a:lnSpc>
                <a:spcPct val="80000"/>
              </a:lnSpc>
              <a:spcBef>
                <a:spcPts val="0"/>
              </a:spcBef>
              <a:spcAft>
                <a:spcPts val="0"/>
              </a:spcAft>
              <a:buClr>
                <a:srgbClr val="15334B"/>
              </a:buClr>
              <a:buSzPts val="2400"/>
              <a:buFont typeface="Raleway"/>
              <a:buChar char="●"/>
            </a:pPr>
            <a:r>
              <a:rPr lang="en-US" sz="2400" dirty="0">
                <a:solidFill>
                  <a:srgbClr val="15334B"/>
                </a:solidFill>
                <a:latin typeface="Aptos Display"/>
                <a:ea typeface="Raleway"/>
                <a:cs typeface="Raleway"/>
                <a:sym typeface="Raleway"/>
              </a:rPr>
              <a:t>Meaningful participation and engagement during the IEP</a:t>
            </a:r>
            <a:endParaRPr sz="2400" dirty="0">
              <a:solidFill>
                <a:srgbClr val="15334B"/>
              </a:solidFill>
              <a:latin typeface="Aptos Display"/>
              <a:ea typeface="Raleway"/>
              <a:cs typeface="Raleway"/>
            </a:endParaRPr>
          </a:p>
          <a:p>
            <a:pPr marL="457200" lvl="0" indent="-381000" algn="l" rtl="0">
              <a:lnSpc>
                <a:spcPct val="80000"/>
              </a:lnSpc>
              <a:spcBef>
                <a:spcPts val="0"/>
              </a:spcBef>
              <a:spcAft>
                <a:spcPts val="0"/>
              </a:spcAft>
              <a:buClr>
                <a:srgbClr val="15334B"/>
              </a:buClr>
              <a:buSzPts val="2400"/>
              <a:buFont typeface="Raleway"/>
              <a:buChar char="●"/>
            </a:pPr>
            <a:r>
              <a:rPr lang="en-US" sz="2400" dirty="0">
                <a:solidFill>
                  <a:srgbClr val="15334B"/>
                </a:solidFill>
                <a:latin typeface="Aptos Display"/>
                <a:ea typeface="Raleway"/>
                <a:cs typeface="Raleway"/>
                <a:sym typeface="Raleway"/>
              </a:rPr>
              <a:t>Present levels</a:t>
            </a:r>
            <a:endParaRPr sz="2400" dirty="0">
              <a:solidFill>
                <a:srgbClr val="15334B"/>
              </a:solidFill>
              <a:latin typeface="Aptos Display"/>
              <a:ea typeface="Raleway"/>
              <a:cs typeface="Raleway"/>
            </a:endParaRPr>
          </a:p>
          <a:p>
            <a:pPr marL="457200" lvl="0" indent="-381000" algn="l" rtl="0">
              <a:lnSpc>
                <a:spcPct val="80000"/>
              </a:lnSpc>
              <a:spcBef>
                <a:spcPts val="0"/>
              </a:spcBef>
              <a:spcAft>
                <a:spcPts val="0"/>
              </a:spcAft>
              <a:buClr>
                <a:srgbClr val="15334B"/>
              </a:buClr>
              <a:buSzPts val="2400"/>
              <a:buFont typeface="Raleway"/>
              <a:buChar char="●"/>
            </a:pPr>
            <a:r>
              <a:rPr lang="en-US" sz="2400" dirty="0">
                <a:solidFill>
                  <a:srgbClr val="15334B"/>
                </a:solidFill>
                <a:latin typeface="Aptos Display"/>
                <a:ea typeface="Raleway"/>
                <a:cs typeface="Raleway"/>
                <a:sym typeface="Raleway"/>
              </a:rPr>
              <a:t>Special factors </a:t>
            </a:r>
            <a:endParaRPr sz="2400" dirty="0">
              <a:solidFill>
                <a:srgbClr val="15334B"/>
              </a:solidFill>
              <a:latin typeface="Aptos Display"/>
              <a:ea typeface="Raleway"/>
              <a:cs typeface="Raleway"/>
            </a:endParaRPr>
          </a:p>
          <a:p>
            <a:pPr marL="457200" lvl="0" indent="-381000" algn="l" rtl="0">
              <a:lnSpc>
                <a:spcPct val="80000"/>
              </a:lnSpc>
              <a:spcBef>
                <a:spcPts val="0"/>
              </a:spcBef>
              <a:spcAft>
                <a:spcPts val="0"/>
              </a:spcAft>
              <a:buClr>
                <a:srgbClr val="15334B"/>
              </a:buClr>
              <a:buSzPts val="2400"/>
              <a:buFont typeface="Raleway"/>
              <a:buChar char="●"/>
            </a:pPr>
            <a:r>
              <a:rPr lang="en-US" sz="2400" dirty="0">
                <a:solidFill>
                  <a:srgbClr val="15334B"/>
                </a:solidFill>
                <a:latin typeface="Aptos Display"/>
                <a:ea typeface="Raleway"/>
                <a:cs typeface="Raleway"/>
                <a:sym typeface="Raleway"/>
              </a:rPr>
              <a:t>Measurable annual goals</a:t>
            </a:r>
            <a:endParaRPr sz="2400" dirty="0">
              <a:solidFill>
                <a:srgbClr val="15334B"/>
              </a:solidFill>
              <a:latin typeface="Aptos Display"/>
              <a:ea typeface="Raleway"/>
              <a:cs typeface="Raleway"/>
            </a:endParaRPr>
          </a:p>
          <a:p>
            <a:pPr marL="457200" lvl="0" indent="-381000" algn="l" rtl="0">
              <a:lnSpc>
                <a:spcPct val="80000"/>
              </a:lnSpc>
              <a:spcBef>
                <a:spcPts val="0"/>
              </a:spcBef>
              <a:spcAft>
                <a:spcPts val="0"/>
              </a:spcAft>
              <a:buClr>
                <a:srgbClr val="15334B"/>
              </a:buClr>
              <a:buSzPts val="2400"/>
              <a:buFont typeface="Raleway"/>
              <a:buChar char="●"/>
            </a:pPr>
            <a:r>
              <a:rPr lang="en-US" sz="2400" dirty="0">
                <a:solidFill>
                  <a:srgbClr val="15334B"/>
                </a:solidFill>
                <a:latin typeface="Aptos Display"/>
                <a:ea typeface="Raleway"/>
                <a:cs typeface="Raleway"/>
                <a:sym typeface="Raleway"/>
              </a:rPr>
              <a:t>Supports and services</a:t>
            </a:r>
            <a:endParaRPr sz="2400" dirty="0">
              <a:solidFill>
                <a:srgbClr val="15334B"/>
              </a:solidFill>
              <a:latin typeface="Aptos Display"/>
              <a:ea typeface="Raleway"/>
              <a:cs typeface="Raleway"/>
            </a:endParaRPr>
          </a:p>
          <a:p>
            <a:pPr marL="457200" lvl="0" indent="-381000" algn="l" rtl="0">
              <a:lnSpc>
                <a:spcPct val="80000"/>
              </a:lnSpc>
              <a:spcBef>
                <a:spcPts val="0"/>
              </a:spcBef>
              <a:spcAft>
                <a:spcPts val="0"/>
              </a:spcAft>
              <a:buClr>
                <a:srgbClr val="15334B"/>
              </a:buClr>
              <a:buSzPts val="2400"/>
              <a:buFont typeface="Raleway"/>
              <a:buChar char="●"/>
            </a:pPr>
            <a:r>
              <a:rPr lang="en-US" sz="2400" dirty="0">
                <a:solidFill>
                  <a:srgbClr val="15334B"/>
                </a:solidFill>
                <a:latin typeface="Aptos Display"/>
                <a:ea typeface="Raleway"/>
                <a:cs typeface="Raleway"/>
                <a:sym typeface="Raleway"/>
              </a:rPr>
              <a:t>Transition Services</a:t>
            </a:r>
            <a:endParaRPr sz="2400" dirty="0">
              <a:solidFill>
                <a:srgbClr val="15334B"/>
              </a:solidFill>
              <a:latin typeface="Aptos Display"/>
              <a:ea typeface="Raleway"/>
              <a:cs typeface="Raleway"/>
            </a:endParaRPr>
          </a:p>
          <a:p>
            <a:pPr marL="457200" lvl="0" indent="-381000" algn="l" rtl="0">
              <a:lnSpc>
                <a:spcPct val="80000"/>
              </a:lnSpc>
              <a:spcBef>
                <a:spcPts val="0"/>
              </a:spcBef>
              <a:spcAft>
                <a:spcPts val="0"/>
              </a:spcAft>
              <a:buClr>
                <a:srgbClr val="15334B"/>
              </a:buClr>
              <a:buSzPts val="2400"/>
              <a:buFont typeface="Raleway"/>
              <a:buChar char="●"/>
            </a:pPr>
            <a:r>
              <a:rPr lang="en-US" sz="2400" dirty="0">
                <a:solidFill>
                  <a:srgbClr val="15334B"/>
                </a:solidFill>
                <a:latin typeface="Aptos Display"/>
                <a:ea typeface="Raleway"/>
                <a:cs typeface="Raleway"/>
                <a:sym typeface="Raleway"/>
              </a:rPr>
              <a:t>Partnering with parents to implement the IEP</a:t>
            </a:r>
            <a:endParaRPr sz="2400" dirty="0">
              <a:solidFill>
                <a:srgbClr val="15334B"/>
              </a:solidFill>
              <a:latin typeface="Aptos Display"/>
              <a:ea typeface="Raleway"/>
              <a:cs typeface="Raleway"/>
            </a:endParaRPr>
          </a:p>
          <a:p>
            <a:pPr marL="457200" lvl="0" indent="-381000" algn="l" rtl="0">
              <a:lnSpc>
                <a:spcPct val="80000"/>
              </a:lnSpc>
              <a:spcBef>
                <a:spcPts val="0"/>
              </a:spcBef>
              <a:spcAft>
                <a:spcPts val="0"/>
              </a:spcAft>
              <a:buClr>
                <a:srgbClr val="15334B"/>
              </a:buClr>
              <a:buSzPts val="2400"/>
              <a:buFont typeface="Raleway"/>
              <a:buChar char="●"/>
            </a:pPr>
            <a:r>
              <a:rPr lang="en-US" sz="2400" dirty="0">
                <a:solidFill>
                  <a:srgbClr val="15334B"/>
                </a:solidFill>
                <a:latin typeface="Aptos Display"/>
                <a:ea typeface="Raleway"/>
                <a:cs typeface="Raleway"/>
                <a:sym typeface="Raleway"/>
              </a:rPr>
              <a:t>Monitoring</a:t>
            </a:r>
            <a:endParaRPr sz="2400" dirty="0">
              <a:solidFill>
                <a:srgbClr val="15334B"/>
              </a:solidFill>
              <a:latin typeface="Aptos Display"/>
              <a:ea typeface="Raleway"/>
              <a:cs typeface="Raleway"/>
            </a:endParaRPr>
          </a:p>
        </p:txBody>
      </p:sp>
      <p:sp>
        <p:nvSpPr>
          <p:cNvPr id="288" name="Google Shape;288;g382ca76c8a7_0_241" descr="green arrow pointing right"/>
          <p:cNvSpPr/>
          <p:nvPr/>
        </p:nvSpPr>
        <p:spPr>
          <a:xfrm>
            <a:off x="6509750" y="3354062"/>
            <a:ext cx="554100" cy="665100"/>
          </a:xfrm>
          <a:prstGeom prst="chevron">
            <a:avLst>
              <a:gd name="adj" fmla="val 50000"/>
            </a:avLst>
          </a:prstGeom>
          <a:solidFill>
            <a:srgbClr val="019595"/>
          </a:solidFill>
          <a:ln w="9525" cap="flat" cmpd="sng">
            <a:solidFill>
              <a:srgbClr val="01959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86" name="Google Shape;286;g382ca76c8a7_0_241"/>
          <p:cNvSpPr txBox="1"/>
          <p:nvPr/>
        </p:nvSpPr>
        <p:spPr>
          <a:xfrm>
            <a:off x="3625475" y="2650812"/>
            <a:ext cx="2801100" cy="2201100"/>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None/>
            </a:pPr>
            <a:r>
              <a:rPr lang="en-US" sz="2400" b="1" i="1" dirty="0">
                <a:solidFill>
                  <a:srgbClr val="15334B"/>
                </a:solidFill>
                <a:latin typeface="Aptos Display"/>
                <a:ea typeface="Raleway"/>
                <a:cs typeface="Raleway"/>
                <a:sym typeface="Raleway"/>
              </a:rPr>
              <a:t>Asked </a:t>
            </a:r>
            <a:r>
              <a:rPr lang="en-US" sz="2400" dirty="0">
                <a:solidFill>
                  <a:srgbClr val="15334B"/>
                </a:solidFill>
                <a:latin typeface="Aptos Display"/>
                <a:ea typeface="Raleway"/>
                <a:cs typeface="Raleway"/>
                <a:sym typeface="Raleway"/>
              </a:rPr>
              <a:t>if they have:</a:t>
            </a:r>
            <a:endParaRPr lang="en-US" sz="2400" dirty="0">
              <a:solidFill>
                <a:srgbClr val="15334B"/>
              </a:solidFill>
              <a:latin typeface="Aptos Display"/>
              <a:ea typeface="Raleway"/>
              <a:cs typeface="Raleway"/>
            </a:endParaRPr>
          </a:p>
          <a:p>
            <a:pPr marL="457200" lvl="0" indent="-381000" algn="l" rtl="0">
              <a:lnSpc>
                <a:spcPct val="80000"/>
              </a:lnSpc>
              <a:spcBef>
                <a:spcPts val="0"/>
              </a:spcBef>
              <a:spcAft>
                <a:spcPts val="0"/>
              </a:spcAft>
              <a:buClr>
                <a:srgbClr val="15334B"/>
              </a:buClr>
              <a:buSzPts val="2400"/>
              <a:buFont typeface="Raleway"/>
              <a:buChar char="●"/>
            </a:pPr>
            <a:r>
              <a:rPr lang="en-US" sz="2400" dirty="0">
                <a:solidFill>
                  <a:srgbClr val="15334B"/>
                </a:solidFill>
                <a:latin typeface="Aptos Display"/>
                <a:ea typeface="Raleway"/>
                <a:cs typeface="Raleway"/>
                <a:sym typeface="Raleway"/>
              </a:rPr>
              <a:t>Online Trainings</a:t>
            </a:r>
            <a:endParaRPr sz="2400" dirty="0">
              <a:solidFill>
                <a:srgbClr val="15334B"/>
              </a:solidFill>
              <a:latin typeface="Aptos Display"/>
              <a:ea typeface="Raleway"/>
              <a:cs typeface="Raleway"/>
            </a:endParaRPr>
          </a:p>
          <a:p>
            <a:pPr marL="457200" lvl="0" indent="-381000" algn="l" rtl="0">
              <a:lnSpc>
                <a:spcPct val="80000"/>
              </a:lnSpc>
              <a:spcBef>
                <a:spcPts val="0"/>
              </a:spcBef>
              <a:spcAft>
                <a:spcPts val="0"/>
              </a:spcAft>
              <a:buClr>
                <a:srgbClr val="15334B"/>
              </a:buClr>
              <a:buSzPts val="2400"/>
              <a:buFont typeface="Raleway"/>
              <a:buChar char="●"/>
            </a:pPr>
            <a:r>
              <a:rPr lang="en-US" sz="2400" dirty="0">
                <a:solidFill>
                  <a:srgbClr val="15334B"/>
                </a:solidFill>
                <a:latin typeface="Aptos Display"/>
                <a:ea typeface="Raleway"/>
                <a:cs typeface="Raleway"/>
                <a:sym typeface="Raleway"/>
              </a:rPr>
              <a:t>Live Trainings and/or</a:t>
            </a:r>
            <a:endParaRPr sz="2400" dirty="0">
              <a:solidFill>
                <a:srgbClr val="15334B"/>
              </a:solidFill>
              <a:latin typeface="Aptos Display"/>
              <a:ea typeface="Raleway"/>
              <a:cs typeface="Raleway"/>
            </a:endParaRPr>
          </a:p>
          <a:p>
            <a:pPr marL="457200" lvl="0" indent="-381000" algn="l" rtl="0">
              <a:lnSpc>
                <a:spcPct val="80000"/>
              </a:lnSpc>
              <a:spcBef>
                <a:spcPts val="0"/>
              </a:spcBef>
              <a:spcAft>
                <a:spcPts val="0"/>
              </a:spcAft>
              <a:buClr>
                <a:srgbClr val="15334B"/>
              </a:buClr>
              <a:buSzPts val="2400"/>
              <a:buFont typeface="Raleway"/>
              <a:buChar char="●"/>
            </a:pPr>
            <a:r>
              <a:rPr lang="en-US" sz="2400" dirty="0">
                <a:solidFill>
                  <a:srgbClr val="15334B"/>
                </a:solidFill>
                <a:latin typeface="Aptos Display"/>
                <a:ea typeface="Raleway"/>
                <a:cs typeface="Raleway"/>
                <a:sym typeface="Raleway"/>
              </a:rPr>
              <a:t>Resources (handouts, pamphlets, etc.)</a:t>
            </a:r>
            <a:endParaRPr sz="2400" dirty="0">
              <a:solidFill>
                <a:srgbClr val="15334B"/>
              </a:solidFill>
              <a:latin typeface="Aptos Display"/>
              <a:ea typeface="Raleway"/>
              <a:cs typeface="Raleway"/>
              <a:sym typeface="Raleway"/>
            </a:endParaRPr>
          </a:p>
        </p:txBody>
      </p:sp>
      <p:sp>
        <p:nvSpPr>
          <p:cNvPr id="285" name="Google Shape;285;g382ca76c8a7_0_241" descr="green arrow pointing right"/>
          <p:cNvSpPr/>
          <p:nvPr/>
        </p:nvSpPr>
        <p:spPr>
          <a:xfrm>
            <a:off x="2988200" y="3354062"/>
            <a:ext cx="554100" cy="665100"/>
          </a:xfrm>
          <a:prstGeom prst="chevron">
            <a:avLst>
              <a:gd name="adj" fmla="val 50000"/>
            </a:avLst>
          </a:prstGeom>
          <a:solidFill>
            <a:srgbClr val="019595"/>
          </a:solidFill>
          <a:ln w="9525" cap="flat" cmpd="sng">
            <a:solidFill>
              <a:srgbClr val="01959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84" name="Google Shape;284;g382ca76c8a7_0_241"/>
          <p:cNvSpPr txBox="1"/>
          <p:nvPr/>
        </p:nvSpPr>
        <p:spPr>
          <a:xfrm>
            <a:off x="0" y="2940062"/>
            <a:ext cx="2988000" cy="1493100"/>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None/>
            </a:pPr>
            <a:r>
              <a:rPr lang="en-US" sz="2400" b="1" i="1" dirty="0">
                <a:solidFill>
                  <a:srgbClr val="15334B"/>
                </a:solidFill>
                <a:latin typeface="Aptos Display"/>
                <a:ea typeface="Raleway"/>
                <a:cs typeface="Raleway"/>
                <a:sym typeface="Raleway"/>
              </a:rPr>
              <a:t>Surveyed </a:t>
            </a:r>
            <a:r>
              <a:rPr lang="en-US" sz="2400" dirty="0">
                <a:solidFill>
                  <a:srgbClr val="15334B"/>
                </a:solidFill>
                <a:latin typeface="Aptos Display"/>
                <a:ea typeface="Raleway"/>
                <a:cs typeface="Raleway"/>
                <a:sym typeface="Raleway"/>
              </a:rPr>
              <a:t>California System of Support (SSOS) Resource Leads Partners</a:t>
            </a:r>
            <a:endParaRPr lang="en-US" sz="2400">
              <a:solidFill>
                <a:srgbClr val="15334B"/>
              </a:solidFill>
              <a:latin typeface="Aptos Display"/>
              <a:ea typeface="Raleway"/>
              <a:cs typeface="Raleway"/>
            </a:endParaRPr>
          </a:p>
        </p:txBody>
      </p:sp>
      <p:sp>
        <p:nvSpPr>
          <p:cNvPr id="283" name="Google Shape;283;g382ca76c8a7_0_241"/>
          <p:cNvSpPr txBox="1">
            <a:spLocks noGrp="1"/>
          </p:cNvSpPr>
          <p:nvPr>
            <p:ph type="title"/>
          </p:nvPr>
        </p:nvSpPr>
        <p:spPr>
          <a:xfrm>
            <a:off x="2047874" y="194939"/>
            <a:ext cx="91323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600">
                <a:solidFill>
                  <a:srgbClr val="15334B"/>
                </a:solidFill>
                <a:latin typeface="Raleway"/>
                <a:ea typeface="Raleway"/>
                <a:cs typeface="Raleway"/>
                <a:sym typeface="Raleway"/>
              </a:rPr>
              <a:t>Gap Analysis:</a:t>
            </a:r>
            <a:endParaRPr sz="3600">
              <a:solidFill>
                <a:srgbClr val="15334B"/>
              </a:solidFill>
              <a:latin typeface="Raleway"/>
              <a:ea typeface="Raleway"/>
              <a:cs typeface="Raleway"/>
              <a:sym typeface="Raleway"/>
            </a:endParaRPr>
          </a:p>
          <a:p>
            <a:pPr marL="0" lvl="0" indent="0" algn="l" rtl="0">
              <a:spcBef>
                <a:spcPts val="0"/>
              </a:spcBef>
              <a:spcAft>
                <a:spcPts val="0"/>
              </a:spcAft>
              <a:buNone/>
            </a:pPr>
            <a:r>
              <a:rPr lang="en-US" sz="3600">
                <a:solidFill>
                  <a:srgbClr val="15334B"/>
                </a:solidFill>
                <a:latin typeface="Raleway"/>
                <a:ea typeface="Raleway"/>
                <a:cs typeface="Raleway"/>
                <a:sym typeface="Raleway"/>
              </a:rPr>
              <a:t>Connecting Resources Survey</a:t>
            </a:r>
            <a:endParaRPr sz="3600">
              <a:solidFill>
                <a:srgbClr val="15334B"/>
              </a:solidFill>
              <a:latin typeface="Raleway"/>
              <a:ea typeface="Raleway"/>
              <a:cs typeface="Raleway"/>
              <a:sym typeface="Raleway"/>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394"/>
        <p:cNvGrpSpPr/>
        <p:nvPr/>
      </p:nvGrpSpPr>
      <p:grpSpPr>
        <a:xfrm>
          <a:off x="0" y="0"/>
          <a:ext cx="0" cy="0"/>
          <a:chOff x="0" y="0"/>
          <a:chExt cx="0" cy="0"/>
        </a:xfrm>
      </p:grpSpPr>
      <p:sp>
        <p:nvSpPr>
          <p:cNvPr id="1406" name="Google Shape;1406;g37b72e013b6_0_615"/>
          <p:cNvSpPr txBox="1"/>
          <p:nvPr/>
        </p:nvSpPr>
        <p:spPr>
          <a:xfrm>
            <a:off x="7140360" y="5135456"/>
            <a:ext cx="1313700" cy="5253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1066"/>
              </a:spcBef>
              <a:spcAft>
                <a:spcPts val="0"/>
              </a:spcAft>
              <a:buClr>
                <a:srgbClr val="000000"/>
              </a:buClr>
              <a:buSzPts val="1866"/>
              <a:buFont typeface="Arial"/>
              <a:buNone/>
            </a:pPr>
            <a:r>
              <a:rPr lang="en-US" sz="1866" b="0" i="0" u="sng" strike="noStrike" cap="none">
                <a:solidFill>
                  <a:srgbClr val="0097A7"/>
                </a:solidFill>
                <a:latin typeface="Aptos Display"/>
                <a:ea typeface="Open Sans"/>
                <a:cs typeface="Open Sans"/>
                <a:sym typeface="Open Sans"/>
                <a:hlinkClick r:id="rId3">
                  <a:extLst>
                    <a:ext uri="{A12FA001-AC4F-418D-AE19-62706E023703}">
                      <ahyp:hlinkClr xmlns:ahyp="http://schemas.microsoft.com/office/drawing/2018/hyperlinkcolor" val="tx"/>
                    </a:ext>
                  </a:extLst>
                </a:hlinkClick>
              </a:rPr>
              <a:t>HQ IEPs</a:t>
            </a:r>
            <a:endParaRPr sz="1866" b="0" i="0" u="none" strike="noStrike" cap="none">
              <a:solidFill>
                <a:srgbClr val="1B5775"/>
              </a:solidFill>
              <a:latin typeface="Aptos Display"/>
              <a:ea typeface="Open Sans"/>
              <a:cs typeface="Open Sans"/>
              <a:sym typeface="Open Sans"/>
            </a:endParaRPr>
          </a:p>
        </p:txBody>
      </p:sp>
      <p:pic>
        <p:nvPicPr>
          <p:cNvPr id="1405" name="Google Shape;1405;g37b72e013b6_0_615" descr="LinkedIn logo">
            <a:hlinkClick r:id="rId3"/>
          </p:cNvPr>
          <p:cNvPicPr preferRelativeResize="0"/>
          <p:nvPr/>
        </p:nvPicPr>
        <p:blipFill rotWithShape="1">
          <a:blip r:embed="rId4">
            <a:alphaModFix/>
          </a:blip>
          <a:srcRect/>
          <a:stretch/>
        </p:blipFill>
        <p:spPr>
          <a:xfrm>
            <a:off x="6328616" y="5085042"/>
            <a:ext cx="625968" cy="625968"/>
          </a:xfrm>
          <a:prstGeom prst="rect">
            <a:avLst/>
          </a:prstGeom>
          <a:noFill/>
          <a:ln>
            <a:noFill/>
          </a:ln>
        </p:spPr>
      </p:pic>
      <p:sp>
        <p:nvSpPr>
          <p:cNvPr id="1399" name="Google Shape;1399;g37b72e013b6_0_615"/>
          <p:cNvSpPr txBox="1"/>
          <p:nvPr/>
        </p:nvSpPr>
        <p:spPr>
          <a:xfrm>
            <a:off x="7140360" y="4375672"/>
            <a:ext cx="3405900" cy="5253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1066"/>
              </a:spcBef>
              <a:spcAft>
                <a:spcPts val="0"/>
              </a:spcAft>
              <a:buClr>
                <a:srgbClr val="000000"/>
              </a:buClr>
              <a:buSzPts val="1866"/>
              <a:buFont typeface="Arial"/>
              <a:buNone/>
            </a:pPr>
            <a:r>
              <a:rPr lang="en-US" sz="1866" b="0" i="0" u="sng" strike="noStrike" cap="none">
                <a:solidFill>
                  <a:srgbClr val="0097A7"/>
                </a:solidFill>
                <a:latin typeface="Aptos Display"/>
                <a:ea typeface="Open Sans"/>
                <a:cs typeface="Open Sans"/>
                <a:sym typeface="Open Sans"/>
                <a:hlinkClick r:id="rId5">
                  <a:extLst>
                    <a:ext uri="{A12FA001-AC4F-418D-AE19-62706E023703}">
                      <ahyp:hlinkClr xmlns:ahyp="http://schemas.microsoft.com/office/drawing/2018/hyperlinkcolor" val="tx"/>
                    </a:ext>
                  </a:extLst>
                </a:hlinkClick>
              </a:rPr>
              <a:t>High Quality IEPs</a:t>
            </a:r>
            <a:endParaRPr sz="1866" b="0" i="0" u="none" strike="noStrike" cap="none">
              <a:solidFill>
                <a:srgbClr val="1B5775"/>
              </a:solidFill>
              <a:latin typeface="Aptos Display"/>
              <a:ea typeface="Open Sans"/>
              <a:cs typeface="Open Sans"/>
              <a:sym typeface="Open Sans"/>
            </a:endParaRPr>
          </a:p>
        </p:txBody>
      </p:sp>
      <p:pic>
        <p:nvPicPr>
          <p:cNvPr id="1398" name="Google Shape;1398;g37b72e013b6_0_615" descr="Facebook logo">
            <a:hlinkClick r:id="rId5"/>
          </p:cNvPr>
          <p:cNvPicPr preferRelativeResize="0"/>
          <p:nvPr/>
        </p:nvPicPr>
        <p:blipFill rotWithShape="1">
          <a:blip r:embed="rId6">
            <a:alphaModFix/>
          </a:blip>
          <a:srcRect/>
          <a:stretch/>
        </p:blipFill>
        <p:spPr>
          <a:xfrm>
            <a:off x="6283749" y="4250619"/>
            <a:ext cx="715707" cy="687547"/>
          </a:xfrm>
          <a:prstGeom prst="rect">
            <a:avLst/>
          </a:prstGeom>
          <a:noFill/>
          <a:ln>
            <a:noFill/>
          </a:ln>
        </p:spPr>
      </p:pic>
      <p:sp>
        <p:nvSpPr>
          <p:cNvPr id="1400" name="Google Shape;1400;g37b72e013b6_0_615"/>
          <p:cNvSpPr txBox="1"/>
          <p:nvPr/>
        </p:nvSpPr>
        <p:spPr>
          <a:xfrm>
            <a:off x="7140360" y="3514281"/>
            <a:ext cx="1313700" cy="5253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1066"/>
              </a:spcBef>
              <a:spcAft>
                <a:spcPts val="0"/>
              </a:spcAft>
              <a:buClr>
                <a:srgbClr val="000000"/>
              </a:buClr>
              <a:buSzPts val="1866"/>
              <a:buFont typeface="Arial"/>
              <a:buNone/>
            </a:pPr>
            <a:r>
              <a:rPr lang="en-US" sz="1866" b="0" i="0" u="sng" strike="noStrike" cap="none">
                <a:solidFill>
                  <a:srgbClr val="0097A7"/>
                </a:solidFill>
                <a:latin typeface="Aptos Display"/>
                <a:ea typeface="Open Sans"/>
                <a:cs typeface="Open Sans"/>
                <a:sym typeface="Open Sans"/>
                <a:hlinkClick r:id="rId7">
                  <a:extLst>
                    <a:ext uri="{A12FA001-AC4F-418D-AE19-62706E023703}">
                      <ahyp:hlinkClr xmlns:ahyp="http://schemas.microsoft.com/office/drawing/2018/hyperlinkcolor" val="tx"/>
                    </a:ext>
                  </a:extLst>
                </a:hlinkClick>
              </a:rPr>
              <a:t>hqieps</a:t>
            </a:r>
            <a:endParaRPr sz="1866" b="0" i="0" u="none" strike="noStrike" cap="none">
              <a:solidFill>
                <a:srgbClr val="1B5775"/>
              </a:solidFill>
              <a:latin typeface="Aptos Display"/>
              <a:ea typeface="Open Sans"/>
              <a:cs typeface="Open Sans"/>
              <a:sym typeface="Open Sans"/>
            </a:endParaRPr>
          </a:p>
        </p:txBody>
      </p:sp>
      <p:pic>
        <p:nvPicPr>
          <p:cNvPr id="1397" name="Google Shape;1397;g37b72e013b6_0_615" descr="Instagram logo">
            <a:hlinkClick r:id="rId7"/>
          </p:cNvPr>
          <p:cNvPicPr preferRelativeResize="0"/>
          <p:nvPr/>
        </p:nvPicPr>
        <p:blipFill rotWithShape="1">
          <a:blip r:embed="rId8">
            <a:alphaModFix/>
          </a:blip>
          <a:srcRect/>
          <a:stretch/>
        </p:blipFill>
        <p:spPr>
          <a:xfrm>
            <a:off x="6261315" y="3409205"/>
            <a:ext cx="715702" cy="687498"/>
          </a:xfrm>
          <a:prstGeom prst="rect">
            <a:avLst/>
          </a:prstGeom>
          <a:noFill/>
          <a:ln>
            <a:noFill/>
          </a:ln>
        </p:spPr>
      </p:pic>
      <p:sp>
        <p:nvSpPr>
          <p:cNvPr id="1403" name="Google Shape;1403;g37b72e013b6_0_615"/>
          <p:cNvSpPr txBox="1"/>
          <p:nvPr/>
        </p:nvSpPr>
        <p:spPr>
          <a:xfrm>
            <a:off x="7140360" y="2777962"/>
            <a:ext cx="3903900" cy="5253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1066"/>
              </a:spcBef>
              <a:spcAft>
                <a:spcPts val="0"/>
              </a:spcAft>
              <a:buClr>
                <a:srgbClr val="000000"/>
              </a:buClr>
              <a:buSzPts val="2266"/>
              <a:buFont typeface="Arial"/>
              <a:buNone/>
            </a:pPr>
            <a:r>
              <a:rPr lang="en-US" sz="1866" b="0" i="0" u="none" strike="noStrike" cap="none">
                <a:solidFill>
                  <a:srgbClr val="1B5775"/>
                </a:solidFill>
                <a:latin typeface="Aptos Display"/>
                <a:ea typeface="Open Sans"/>
                <a:cs typeface="Open Sans"/>
                <a:sym typeface="Open Sans"/>
              </a:rPr>
              <a:t>info@ highqualityieps.net</a:t>
            </a:r>
            <a:endParaRPr sz="1866" b="0" i="0" u="none" strike="noStrike" cap="none">
              <a:solidFill>
                <a:srgbClr val="1B5775"/>
              </a:solidFill>
              <a:latin typeface="Aptos Display"/>
              <a:ea typeface="Open Sans"/>
              <a:cs typeface="Open Sans"/>
              <a:sym typeface="Open Sans"/>
            </a:endParaRPr>
          </a:p>
        </p:txBody>
      </p:sp>
      <p:pic>
        <p:nvPicPr>
          <p:cNvPr id="1402" name="Google Shape;1402;g37b72e013b6_0_615" descr="Icon of an envelope"/>
          <p:cNvPicPr preferRelativeResize="0"/>
          <p:nvPr/>
        </p:nvPicPr>
        <p:blipFill rotWithShape="1">
          <a:blip r:embed="rId9">
            <a:alphaModFix/>
          </a:blip>
          <a:srcRect/>
          <a:stretch/>
        </p:blipFill>
        <p:spPr>
          <a:xfrm>
            <a:off x="6159109" y="2625659"/>
            <a:ext cx="817905" cy="783546"/>
          </a:xfrm>
          <a:prstGeom prst="rect">
            <a:avLst/>
          </a:prstGeom>
          <a:noFill/>
          <a:ln>
            <a:noFill/>
          </a:ln>
        </p:spPr>
      </p:pic>
      <p:sp>
        <p:nvSpPr>
          <p:cNvPr id="1401" name="Google Shape;1401;g37b72e013b6_0_615"/>
          <p:cNvSpPr txBox="1"/>
          <p:nvPr/>
        </p:nvSpPr>
        <p:spPr>
          <a:xfrm>
            <a:off x="7140360" y="2041629"/>
            <a:ext cx="3405900" cy="5253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1066"/>
              </a:spcBef>
              <a:spcAft>
                <a:spcPts val="0"/>
              </a:spcAft>
              <a:buClr>
                <a:srgbClr val="000000"/>
              </a:buClr>
              <a:buSzPts val="2000"/>
              <a:buFont typeface="Arial"/>
              <a:buNone/>
            </a:pPr>
            <a:r>
              <a:rPr lang="en-US" sz="1999" b="0" i="0" u="none" strike="noStrike" cap="none">
                <a:solidFill>
                  <a:srgbClr val="1B5775"/>
                </a:solidFill>
                <a:latin typeface="Aptos Display"/>
                <a:ea typeface="Open Sans"/>
                <a:cs typeface="Open Sans"/>
                <a:sym typeface="Open Sans"/>
              </a:rPr>
              <a:t>highqualityieps.net</a:t>
            </a:r>
            <a:endParaRPr sz="1999" b="0" i="0" u="none" strike="noStrike" cap="none">
              <a:solidFill>
                <a:srgbClr val="1B5775"/>
              </a:solidFill>
              <a:latin typeface="Aptos Display"/>
              <a:ea typeface="Open Sans"/>
              <a:cs typeface="Open Sans"/>
              <a:sym typeface="Open Sans"/>
            </a:endParaRPr>
          </a:p>
        </p:txBody>
      </p:sp>
      <p:pic>
        <p:nvPicPr>
          <p:cNvPr id="1404" name="Google Shape;1404;g37b72e013b6_0_615" descr="QR code to scan to highqualityieps.net"/>
          <p:cNvPicPr preferRelativeResize="0"/>
          <p:nvPr/>
        </p:nvPicPr>
        <p:blipFill rotWithShape="1">
          <a:blip r:embed="rId10">
            <a:alphaModFix/>
          </a:blip>
          <a:srcRect/>
          <a:stretch/>
        </p:blipFill>
        <p:spPr>
          <a:xfrm>
            <a:off x="6283748" y="1700067"/>
            <a:ext cx="715708" cy="888684"/>
          </a:xfrm>
          <a:prstGeom prst="rect">
            <a:avLst/>
          </a:prstGeom>
          <a:noFill/>
          <a:ln>
            <a:noFill/>
          </a:ln>
        </p:spPr>
      </p:pic>
      <p:grpSp>
        <p:nvGrpSpPr>
          <p:cNvPr id="1407" name="Google Shape;1407;g37b72e013b6_0_615" descr="List of where to find Pathway to Partnership's website, email, Instagram, and Facebook"/>
          <p:cNvGrpSpPr/>
          <p:nvPr/>
        </p:nvGrpSpPr>
        <p:grpSpPr>
          <a:xfrm>
            <a:off x="617038" y="1945986"/>
            <a:ext cx="4984088" cy="2992180"/>
            <a:chOff x="686913" y="1974782"/>
            <a:chExt cx="4984088" cy="2992180"/>
          </a:xfrm>
        </p:grpSpPr>
        <p:sp>
          <p:nvSpPr>
            <p:cNvPr id="1410" name="Google Shape;1410;g37b72e013b6_0_615"/>
            <p:cNvSpPr txBox="1"/>
            <p:nvPr/>
          </p:nvSpPr>
          <p:spPr>
            <a:xfrm>
              <a:off x="1627622" y="4404468"/>
              <a:ext cx="3406800" cy="5253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rgbClr val="000000"/>
                </a:buClr>
                <a:buSzPts val="1800"/>
                <a:buFont typeface="Arial"/>
                <a:buNone/>
              </a:pPr>
              <a:r>
                <a:rPr lang="en-US" sz="1800" u="sng">
                  <a:solidFill>
                    <a:srgbClr val="50C9F4"/>
                  </a:solidFill>
                  <a:latin typeface="Aptos Display"/>
                  <a:ea typeface="Open Sans"/>
                  <a:cs typeface="Open Sans"/>
                  <a:sym typeface="Open Sans"/>
                  <a:hlinkClick r:id="rId11">
                    <a:extLst>
                      <a:ext uri="{A12FA001-AC4F-418D-AE19-62706E023703}">
                        <ahyp:hlinkClr xmlns:ahyp="http://schemas.microsoft.com/office/drawing/2018/hyperlinkcolor" val="tx"/>
                      </a:ext>
                    </a:extLst>
                  </a:hlinkClick>
                </a:rPr>
                <a:t>Pathways to Partnership</a:t>
              </a:r>
              <a:endParaRPr sz="1800" b="0" i="0" u="none" strike="noStrike" cap="none">
                <a:solidFill>
                  <a:srgbClr val="1B5775"/>
                </a:solidFill>
                <a:latin typeface="Aptos Display"/>
                <a:ea typeface="Open Sans"/>
                <a:cs typeface="Open Sans"/>
                <a:sym typeface="Open Sans"/>
              </a:endParaRPr>
            </a:p>
          </p:txBody>
        </p:sp>
        <p:pic>
          <p:nvPicPr>
            <p:cNvPr id="1409" name="Google Shape;1409;g37b72e013b6_0_615" descr="Facebook logo">
              <a:hlinkClick r:id="rId5"/>
            </p:cNvPr>
            <p:cNvPicPr preferRelativeResize="0"/>
            <p:nvPr/>
          </p:nvPicPr>
          <p:blipFill rotWithShape="1">
            <a:blip r:embed="rId6">
              <a:alphaModFix/>
            </a:blip>
            <a:srcRect/>
            <a:stretch/>
          </p:blipFill>
          <p:spPr>
            <a:xfrm>
              <a:off x="770796" y="4279415"/>
              <a:ext cx="715886" cy="687547"/>
            </a:xfrm>
            <a:prstGeom prst="rect">
              <a:avLst/>
            </a:prstGeom>
            <a:noFill/>
            <a:ln>
              <a:noFill/>
            </a:ln>
          </p:spPr>
        </p:pic>
        <p:sp>
          <p:nvSpPr>
            <p:cNvPr id="1411" name="Google Shape;1411;g37b72e013b6_0_615"/>
            <p:cNvSpPr txBox="1"/>
            <p:nvPr/>
          </p:nvSpPr>
          <p:spPr>
            <a:xfrm>
              <a:off x="1650074" y="3567075"/>
              <a:ext cx="2913000" cy="5253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rgbClr val="000000"/>
                </a:buClr>
                <a:buSzPts val="1800"/>
                <a:buFont typeface="Arial"/>
                <a:buNone/>
              </a:pPr>
              <a:r>
                <a:rPr lang="en-US" sz="1800" u="sng">
                  <a:solidFill>
                    <a:srgbClr val="50C9F4"/>
                  </a:solidFill>
                  <a:latin typeface="Aptos Display"/>
                  <a:ea typeface="Open Sans"/>
                  <a:cs typeface="Open Sans"/>
                  <a:sym typeface="Open Sans"/>
                  <a:hlinkClick r:id="rId12">
                    <a:extLst>
                      <a:ext uri="{A12FA001-AC4F-418D-AE19-62706E023703}">
                        <ahyp:hlinkClr xmlns:ahyp="http://schemas.microsoft.com/office/drawing/2018/hyperlinkcolor" val="tx"/>
                      </a:ext>
                    </a:extLst>
                  </a:hlinkClick>
                </a:rPr>
                <a:t>pathways2partnership</a:t>
              </a:r>
              <a:endParaRPr sz="1800" b="0" i="0" u="none" strike="noStrike" cap="none">
                <a:solidFill>
                  <a:srgbClr val="1B5775"/>
                </a:solidFill>
                <a:latin typeface="Aptos Display"/>
                <a:ea typeface="Open Sans"/>
                <a:cs typeface="Open Sans"/>
                <a:sym typeface="Open Sans"/>
              </a:endParaRPr>
            </a:p>
          </p:txBody>
        </p:sp>
        <p:pic>
          <p:nvPicPr>
            <p:cNvPr id="1408" name="Google Shape;1408;g37b72e013b6_0_615" descr="Instagram logo">
              <a:hlinkClick r:id="rId7"/>
            </p:cNvPr>
            <p:cNvPicPr preferRelativeResize="0"/>
            <p:nvPr/>
          </p:nvPicPr>
          <p:blipFill rotWithShape="1">
            <a:blip r:embed="rId8">
              <a:alphaModFix/>
            </a:blip>
            <a:srcRect/>
            <a:stretch/>
          </p:blipFill>
          <p:spPr>
            <a:xfrm>
              <a:off x="770807" y="3461988"/>
              <a:ext cx="715881" cy="687498"/>
            </a:xfrm>
            <a:prstGeom prst="rect">
              <a:avLst/>
            </a:prstGeom>
            <a:noFill/>
            <a:ln>
              <a:noFill/>
            </a:ln>
          </p:spPr>
        </p:pic>
        <p:sp>
          <p:nvSpPr>
            <p:cNvPr id="1414" name="Google Shape;1414;g37b72e013b6_0_615"/>
            <p:cNvSpPr txBox="1"/>
            <p:nvPr/>
          </p:nvSpPr>
          <p:spPr>
            <a:xfrm>
              <a:off x="1617297" y="2806758"/>
              <a:ext cx="3904800" cy="5253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rgbClr val="000000"/>
                </a:buClr>
                <a:buSzPts val="2200"/>
                <a:buFont typeface="Arial"/>
                <a:buNone/>
              </a:pPr>
              <a:r>
                <a:rPr lang="en-US" sz="1900">
                  <a:solidFill>
                    <a:srgbClr val="1B5775"/>
                  </a:solidFill>
                  <a:latin typeface="Aptos Display"/>
                  <a:ea typeface="Open Sans"/>
                  <a:cs typeface="Open Sans"/>
                  <a:sym typeface="Open Sans"/>
                </a:rPr>
                <a:t>info@pathways2partnership.org</a:t>
              </a:r>
              <a:endParaRPr sz="1900" b="0" i="0" u="none" strike="noStrike" cap="none">
                <a:solidFill>
                  <a:srgbClr val="1B5775"/>
                </a:solidFill>
                <a:latin typeface="Aptos Display"/>
                <a:ea typeface="Open Sans"/>
                <a:cs typeface="Open Sans"/>
                <a:sym typeface="Open Sans"/>
              </a:endParaRPr>
            </a:p>
          </p:txBody>
        </p:sp>
        <p:pic>
          <p:nvPicPr>
            <p:cNvPr id="1413" name="Google Shape;1413;g37b72e013b6_0_615" descr="Icon of an envelope"/>
            <p:cNvPicPr preferRelativeResize="0"/>
            <p:nvPr/>
          </p:nvPicPr>
          <p:blipFill rotWithShape="1">
            <a:blip r:embed="rId9">
              <a:alphaModFix/>
            </a:blip>
            <a:srcRect/>
            <a:stretch/>
          </p:blipFill>
          <p:spPr>
            <a:xfrm>
              <a:off x="686913" y="2595705"/>
              <a:ext cx="818111" cy="783546"/>
            </a:xfrm>
            <a:prstGeom prst="rect">
              <a:avLst/>
            </a:prstGeom>
            <a:noFill/>
            <a:ln>
              <a:noFill/>
            </a:ln>
          </p:spPr>
        </p:pic>
        <p:sp>
          <p:nvSpPr>
            <p:cNvPr id="1412" name="Google Shape;1412;g37b72e013b6_0_615"/>
            <p:cNvSpPr txBox="1"/>
            <p:nvPr/>
          </p:nvSpPr>
          <p:spPr>
            <a:xfrm>
              <a:off x="1680101" y="2070438"/>
              <a:ext cx="3990900" cy="5253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rgbClr val="000000"/>
                </a:buClr>
                <a:buSzPts val="2000"/>
                <a:buFont typeface="Arial"/>
                <a:buNone/>
              </a:pPr>
              <a:r>
                <a:rPr lang="en-US" sz="2000">
                  <a:solidFill>
                    <a:srgbClr val="1B5775"/>
                  </a:solidFill>
                  <a:latin typeface="Aptos Display"/>
                  <a:ea typeface="Open Sans"/>
                  <a:cs typeface="Open Sans"/>
                  <a:sym typeface="Open Sans"/>
                </a:rPr>
                <a:t>pathways2partnership.org</a:t>
              </a:r>
              <a:endParaRPr sz="2000" b="0" i="0" u="none" strike="noStrike" cap="none">
                <a:solidFill>
                  <a:srgbClr val="1B5775"/>
                </a:solidFill>
                <a:latin typeface="Aptos Display"/>
                <a:ea typeface="Open Sans"/>
                <a:cs typeface="Open Sans"/>
                <a:sym typeface="Open Sans"/>
              </a:endParaRPr>
            </a:p>
          </p:txBody>
        </p:sp>
        <p:pic>
          <p:nvPicPr>
            <p:cNvPr id="1415" name="Google Shape;1415;g37b72e013b6_0_615" descr="Icon of the letters &quot;http&quot; followed by a colon and 2 dashes. Next to it is a mouse cursor. "/>
            <p:cNvPicPr preferRelativeResize="0"/>
            <p:nvPr/>
          </p:nvPicPr>
          <p:blipFill rotWithShape="1">
            <a:blip r:embed="rId13">
              <a:alphaModFix/>
            </a:blip>
            <a:srcRect t="42647"/>
            <a:stretch/>
          </p:blipFill>
          <p:spPr>
            <a:xfrm>
              <a:off x="686924" y="1974782"/>
              <a:ext cx="1082700" cy="620955"/>
            </a:xfrm>
            <a:prstGeom prst="rect">
              <a:avLst/>
            </a:prstGeom>
            <a:noFill/>
            <a:ln>
              <a:noFill/>
            </a:ln>
          </p:spPr>
        </p:pic>
      </p:grpSp>
      <p:sp>
        <p:nvSpPr>
          <p:cNvPr id="1396" name="Google Shape;1396;g37b72e013b6_0_615"/>
          <p:cNvSpPr txBox="1"/>
          <p:nvPr/>
        </p:nvSpPr>
        <p:spPr>
          <a:xfrm>
            <a:off x="4130562" y="149662"/>
            <a:ext cx="3930900" cy="1070100"/>
          </a:xfrm>
          <a:prstGeom prst="rect">
            <a:avLst/>
          </a:prstGeom>
          <a:solidFill>
            <a:srgbClr val="17425C"/>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None/>
            </a:pPr>
            <a:r>
              <a:rPr lang="en-US" sz="3599" b="1">
                <a:solidFill>
                  <a:srgbClr val="F3F3F3"/>
                </a:solidFill>
                <a:latin typeface="Aptos Display"/>
                <a:ea typeface="Open Sans"/>
                <a:cs typeface="Open Sans"/>
                <a:sym typeface="Open Sans"/>
              </a:rPr>
              <a:t>Let’s Get Social!</a:t>
            </a:r>
            <a:endParaRPr sz="3599" b="1">
              <a:solidFill>
                <a:srgbClr val="F3F3F3"/>
              </a:solidFill>
              <a:latin typeface="Aptos Display"/>
              <a:ea typeface="Open Sans"/>
              <a:cs typeface="Open Sans"/>
              <a:sym typeface="Open Sans"/>
            </a:endParaRPr>
          </a:p>
        </p:txBody>
      </p:sp>
      <p:sp>
        <p:nvSpPr>
          <p:cNvPr id="1395" name="Google Shape;1395;g37b72e013b6_0_615"/>
          <p:cNvSpPr txBox="1">
            <a:spLocks noGrp="1"/>
          </p:cNvSpPr>
          <p:nvPr>
            <p:ph type="title"/>
          </p:nvPr>
        </p:nvSpPr>
        <p:spPr>
          <a:xfrm>
            <a:off x="143300" y="-662631"/>
            <a:ext cx="3405000" cy="662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Social Media</a:t>
            </a:r>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420"/>
        <p:cNvGrpSpPr/>
        <p:nvPr/>
      </p:nvGrpSpPr>
      <p:grpSpPr>
        <a:xfrm>
          <a:off x="0" y="0"/>
          <a:ext cx="0" cy="0"/>
          <a:chOff x="0" y="0"/>
          <a:chExt cx="0" cy="0"/>
        </a:xfrm>
      </p:grpSpPr>
      <p:sp>
        <p:nvSpPr>
          <p:cNvPr id="1421" name="Google Shape;1421;g37759790070_0_393"/>
          <p:cNvSpPr txBox="1">
            <a:spLocks noGrp="1"/>
          </p:cNvSpPr>
          <p:nvPr>
            <p:ph type="ctrTitle"/>
          </p:nvPr>
        </p:nvSpPr>
        <p:spPr>
          <a:xfrm>
            <a:off x="1423348" y="2606840"/>
            <a:ext cx="9345300" cy="2387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9600" dirty="0">
                <a:latin typeface="Aptos Display"/>
                <a:ea typeface="Dancing Script"/>
                <a:cs typeface="Dancing Script"/>
                <a:sym typeface="Dancing Script"/>
              </a:rPr>
              <a:t>Thank you</a:t>
            </a:r>
            <a:endParaRPr sz="9600" dirty="0">
              <a:latin typeface="Aptos Display"/>
              <a:ea typeface="Dancing Script"/>
              <a:cs typeface="Dancing Script"/>
              <a:sym typeface="Dancing Scrip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g382ca76c8a7_0_254"/>
          <p:cNvSpPr txBox="1">
            <a:spLocks noGrp="1"/>
          </p:cNvSpPr>
          <p:nvPr>
            <p:ph type="title"/>
          </p:nvPr>
        </p:nvSpPr>
        <p:spPr>
          <a:xfrm>
            <a:off x="267400" y="2025650"/>
            <a:ext cx="4477800" cy="1396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solidFill>
                  <a:srgbClr val="15334B"/>
                </a:solidFill>
                <a:latin typeface="Aptos Display"/>
                <a:ea typeface="Raleway"/>
                <a:cs typeface="Raleway"/>
                <a:sym typeface="Raleway"/>
              </a:rPr>
              <a:t>Gap Analysis Results</a:t>
            </a:r>
            <a:endParaRPr dirty="0">
              <a:solidFill>
                <a:srgbClr val="15334B"/>
              </a:solidFill>
              <a:latin typeface="Aptos Display"/>
              <a:ea typeface="Raleway"/>
              <a:cs typeface="Raleway"/>
              <a:sym typeface="Raleway"/>
            </a:endParaRPr>
          </a:p>
        </p:txBody>
      </p:sp>
      <p:sp>
        <p:nvSpPr>
          <p:cNvPr id="295" name="Google Shape;295;g382ca76c8a7_0_254"/>
          <p:cNvSpPr txBox="1"/>
          <p:nvPr/>
        </p:nvSpPr>
        <p:spPr>
          <a:xfrm>
            <a:off x="367975" y="3031500"/>
            <a:ext cx="2988000" cy="795000"/>
          </a:xfrm>
          <a:prstGeom prst="rect">
            <a:avLst/>
          </a:prstGeom>
          <a:solidFill>
            <a:srgbClr val="F9D99B"/>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en-US" sz="2400" b="1" dirty="0">
                <a:solidFill>
                  <a:srgbClr val="15334B"/>
                </a:solidFill>
                <a:latin typeface="Aptos Display"/>
                <a:ea typeface="Raleway"/>
                <a:cs typeface="Raleway"/>
                <a:sym typeface="Raleway"/>
              </a:rPr>
              <a:t>Present Levels</a:t>
            </a:r>
            <a:endParaRPr sz="2400" b="1" dirty="0">
              <a:solidFill>
                <a:srgbClr val="15334B"/>
              </a:solidFill>
              <a:latin typeface="Aptos Display"/>
              <a:ea typeface="Raleway"/>
              <a:cs typeface="Raleway"/>
              <a:sym typeface="Raleway"/>
            </a:endParaRPr>
          </a:p>
        </p:txBody>
      </p:sp>
      <p:pic>
        <p:nvPicPr>
          <p:cNvPr id="296" name="Google Shape;296;g382ca76c8a7_0_254" descr="Infographic showing training and resources on Present Levels provided by Special Education Resource Leads for parents and students. For both groups, 0 of 8 leads offer online trainings, 0 of 8 offer live trainings, and 0 of 8 provide resources on their website. Icons of computers, houses, and books illustrate the counts."/>
          <p:cNvPicPr preferRelativeResize="0"/>
          <p:nvPr/>
        </p:nvPicPr>
        <p:blipFill>
          <a:blip r:embed="rId3">
            <a:alphaModFix/>
          </a:blip>
          <a:stretch>
            <a:fillRect/>
          </a:stretch>
        </p:blipFill>
        <p:spPr>
          <a:xfrm>
            <a:off x="4993563" y="-221675"/>
            <a:ext cx="6882374" cy="5164569"/>
          </a:xfrm>
          <a:prstGeom prst="rect">
            <a:avLst/>
          </a:prstGeom>
          <a:noFill/>
          <a:ln>
            <a:noFill/>
          </a:ln>
        </p:spPr>
      </p:pic>
      <p:pic>
        <p:nvPicPr>
          <p:cNvPr id="297" name="Google Shape;297;g382ca76c8a7_0_254" descr="Infographic showing training and resources on Present Levels provided by Special Education Resource Leads for educators. Of 8 leads, 1 offers online training, 1 offers live training, and 3 provide resources on their website. Icons of computers, houses, and books visually represent the counts."/>
          <p:cNvPicPr preferRelativeResize="0"/>
          <p:nvPr/>
        </p:nvPicPr>
        <p:blipFill rotWithShape="1">
          <a:blip r:embed="rId4">
            <a:alphaModFix/>
          </a:blip>
          <a:srcRect b="48717"/>
          <a:stretch/>
        </p:blipFill>
        <p:spPr>
          <a:xfrm>
            <a:off x="5120050" y="4386600"/>
            <a:ext cx="6629400" cy="25527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305" name="Google Shape;305;g382ca76c8a7_0_267" descr="Infographic showing training and resources on Goals provided by Special Education Resource Leads for educators. Of 8 leads, 1 provides an online training, 1 provides a live training, and 3 provide resources on their website. Icons of computers, houses, and books illustrate the numbers."/>
          <p:cNvPicPr preferRelativeResize="0"/>
          <p:nvPr/>
        </p:nvPicPr>
        <p:blipFill rotWithShape="1">
          <a:blip r:embed="rId3">
            <a:alphaModFix/>
          </a:blip>
          <a:srcRect b="50426"/>
          <a:stretch/>
        </p:blipFill>
        <p:spPr>
          <a:xfrm>
            <a:off x="5263750" y="4494657"/>
            <a:ext cx="6484900" cy="2416918"/>
          </a:xfrm>
          <a:prstGeom prst="rect">
            <a:avLst/>
          </a:prstGeom>
          <a:noFill/>
          <a:ln>
            <a:noFill/>
          </a:ln>
        </p:spPr>
      </p:pic>
      <p:pic>
        <p:nvPicPr>
          <p:cNvPr id="304" name="Google Shape;304;g382ca76c8a7_0_267" descr="Infographic showing training and resources on Goals provided by Special Education Resource Leads for parents and students. For both groups, 0 of 8 leads provide online trainings, 0 of 8 provide live trainings, and 0 of 8 provide resources on their website. Rows of icons (computers, houses, and books) visually show the counts."/>
          <p:cNvPicPr preferRelativeResize="0"/>
          <p:nvPr/>
        </p:nvPicPr>
        <p:blipFill>
          <a:blip r:embed="rId4">
            <a:alphaModFix/>
          </a:blip>
          <a:stretch>
            <a:fillRect/>
          </a:stretch>
        </p:blipFill>
        <p:spPr>
          <a:xfrm>
            <a:off x="5263750" y="138550"/>
            <a:ext cx="6484900" cy="4863675"/>
          </a:xfrm>
          <a:prstGeom prst="rect">
            <a:avLst/>
          </a:prstGeom>
          <a:noFill/>
          <a:ln>
            <a:noFill/>
          </a:ln>
        </p:spPr>
      </p:pic>
      <p:sp>
        <p:nvSpPr>
          <p:cNvPr id="307" name="Google Shape;307;g382ca76c8a7_0_267"/>
          <p:cNvSpPr txBox="1"/>
          <p:nvPr/>
        </p:nvSpPr>
        <p:spPr>
          <a:xfrm>
            <a:off x="367975" y="3031500"/>
            <a:ext cx="2988000" cy="795000"/>
          </a:xfrm>
          <a:prstGeom prst="rect">
            <a:avLst/>
          </a:prstGeom>
          <a:solidFill>
            <a:srgbClr val="F9D99B"/>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en-US" sz="2400" b="1" dirty="0">
                <a:solidFill>
                  <a:srgbClr val="15334B"/>
                </a:solidFill>
                <a:latin typeface="Aptos Display"/>
                <a:ea typeface="Raleway"/>
                <a:cs typeface="Raleway"/>
                <a:sym typeface="Raleway"/>
              </a:rPr>
              <a:t>Goals</a:t>
            </a:r>
            <a:endParaRPr sz="2400" b="1" dirty="0">
              <a:solidFill>
                <a:srgbClr val="15334B"/>
              </a:solidFill>
              <a:latin typeface="Aptos Display"/>
              <a:ea typeface="Raleway"/>
              <a:cs typeface="Raleway"/>
              <a:sym typeface="Raleway"/>
            </a:endParaRPr>
          </a:p>
        </p:txBody>
      </p:sp>
      <p:sp>
        <p:nvSpPr>
          <p:cNvPr id="306" name="Google Shape;306;g382ca76c8a7_0_267"/>
          <p:cNvSpPr txBox="1">
            <a:spLocks noGrp="1"/>
          </p:cNvSpPr>
          <p:nvPr>
            <p:ph type="title"/>
          </p:nvPr>
        </p:nvSpPr>
        <p:spPr>
          <a:xfrm>
            <a:off x="267400" y="2025650"/>
            <a:ext cx="4477800" cy="1396500"/>
          </a:xfrm>
          <a:prstGeom prst="rect">
            <a:avLst/>
          </a:prstGeom>
        </p:spPr>
        <p:txBody>
          <a:bodyPr spcFirstLastPara="1" wrap="square" lIns="91425" tIns="45700" rIns="91425" bIns="45700" anchor="ctr" anchorCtr="0">
            <a:normAutofit/>
          </a:bodyPr>
          <a:lstStyle/>
          <a:p>
            <a:r>
              <a:rPr lang="en-US" dirty="0">
                <a:solidFill>
                  <a:srgbClr val="15334B"/>
                </a:solidFill>
                <a:latin typeface="Aptos Display"/>
                <a:ea typeface="Raleway"/>
                <a:cs typeface="Raleway"/>
                <a:sym typeface="Raleway"/>
              </a:rPr>
              <a:t>Gap Analysis Results </a:t>
            </a:r>
            <a:r>
              <a:rPr lang="en-US" dirty="0">
                <a:solidFill>
                  <a:srgbClr val="FFFFFF"/>
                </a:solidFill>
                <a:latin typeface="Aptos Display"/>
                <a:ea typeface="Raleway"/>
                <a:cs typeface="Raleway"/>
                <a:sym typeface="Raleway"/>
              </a:rPr>
              <a:t>1</a:t>
            </a:r>
            <a:endParaRPr dirty="0">
              <a:solidFill>
                <a:srgbClr val="FFFFFF"/>
              </a:solidFill>
              <a:latin typeface="Aptos Display"/>
              <a:ea typeface="Raleway"/>
              <a:cs typeface="Raleway"/>
              <a:sym typeface="Raleway"/>
            </a:endParaRPr>
          </a:p>
        </p:txBody>
      </p:sp>
      <p:sp>
        <p:nvSpPr>
          <p:cNvPr id="303" name="Google Shape;303;g382ca76c8a7_0_267"/>
          <p:cNvSpPr txBox="1">
            <a:spLocks noGrp="1"/>
          </p:cNvSpPr>
          <p:nvPr>
            <p:ph type="title"/>
          </p:nvPr>
        </p:nvSpPr>
        <p:spPr>
          <a:xfrm>
            <a:off x="1128957" y="-1582512"/>
            <a:ext cx="3405000" cy="1396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Gap analysis: goals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pic>
        <p:nvPicPr>
          <p:cNvPr id="315" name="Google Shape;315;g382ca76c8a7_0_279" descr="Infographic showing training and resources on Least Restrictive Environment (LRE) provided by Special Education Resource Leads for parents and students. For both groups: 4 of 8 leads provide online trainings, 4 of 8 provide live trainings, and 4 of 8 provide resources on their website. Rows of computer, house, and book icons illustrate the counts."/>
          <p:cNvPicPr preferRelativeResize="0"/>
          <p:nvPr/>
        </p:nvPicPr>
        <p:blipFill rotWithShape="1">
          <a:blip r:embed="rId3">
            <a:alphaModFix/>
          </a:blip>
          <a:srcRect b="51496"/>
          <a:stretch/>
        </p:blipFill>
        <p:spPr>
          <a:xfrm>
            <a:off x="5301484" y="4124174"/>
            <a:ext cx="6379835" cy="2320870"/>
          </a:xfrm>
          <a:prstGeom prst="rect">
            <a:avLst/>
          </a:prstGeom>
          <a:noFill/>
          <a:ln>
            <a:noFill/>
          </a:ln>
        </p:spPr>
      </p:pic>
      <p:pic>
        <p:nvPicPr>
          <p:cNvPr id="314" name="Google Shape;314;g382ca76c8a7_0_279" descr="Infographic showing training and resources on Least Restrictive Environment (LRE) provided by Special Education Resource Leads for parents and students. For both groups: 2 of 8 leads provide online trainings, 2 of 8 provide live trainings, and 2 of 8 provide resources on their website. Rows of computer, house, and book icons illustrate the counts."/>
          <p:cNvPicPr preferRelativeResize="0"/>
          <p:nvPr/>
        </p:nvPicPr>
        <p:blipFill>
          <a:blip r:embed="rId4">
            <a:alphaModFix/>
          </a:blip>
          <a:stretch>
            <a:fillRect/>
          </a:stretch>
        </p:blipFill>
        <p:spPr>
          <a:xfrm>
            <a:off x="5235027" y="-267930"/>
            <a:ext cx="6512749" cy="4887117"/>
          </a:xfrm>
          <a:prstGeom prst="rect">
            <a:avLst/>
          </a:prstGeom>
          <a:noFill/>
          <a:ln>
            <a:noFill/>
          </a:ln>
        </p:spPr>
      </p:pic>
      <p:sp>
        <p:nvSpPr>
          <p:cNvPr id="317" name="Google Shape;317;g382ca76c8a7_0_279"/>
          <p:cNvSpPr txBox="1"/>
          <p:nvPr/>
        </p:nvSpPr>
        <p:spPr>
          <a:xfrm>
            <a:off x="367975" y="3031500"/>
            <a:ext cx="2988000" cy="795000"/>
          </a:xfrm>
          <a:prstGeom prst="rect">
            <a:avLst/>
          </a:prstGeom>
          <a:solidFill>
            <a:srgbClr val="F9D99B"/>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en-US" sz="2400" b="1" dirty="0">
                <a:solidFill>
                  <a:srgbClr val="15334B"/>
                </a:solidFill>
                <a:latin typeface="Aptos Display"/>
                <a:ea typeface="Raleway"/>
                <a:cs typeface="Raleway"/>
                <a:sym typeface="Raleway"/>
              </a:rPr>
              <a:t>Least Restrictive Environment (LRE)</a:t>
            </a:r>
            <a:endParaRPr sz="2400" b="1" dirty="0">
              <a:solidFill>
                <a:srgbClr val="15334B"/>
              </a:solidFill>
              <a:latin typeface="Aptos Display"/>
              <a:ea typeface="Raleway"/>
              <a:cs typeface="Raleway"/>
              <a:sym typeface="Raleway"/>
            </a:endParaRPr>
          </a:p>
        </p:txBody>
      </p:sp>
      <p:sp>
        <p:nvSpPr>
          <p:cNvPr id="316" name="Google Shape;316;g382ca76c8a7_0_279"/>
          <p:cNvSpPr txBox="1">
            <a:spLocks noGrp="1"/>
          </p:cNvSpPr>
          <p:nvPr>
            <p:ph type="title"/>
          </p:nvPr>
        </p:nvSpPr>
        <p:spPr>
          <a:xfrm>
            <a:off x="267400" y="2025650"/>
            <a:ext cx="4477800" cy="1396500"/>
          </a:xfrm>
          <a:prstGeom prst="rect">
            <a:avLst/>
          </a:prstGeom>
        </p:spPr>
        <p:txBody>
          <a:bodyPr spcFirstLastPara="1" wrap="square" lIns="91425" tIns="45700" rIns="91425" bIns="45700" anchor="ctr" anchorCtr="0">
            <a:normAutofit/>
          </a:bodyPr>
          <a:lstStyle/>
          <a:p>
            <a:r>
              <a:rPr lang="en-US" dirty="0">
                <a:solidFill>
                  <a:srgbClr val="15334B"/>
                </a:solidFill>
                <a:latin typeface="Aptos Display"/>
                <a:ea typeface="Raleway"/>
                <a:cs typeface="Raleway"/>
                <a:sym typeface="Raleway"/>
              </a:rPr>
              <a:t>Gap Analysis Results </a:t>
            </a:r>
            <a:r>
              <a:rPr lang="en-US" sz="2400" dirty="0">
                <a:solidFill>
                  <a:srgbClr val="FFFFFF"/>
                </a:solidFill>
                <a:latin typeface="Aptos Display"/>
                <a:ea typeface="Raleway"/>
                <a:cs typeface="Raleway"/>
                <a:sym typeface="Raleway"/>
              </a:rPr>
              <a:t>LRE</a:t>
            </a:r>
            <a:endParaRPr sz="2400" dirty="0">
              <a:solidFill>
                <a:srgbClr val="FFFFFF"/>
              </a:solidFill>
              <a:latin typeface="Aptos Display"/>
              <a:ea typeface="Raleway"/>
              <a:cs typeface="Raleway"/>
              <a:sym typeface="Raleway"/>
            </a:endParaRPr>
          </a:p>
        </p:txBody>
      </p:sp>
      <p:sp>
        <p:nvSpPr>
          <p:cNvPr id="313" name="Google Shape;313;g382ca76c8a7_0_279" descr="Infographic showing training and resources on Least Restrictive Environment (LRE) provided by Special Education Resource Leads for educators. Of 8 leads, 4 provide online trainings, 4 provide live trainings, and 4 provide resources on their website. Rows of computer, house, and book icons visually represent the counts."/>
          <p:cNvSpPr txBox="1">
            <a:spLocks noGrp="1"/>
          </p:cNvSpPr>
          <p:nvPr>
            <p:ph type="title"/>
          </p:nvPr>
        </p:nvSpPr>
        <p:spPr>
          <a:xfrm>
            <a:off x="0" y="-593707"/>
            <a:ext cx="3405000" cy="593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1400"/>
              <a:t>gap analysis results: LRE</a:t>
            </a:r>
            <a:endParaRPr sz="14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7" name="Google Shape;327;g382ca76c8a7_0_323"/>
          <p:cNvSpPr txBox="1"/>
          <p:nvPr/>
        </p:nvSpPr>
        <p:spPr>
          <a:xfrm>
            <a:off x="3746500" y="5024875"/>
            <a:ext cx="7887000" cy="15147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1400"/>
              <a:buFont typeface="Arial"/>
              <a:buNone/>
            </a:pPr>
            <a:r>
              <a:rPr lang="en-US" sz="2400" i="1" u="none" strike="noStrike" cap="none" dirty="0">
                <a:solidFill>
                  <a:srgbClr val="15334B"/>
                </a:solidFill>
                <a:latin typeface="Aptos Display"/>
                <a:ea typeface="Raleway"/>
                <a:cs typeface="Raleway"/>
                <a:sym typeface="Raleway"/>
              </a:rPr>
              <a:t>“How to organize and keep records. I‚ would like to see the difference between modification and accommodation explained. I would also like to see what inclusion is supposed to look like.”</a:t>
            </a:r>
            <a:endParaRPr sz="2400" i="1" u="none" strike="noStrike" cap="none" dirty="0">
              <a:solidFill>
                <a:srgbClr val="15334B"/>
              </a:solidFill>
              <a:latin typeface="Aptos Display"/>
              <a:ea typeface="Raleway"/>
              <a:cs typeface="Raleway"/>
              <a:sym typeface="Raleway"/>
            </a:endParaRPr>
          </a:p>
        </p:txBody>
      </p:sp>
      <p:sp>
        <p:nvSpPr>
          <p:cNvPr id="329" name="Google Shape;329;g382ca76c8a7_0_323"/>
          <p:cNvSpPr txBox="1"/>
          <p:nvPr/>
        </p:nvSpPr>
        <p:spPr>
          <a:xfrm>
            <a:off x="249450" y="3539300"/>
            <a:ext cx="2696400" cy="151423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1400"/>
              <a:buFont typeface="Arial"/>
              <a:buNone/>
            </a:pPr>
            <a:r>
              <a:rPr lang="en-US" sz="2400" i="1" u="none" strike="noStrike" cap="none" dirty="0">
                <a:solidFill>
                  <a:srgbClr val="15334B"/>
                </a:solidFill>
                <a:latin typeface="Aptos Display"/>
                <a:ea typeface="Raleway"/>
                <a:cs typeface="Raleway"/>
                <a:sym typeface="Raleway"/>
              </a:rPr>
              <a:t>“Easy to understand guidance for parents on what they can do and ask for.”</a:t>
            </a:r>
            <a:endParaRPr sz="2400" i="1" u="none" strike="noStrike" cap="none" dirty="0">
              <a:solidFill>
                <a:srgbClr val="15334B"/>
              </a:solidFill>
              <a:latin typeface="Aptos Display"/>
              <a:ea typeface="Raleway"/>
              <a:cs typeface="Raleway"/>
              <a:sym typeface="Raleway"/>
            </a:endParaRPr>
          </a:p>
        </p:txBody>
      </p:sp>
      <p:sp>
        <p:nvSpPr>
          <p:cNvPr id="330" name="Google Shape;330;g382ca76c8a7_0_323"/>
          <p:cNvSpPr txBox="1"/>
          <p:nvPr/>
        </p:nvSpPr>
        <p:spPr>
          <a:xfrm>
            <a:off x="7946800" y="1589813"/>
            <a:ext cx="3686700" cy="8496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1400"/>
              <a:buFont typeface="Arial"/>
              <a:buNone/>
            </a:pPr>
            <a:r>
              <a:rPr lang="en-US" sz="2400" i="1" u="none" strike="noStrike" cap="none" dirty="0">
                <a:solidFill>
                  <a:srgbClr val="15334B"/>
                </a:solidFill>
                <a:latin typeface="Aptos Display"/>
                <a:ea typeface="Raleway"/>
                <a:cs typeface="Raleway"/>
                <a:sym typeface="Raleway"/>
              </a:rPr>
              <a:t>“Education on the law and parent rights. “</a:t>
            </a:r>
            <a:endParaRPr sz="2400" i="1" u="none" strike="noStrike" cap="none" dirty="0">
              <a:solidFill>
                <a:srgbClr val="15334B"/>
              </a:solidFill>
              <a:latin typeface="Aptos Display"/>
              <a:ea typeface="Raleway"/>
              <a:cs typeface="Raleway"/>
              <a:sym typeface="Raleway"/>
            </a:endParaRPr>
          </a:p>
        </p:txBody>
      </p:sp>
      <p:sp>
        <p:nvSpPr>
          <p:cNvPr id="328" name="Google Shape;328;g382ca76c8a7_0_323"/>
          <p:cNvSpPr txBox="1"/>
          <p:nvPr/>
        </p:nvSpPr>
        <p:spPr>
          <a:xfrm>
            <a:off x="457975" y="1722950"/>
            <a:ext cx="3000000" cy="8496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1400"/>
              <a:buFont typeface="Arial"/>
              <a:buNone/>
            </a:pPr>
            <a:r>
              <a:rPr lang="en-US" sz="2400" i="1" u="none" strike="noStrike" cap="none" dirty="0">
                <a:solidFill>
                  <a:srgbClr val="15334B"/>
                </a:solidFill>
                <a:latin typeface="Aptos Display"/>
                <a:ea typeface="Raleway"/>
                <a:cs typeface="Raleway"/>
                <a:sym typeface="Raleway"/>
              </a:rPr>
              <a:t>“Parent training, do/don’ts.”</a:t>
            </a:r>
            <a:endParaRPr sz="2400" i="1" u="none" strike="noStrike" cap="none" dirty="0">
              <a:solidFill>
                <a:srgbClr val="15334B"/>
              </a:solidFill>
              <a:latin typeface="Aptos Display"/>
              <a:ea typeface="Raleway"/>
              <a:cs typeface="Raleway"/>
              <a:sym typeface="Raleway"/>
            </a:endParaRPr>
          </a:p>
        </p:txBody>
      </p:sp>
      <p:graphicFrame>
        <p:nvGraphicFramePr>
          <p:cNvPr id="324" name="Google Shape;324;g382ca76c8a7_0_323" descr="Table with the following data themes from the research: IEP basics, Parent resources, inclusive opportunities, connection to parent agencies, parent training, and meaningful engagement"/>
          <p:cNvGraphicFramePr/>
          <p:nvPr>
            <p:extLst>
              <p:ext uri="{D42A27DB-BD31-4B8C-83A1-F6EECF244321}">
                <p14:modId xmlns:p14="http://schemas.microsoft.com/office/powerpoint/2010/main" val="3171790090"/>
              </p:ext>
            </p:extLst>
          </p:nvPr>
        </p:nvGraphicFramePr>
        <p:xfrm>
          <a:off x="2884413" y="2624950"/>
          <a:ext cx="6423150" cy="2377350"/>
        </p:xfrm>
        <a:graphic>
          <a:graphicData uri="http://schemas.openxmlformats.org/drawingml/2006/table">
            <a:tbl>
              <a:tblPr firstRow="1">
                <a:noFill/>
                <a:tableStyleId>{1283C6FB-53A7-4501-9E9C-A520AA465E73}</a:tableStyleId>
              </a:tblPr>
              <a:tblGrid>
                <a:gridCol w="1805500">
                  <a:extLst>
                    <a:ext uri="{9D8B030D-6E8A-4147-A177-3AD203B41FA5}">
                      <a16:colId xmlns:a16="http://schemas.microsoft.com/office/drawing/2014/main" val="20000"/>
                    </a:ext>
                  </a:extLst>
                </a:gridCol>
                <a:gridCol w="2476600">
                  <a:extLst>
                    <a:ext uri="{9D8B030D-6E8A-4147-A177-3AD203B41FA5}">
                      <a16:colId xmlns:a16="http://schemas.microsoft.com/office/drawing/2014/main" val="20001"/>
                    </a:ext>
                  </a:extLst>
                </a:gridCol>
                <a:gridCol w="2141050">
                  <a:extLst>
                    <a:ext uri="{9D8B030D-6E8A-4147-A177-3AD203B41FA5}">
                      <a16:colId xmlns:a16="http://schemas.microsoft.com/office/drawing/2014/main" val="20002"/>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endParaRPr sz="2400" u="none" strike="noStrike" cap="none" dirty="0">
                        <a:latin typeface="Aptos Display"/>
                        <a:ea typeface="Raleway"/>
                        <a:cs typeface="Raleway"/>
                        <a:sym typeface="Raleway"/>
                      </a:endParaRPr>
                    </a:p>
                  </a:txBody>
                  <a:tcPr marL="91425" marR="91425" marT="91425" marB="91425">
                    <a:lnL w="38100" cap="flat" cmpd="sng">
                      <a:solidFill>
                        <a:srgbClr val="D45626"/>
                      </a:solidFill>
                      <a:prstDash val="solid"/>
                      <a:round/>
                      <a:headEnd type="none" w="sm" len="sm"/>
                      <a:tailEnd type="none" w="sm" len="sm"/>
                    </a:lnL>
                    <a:lnR w="38100" cap="flat" cmpd="sng" algn="ctr">
                      <a:solidFill>
                        <a:srgbClr val="D45626"/>
                      </a:solidFill>
                      <a:prstDash val="solid"/>
                      <a:round/>
                      <a:headEnd type="none" w="sm" len="sm"/>
                      <a:tailEnd type="none" w="sm" len="sm"/>
                    </a:lnR>
                    <a:lnT w="38100" cap="flat" cmpd="sng">
                      <a:solidFill>
                        <a:srgbClr val="D45626"/>
                      </a:solidFill>
                      <a:prstDash val="solid"/>
                      <a:round/>
                      <a:headEnd type="none" w="sm" len="sm"/>
                      <a:tailEnd type="none" w="sm" len="sm"/>
                    </a:lnT>
                    <a:lnB w="38100" cap="flat" cmpd="sng">
                      <a:solidFill>
                        <a:srgbClr val="D4562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2400" u="none" strike="noStrike" cap="none" dirty="0">
                        <a:latin typeface="Aptos Display"/>
                        <a:ea typeface="Raleway"/>
                        <a:cs typeface="Raleway"/>
                        <a:sym typeface="Raleway"/>
                      </a:endParaRPr>
                    </a:p>
                  </a:txBody>
                  <a:tcPr marL="91425" marR="91425" marT="91425" marB="91425">
                    <a:lnL w="38100" cap="flat" cmpd="sng" algn="ctr">
                      <a:solidFill>
                        <a:srgbClr val="D45626"/>
                      </a:solidFill>
                      <a:prstDash val="solid"/>
                      <a:round/>
                      <a:headEnd type="none" w="sm" len="sm"/>
                      <a:tailEnd type="none" w="sm" len="sm"/>
                    </a:lnL>
                    <a:lnR w="38100" cap="flat" cmpd="sng" algn="ctr">
                      <a:solidFill>
                        <a:srgbClr val="D45626"/>
                      </a:solidFill>
                      <a:prstDash val="solid"/>
                      <a:round/>
                      <a:headEnd type="none" w="sm" len="sm"/>
                      <a:tailEnd type="none" w="sm" len="sm"/>
                    </a:lnR>
                    <a:lnT w="38100" cap="flat" cmpd="sng">
                      <a:solidFill>
                        <a:srgbClr val="D45626"/>
                      </a:solidFill>
                      <a:prstDash val="solid"/>
                      <a:round/>
                      <a:headEnd type="none" w="sm" len="sm"/>
                      <a:tailEnd type="none" w="sm" len="sm"/>
                    </a:lnT>
                    <a:lnB w="38100" cap="flat" cmpd="sng">
                      <a:solidFill>
                        <a:srgbClr val="D4562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2400" u="none" strike="noStrike" cap="none" dirty="0">
                        <a:latin typeface="Aptos Display"/>
                        <a:ea typeface="Raleway"/>
                        <a:cs typeface="Raleway"/>
                        <a:sym typeface="Raleway"/>
                      </a:endParaRPr>
                    </a:p>
                  </a:txBody>
                  <a:tcPr marL="91425" marR="91425" marT="91425" marB="91425">
                    <a:lnL w="38100" cap="flat" cmpd="sng" algn="ctr">
                      <a:solidFill>
                        <a:srgbClr val="D45626"/>
                      </a:solidFill>
                      <a:prstDash val="solid"/>
                      <a:round/>
                      <a:headEnd type="none" w="sm" len="sm"/>
                      <a:tailEnd type="none" w="sm" len="sm"/>
                    </a:lnL>
                    <a:lnR w="38100" cap="flat" cmpd="sng">
                      <a:solidFill>
                        <a:srgbClr val="D45626"/>
                      </a:solidFill>
                      <a:prstDash val="solid"/>
                      <a:round/>
                      <a:headEnd type="none" w="sm" len="sm"/>
                      <a:tailEnd type="none" w="sm" len="sm"/>
                    </a:lnR>
                    <a:lnT w="38100" cap="flat" cmpd="sng">
                      <a:solidFill>
                        <a:srgbClr val="D45626"/>
                      </a:solidFill>
                      <a:prstDash val="solid"/>
                      <a:round/>
                      <a:headEnd type="none" w="sm" len="sm"/>
                      <a:tailEnd type="none" w="sm" len="sm"/>
                    </a:lnT>
                    <a:lnB w="38100" cap="flat" cmpd="sng">
                      <a:solidFill>
                        <a:srgbClr val="D45626"/>
                      </a:solidFill>
                      <a:prstDash val="solid"/>
                      <a:round/>
                      <a:headEnd type="none" w="sm" len="sm"/>
                      <a:tailEnd type="none" w="sm" len="sm"/>
                    </a:lnB>
                  </a:tcPr>
                </a:tc>
                <a:extLst>
                  <a:ext uri="{0D108BD9-81ED-4DB2-BD59-A6C34878D82A}">
                    <a16:rowId xmlns:a16="http://schemas.microsoft.com/office/drawing/2014/main" val="3986856923"/>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2400" u="none" strike="noStrike" cap="none" dirty="0">
                          <a:latin typeface="Aptos Display"/>
                          <a:ea typeface="Raleway"/>
                          <a:cs typeface="Raleway"/>
                          <a:sym typeface="Raleway"/>
                        </a:rPr>
                        <a:t>IEP basics</a:t>
                      </a:r>
                      <a:endParaRPr sz="2400" u="none" strike="noStrike" cap="none" dirty="0">
                        <a:latin typeface="Aptos Display"/>
                        <a:ea typeface="Raleway"/>
                        <a:cs typeface="Raleway"/>
                        <a:sym typeface="Raleway"/>
                      </a:endParaRPr>
                    </a:p>
                  </a:txBody>
                  <a:tcPr marL="91425" marR="91425" marT="91425" marB="91425">
                    <a:lnL w="38100" cap="flat" cmpd="sng">
                      <a:solidFill>
                        <a:srgbClr val="D45626"/>
                      </a:solidFill>
                      <a:prstDash val="solid"/>
                      <a:round/>
                      <a:headEnd type="none" w="sm" len="sm"/>
                      <a:tailEnd type="none" w="sm" len="sm"/>
                    </a:lnL>
                    <a:lnR w="38100" cap="flat" cmpd="sng">
                      <a:solidFill>
                        <a:srgbClr val="D45626"/>
                      </a:solidFill>
                      <a:prstDash val="solid"/>
                      <a:round/>
                      <a:headEnd type="none" w="sm" len="sm"/>
                      <a:tailEnd type="none" w="sm" len="sm"/>
                    </a:lnR>
                    <a:lnT w="38100" cap="flat" cmpd="sng" algn="ctr">
                      <a:solidFill>
                        <a:srgbClr val="D45626"/>
                      </a:solidFill>
                      <a:prstDash val="solid"/>
                      <a:round/>
                      <a:headEnd type="none" w="sm" len="sm"/>
                      <a:tailEnd type="none" w="sm" len="sm"/>
                    </a:lnT>
                    <a:lnB w="38100" cap="flat" cmpd="sng">
                      <a:solidFill>
                        <a:srgbClr val="D4562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2400" u="none" strike="noStrike" cap="none" dirty="0">
                          <a:latin typeface="Aptos Display"/>
                          <a:ea typeface="Raleway"/>
                          <a:cs typeface="Raleway"/>
                          <a:sym typeface="Raleway"/>
                        </a:rPr>
                        <a:t>Inclusive opportunities</a:t>
                      </a:r>
                      <a:endParaRPr sz="2400" u="none" strike="noStrike" cap="none" dirty="0">
                        <a:latin typeface="Aptos Display"/>
                        <a:ea typeface="Raleway"/>
                        <a:cs typeface="Raleway"/>
                        <a:sym typeface="Raleway"/>
                      </a:endParaRPr>
                    </a:p>
                  </a:txBody>
                  <a:tcPr marL="91425" marR="91425" marT="91425" marB="91425">
                    <a:lnL w="38100" cap="flat" cmpd="sng">
                      <a:solidFill>
                        <a:srgbClr val="D45626"/>
                      </a:solidFill>
                      <a:prstDash val="solid"/>
                      <a:round/>
                      <a:headEnd type="none" w="sm" len="sm"/>
                      <a:tailEnd type="none" w="sm" len="sm"/>
                    </a:lnL>
                    <a:lnR w="38100" cap="flat" cmpd="sng">
                      <a:solidFill>
                        <a:srgbClr val="D45626"/>
                      </a:solidFill>
                      <a:prstDash val="solid"/>
                      <a:round/>
                      <a:headEnd type="none" w="sm" len="sm"/>
                      <a:tailEnd type="none" w="sm" len="sm"/>
                    </a:lnR>
                    <a:lnT w="38100" cap="flat" cmpd="sng" algn="ctr">
                      <a:solidFill>
                        <a:srgbClr val="D45626"/>
                      </a:solidFill>
                      <a:prstDash val="solid"/>
                      <a:round/>
                      <a:headEnd type="none" w="sm" len="sm"/>
                      <a:tailEnd type="none" w="sm" len="sm"/>
                    </a:lnT>
                    <a:lnB w="38100" cap="flat" cmpd="sng">
                      <a:solidFill>
                        <a:srgbClr val="D4562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2400" u="none" strike="noStrike" cap="none" dirty="0">
                          <a:latin typeface="Aptos Display"/>
                          <a:ea typeface="Raleway"/>
                          <a:cs typeface="Raleway"/>
                          <a:sym typeface="Raleway"/>
                        </a:rPr>
                        <a:t>Parent training</a:t>
                      </a:r>
                      <a:endParaRPr sz="2400" u="none" strike="noStrike" cap="none" dirty="0">
                        <a:latin typeface="Aptos Display"/>
                        <a:ea typeface="Raleway"/>
                        <a:cs typeface="Raleway"/>
                        <a:sym typeface="Raleway"/>
                      </a:endParaRPr>
                    </a:p>
                  </a:txBody>
                  <a:tcPr marL="91425" marR="91425" marT="91425" marB="91425">
                    <a:lnL w="38100" cap="flat" cmpd="sng">
                      <a:solidFill>
                        <a:srgbClr val="D45626"/>
                      </a:solidFill>
                      <a:prstDash val="solid"/>
                      <a:round/>
                      <a:headEnd type="none" w="sm" len="sm"/>
                      <a:tailEnd type="none" w="sm" len="sm"/>
                    </a:lnL>
                    <a:lnR w="38100" cap="flat" cmpd="sng">
                      <a:solidFill>
                        <a:srgbClr val="D45626"/>
                      </a:solidFill>
                      <a:prstDash val="solid"/>
                      <a:round/>
                      <a:headEnd type="none" w="sm" len="sm"/>
                      <a:tailEnd type="none" w="sm" len="sm"/>
                    </a:lnR>
                    <a:lnT w="38100" cap="flat" cmpd="sng" algn="ctr">
                      <a:solidFill>
                        <a:srgbClr val="D45626"/>
                      </a:solidFill>
                      <a:prstDash val="solid"/>
                      <a:round/>
                      <a:headEnd type="none" w="sm" len="sm"/>
                      <a:tailEnd type="none" w="sm" len="sm"/>
                    </a:lnT>
                    <a:lnB w="38100" cap="flat" cmpd="sng">
                      <a:solidFill>
                        <a:srgbClr val="D45626"/>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2400" u="none" strike="noStrike" cap="none" dirty="0">
                          <a:latin typeface="Aptos Display"/>
                          <a:ea typeface="Raleway"/>
                          <a:cs typeface="Raleway"/>
                          <a:sym typeface="Raleway"/>
                        </a:rPr>
                        <a:t>Parent resources</a:t>
                      </a:r>
                      <a:endParaRPr sz="2400" u="none" strike="noStrike" cap="none" dirty="0">
                        <a:latin typeface="Aptos Display"/>
                        <a:ea typeface="Raleway"/>
                        <a:cs typeface="Raleway"/>
                        <a:sym typeface="Raleway"/>
                      </a:endParaRPr>
                    </a:p>
                  </a:txBody>
                  <a:tcPr marL="91425" marR="91425" marT="91425" marB="91425">
                    <a:lnL w="38100" cap="flat" cmpd="sng">
                      <a:solidFill>
                        <a:srgbClr val="D45626"/>
                      </a:solidFill>
                      <a:prstDash val="solid"/>
                      <a:round/>
                      <a:headEnd type="none" w="sm" len="sm"/>
                      <a:tailEnd type="none" w="sm" len="sm"/>
                    </a:lnL>
                    <a:lnR w="38100" cap="flat" cmpd="sng">
                      <a:solidFill>
                        <a:srgbClr val="D45626"/>
                      </a:solidFill>
                      <a:prstDash val="solid"/>
                      <a:round/>
                      <a:headEnd type="none" w="sm" len="sm"/>
                      <a:tailEnd type="none" w="sm" len="sm"/>
                    </a:lnR>
                    <a:lnT w="38100" cap="flat" cmpd="sng">
                      <a:solidFill>
                        <a:srgbClr val="D45626"/>
                      </a:solidFill>
                      <a:prstDash val="solid"/>
                      <a:round/>
                      <a:headEnd type="none" w="sm" len="sm"/>
                      <a:tailEnd type="none" w="sm" len="sm"/>
                    </a:lnT>
                    <a:lnB w="38100" cap="flat" cmpd="sng">
                      <a:solidFill>
                        <a:srgbClr val="D4562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2400" u="none" strike="noStrike" cap="none" dirty="0">
                          <a:latin typeface="Aptos Display"/>
                          <a:ea typeface="Raleway"/>
                          <a:cs typeface="Raleway"/>
                          <a:sym typeface="Raleway"/>
                        </a:rPr>
                        <a:t>Connection to parent agencies</a:t>
                      </a:r>
                      <a:endParaRPr sz="2400" u="none" strike="noStrike" cap="none" dirty="0">
                        <a:latin typeface="Aptos Display"/>
                        <a:ea typeface="Raleway"/>
                        <a:cs typeface="Raleway"/>
                        <a:sym typeface="Raleway"/>
                      </a:endParaRPr>
                    </a:p>
                  </a:txBody>
                  <a:tcPr marL="91425" marR="91425" marT="91425" marB="91425">
                    <a:lnL w="38100" cap="flat" cmpd="sng">
                      <a:solidFill>
                        <a:srgbClr val="D45626"/>
                      </a:solidFill>
                      <a:prstDash val="solid"/>
                      <a:round/>
                      <a:headEnd type="none" w="sm" len="sm"/>
                      <a:tailEnd type="none" w="sm" len="sm"/>
                    </a:lnL>
                    <a:lnR w="38100" cap="flat" cmpd="sng">
                      <a:solidFill>
                        <a:srgbClr val="D45626"/>
                      </a:solidFill>
                      <a:prstDash val="solid"/>
                      <a:round/>
                      <a:headEnd type="none" w="sm" len="sm"/>
                      <a:tailEnd type="none" w="sm" len="sm"/>
                    </a:lnR>
                    <a:lnT w="38100" cap="flat" cmpd="sng">
                      <a:solidFill>
                        <a:srgbClr val="D45626"/>
                      </a:solidFill>
                      <a:prstDash val="solid"/>
                      <a:round/>
                      <a:headEnd type="none" w="sm" len="sm"/>
                      <a:tailEnd type="none" w="sm" len="sm"/>
                    </a:lnT>
                    <a:lnB w="38100" cap="flat" cmpd="sng">
                      <a:solidFill>
                        <a:srgbClr val="D4562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2400" u="none" strike="noStrike" cap="none" dirty="0">
                          <a:latin typeface="Aptos Display"/>
                          <a:ea typeface="Raleway"/>
                          <a:cs typeface="Raleway"/>
                          <a:sym typeface="Raleway"/>
                        </a:rPr>
                        <a:t>Meaningful engagement</a:t>
                      </a:r>
                      <a:endParaRPr sz="2400" u="none" strike="noStrike" cap="none" dirty="0">
                        <a:latin typeface="Aptos Display"/>
                        <a:ea typeface="Raleway"/>
                        <a:cs typeface="Raleway"/>
                        <a:sym typeface="Raleway"/>
                      </a:endParaRPr>
                    </a:p>
                  </a:txBody>
                  <a:tcPr marL="91425" marR="91425" marT="91425" marB="91425">
                    <a:lnL w="38100" cap="flat" cmpd="sng">
                      <a:solidFill>
                        <a:srgbClr val="D45626"/>
                      </a:solidFill>
                      <a:prstDash val="solid"/>
                      <a:round/>
                      <a:headEnd type="none" w="sm" len="sm"/>
                      <a:tailEnd type="none" w="sm" len="sm"/>
                    </a:lnL>
                    <a:lnR w="38100" cap="flat" cmpd="sng">
                      <a:solidFill>
                        <a:srgbClr val="D45626"/>
                      </a:solidFill>
                      <a:prstDash val="solid"/>
                      <a:round/>
                      <a:headEnd type="none" w="sm" len="sm"/>
                      <a:tailEnd type="none" w="sm" len="sm"/>
                    </a:lnR>
                    <a:lnT w="38100" cap="flat" cmpd="sng">
                      <a:solidFill>
                        <a:srgbClr val="D45626"/>
                      </a:solidFill>
                      <a:prstDash val="solid"/>
                      <a:round/>
                      <a:headEnd type="none" w="sm" len="sm"/>
                      <a:tailEnd type="none" w="sm" len="sm"/>
                    </a:lnT>
                    <a:lnB w="38100" cap="flat" cmpd="sng">
                      <a:solidFill>
                        <a:srgbClr val="D45626"/>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25" name="Google Shape;325;g382ca76c8a7_0_323"/>
          <p:cNvSpPr txBox="1"/>
          <p:nvPr/>
        </p:nvSpPr>
        <p:spPr>
          <a:xfrm>
            <a:off x="5015525" y="2119850"/>
            <a:ext cx="2487000" cy="452700"/>
          </a:xfrm>
          <a:prstGeom prst="rect">
            <a:avLst/>
          </a:prstGeom>
          <a:noFill/>
          <a:ln>
            <a:noFill/>
          </a:ln>
        </p:spPr>
        <p:txBody>
          <a:bodyPr spcFirstLastPara="1" wrap="square" lIns="91425" tIns="45700" rIns="91425" bIns="45700" anchor="b" anchorCtr="0">
            <a:noAutofit/>
          </a:bodyPr>
          <a:lstStyle/>
          <a:p>
            <a:pPr marL="0" lvl="0" indent="0" algn="l" rtl="0">
              <a:lnSpc>
                <a:spcPct val="115000"/>
              </a:lnSpc>
              <a:spcBef>
                <a:spcPts val="1000"/>
              </a:spcBef>
              <a:spcAft>
                <a:spcPts val="0"/>
              </a:spcAft>
              <a:buNone/>
            </a:pPr>
            <a:r>
              <a:rPr lang="en-US" sz="2400" b="1" dirty="0">
                <a:solidFill>
                  <a:srgbClr val="D45626"/>
                </a:solidFill>
                <a:latin typeface="Aptos Display"/>
                <a:ea typeface="Raleway"/>
                <a:cs typeface="Raleway"/>
                <a:sym typeface="Raleway"/>
              </a:rPr>
              <a:t>Themes</a:t>
            </a:r>
            <a:endParaRPr sz="2400" b="1" dirty="0">
              <a:solidFill>
                <a:srgbClr val="D45626"/>
              </a:solidFill>
              <a:latin typeface="Aptos Display"/>
              <a:ea typeface="Raleway"/>
              <a:cs typeface="Raleway"/>
              <a:sym typeface="Raleway"/>
            </a:endParaRPr>
          </a:p>
        </p:txBody>
      </p:sp>
      <p:sp>
        <p:nvSpPr>
          <p:cNvPr id="326" name="Google Shape;326;g382ca76c8a7_0_323"/>
          <p:cNvSpPr txBox="1"/>
          <p:nvPr/>
        </p:nvSpPr>
        <p:spPr>
          <a:xfrm>
            <a:off x="2263775" y="158675"/>
            <a:ext cx="9482100" cy="1319400"/>
          </a:xfrm>
          <a:prstGeom prst="rect">
            <a:avLst/>
          </a:prstGeom>
          <a:noFill/>
          <a:ln>
            <a:noFill/>
          </a:ln>
        </p:spPr>
        <p:txBody>
          <a:bodyPr spcFirstLastPara="1" wrap="square" lIns="91425" tIns="45700" rIns="91425" bIns="45700" anchor="ctr" anchorCtr="0">
            <a:normAutofit/>
          </a:bodyPr>
          <a:lstStyle/>
          <a:p>
            <a:pPr marL="0" lvl="0" indent="0" algn="l" rtl="0">
              <a:lnSpc>
                <a:spcPct val="70000"/>
              </a:lnSpc>
              <a:spcBef>
                <a:spcPts val="1000"/>
              </a:spcBef>
              <a:spcAft>
                <a:spcPts val="0"/>
              </a:spcAft>
              <a:buNone/>
            </a:pPr>
            <a:r>
              <a:rPr lang="en-US" sz="2400" b="1" dirty="0">
                <a:solidFill>
                  <a:srgbClr val="15334B"/>
                </a:solidFill>
                <a:latin typeface="Aptos Display"/>
                <a:ea typeface="Raleway"/>
                <a:cs typeface="Raleway"/>
                <a:sym typeface="Raleway"/>
              </a:rPr>
              <a:t>HQ IEP Open Survey</a:t>
            </a:r>
            <a:endParaRPr lang="en-US" sz="2400" b="1" dirty="0">
              <a:solidFill>
                <a:srgbClr val="15334B"/>
              </a:solidFill>
              <a:latin typeface="Aptos Display"/>
              <a:ea typeface="Raleway"/>
              <a:cs typeface="Raleway"/>
            </a:endParaRPr>
          </a:p>
          <a:p>
            <a:pPr marL="0" lvl="0" indent="0" algn="l" rtl="0">
              <a:lnSpc>
                <a:spcPct val="70000"/>
              </a:lnSpc>
              <a:spcBef>
                <a:spcPts val="1000"/>
              </a:spcBef>
              <a:spcAft>
                <a:spcPts val="0"/>
              </a:spcAft>
              <a:buNone/>
            </a:pPr>
            <a:r>
              <a:rPr lang="en-US" sz="2400" dirty="0">
                <a:solidFill>
                  <a:srgbClr val="15334B"/>
                </a:solidFill>
                <a:latin typeface="Aptos Display"/>
                <a:ea typeface="Raleway"/>
                <a:cs typeface="Raleway"/>
                <a:sym typeface="Raleway"/>
              </a:rPr>
              <a:t>We asked</a:t>
            </a:r>
            <a:r>
              <a:rPr lang="en-US" sz="2400" dirty="0">
                <a:solidFill>
                  <a:srgbClr val="15334B"/>
                </a:solidFill>
                <a:highlight>
                  <a:srgbClr val="FCE5CD"/>
                </a:highlight>
                <a:latin typeface="Aptos Display"/>
                <a:ea typeface="Raleway"/>
                <a:cs typeface="Raleway"/>
                <a:sym typeface="Raleway"/>
              </a:rPr>
              <a:t> </a:t>
            </a:r>
            <a:r>
              <a:rPr lang="en-US" sz="2400" b="1" dirty="0">
                <a:solidFill>
                  <a:srgbClr val="15334B"/>
                </a:solidFill>
                <a:highlight>
                  <a:srgbClr val="FCE5CD"/>
                </a:highlight>
                <a:latin typeface="Aptos Display"/>
                <a:ea typeface="Raleway"/>
                <a:cs typeface="Raleway"/>
                <a:sym typeface="Raleway"/>
              </a:rPr>
              <a:t>parents</a:t>
            </a:r>
            <a:r>
              <a:rPr lang="en-US" sz="2400" dirty="0">
                <a:solidFill>
                  <a:srgbClr val="15334B"/>
                </a:solidFill>
                <a:highlight>
                  <a:srgbClr val="FCE5CD"/>
                </a:highlight>
                <a:latin typeface="Aptos Display"/>
                <a:ea typeface="Raleway"/>
                <a:cs typeface="Raleway"/>
                <a:sym typeface="Raleway"/>
              </a:rPr>
              <a:t>:</a:t>
            </a:r>
            <a:r>
              <a:rPr lang="en-US" sz="2400" dirty="0">
                <a:solidFill>
                  <a:srgbClr val="15334B"/>
                </a:solidFill>
                <a:latin typeface="Aptos Display"/>
                <a:ea typeface="Raleway"/>
                <a:cs typeface="Raleway"/>
                <a:sym typeface="Raleway"/>
              </a:rPr>
              <a:t> </a:t>
            </a:r>
            <a:r>
              <a:rPr lang="en-US" sz="2400" i="1" dirty="0">
                <a:solidFill>
                  <a:srgbClr val="15334B"/>
                </a:solidFill>
                <a:latin typeface="Aptos Display"/>
                <a:ea typeface="Raleway"/>
                <a:cs typeface="Raleway"/>
                <a:sym typeface="Raleway"/>
              </a:rPr>
              <a:t>“What resources/supports would you like to </a:t>
            </a:r>
            <a:endParaRPr sz="2400" i="1" dirty="0">
              <a:solidFill>
                <a:srgbClr val="15334B"/>
              </a:solidFill>
              <a:latin typeface="Aptos Display"/>
              <a:ea typeface="Raleway"/>
              <a:cs typeface="Raleway"/>
            </a:endParaRPr>
          </a:p>
          <a:p>
            <a:pPr marL="0" lvl="0" indent="0" algn="l" rtl="0">
              <a:lnSpc>
                <a:spcPct val="70000"/>
              </a:lnSpc>
              <a:spcBef>
                <a:spcPts val="1000"/>
              </a:spcBef>
              <a:spcAft>
                <a:spcPts val="0"/>
              </a:spcAft>
              <a:buNone/>
            </a:pPr>
            <a:r>
              <a:rPr lang="en-US" sz="2400" i="1" dirty="0">
                <a:solidFill>
                  <a:srgbClr val="15334B"/>
                </a:solidFill>
                <a:latin typeface="Aptos Display"/>
                <a:ea typeface="Raleway"/>
                <a:cs typeface="Raleway"/>
                <a:sym typeface="Raleway"/>
              </a:rPr>
              <a:t>see as part of the IEP journey on this website?”</a:t>
            </a:r>
            <a:endParaRPr sz="2400" i="1" dirty="0">
              <a:solidFill>
                <a:srgbClr val="15334B"/>
              </a:solidFill>
              <a:latin typeface="Aptos Display"/>
              <a:ea typeface="Raleway"/>
              <a:cs typeface="Raleway"/>
              <a:sym typeface="Raleway"/>
            </a:endParaRPr>
          </a:p>
        </p:txBody>
      </p:sp>
      <p:sp>
        <p:nvSpPr>
          <p:cNvPr id="323" name="Google Shape;323;g382ca76c8a7_0_323"/>
          <p:cNvSpPr txBox="1">
            <a:spLocks noGrp="1"/>
          </p:cNvSpPr>
          <p:nvPr>
            <p:ph type="title"/>
          </p:nvPr>
        </p:nvSpPr>
        <p:spPr>
          <a:xfrm>
            <a:off x="831275" y="-601507"/>
            <a:ext cx="3405000" cy="6015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a:t>parent responses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46" name="Google Shape;346;g382ca76c8a7_0_301"/>
          <p:cNvSpPr txBox="1"/>
          <p:nvPr/>
        </p:nvSpPr>
        <p:spPr>
          <a:xfrm>
            <a:off x="7941525" y="1529600"/>
            <a:ext cx="4052100" cy="11820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1400"/>
              <a:buFont typeface="Arial"/>
              <a:buNone/>
            </a:pPr>
            <a:r>
              <a:rPr lang="en-US" sz="2400" i="1" u="none" strike="noStrike" cap="none">
                <a:solidFill>
                  <a:srgbClr val="15334B"/>
                </a:solidFill>
                <a:latin typeface="Aptos Display"/>
                <a:ea typeface="Raleway"/>
                <a:cs typeface="Raleway"/>
                <a:sym typeface="Raleway"/>
              </a:rPr>
              <a:t>“Laws. What are the laws that mandate services for identified needs?”</a:t>
            </a:r>
            <a:endParaRPr sz="2400" i="1" u="none" strike="noStrike" cap="none">
              <a:solidFill>
                <a:srgbClr val="15334B"/>
              </a:solidFill>
              <a:latin typeface="Aptos Display"/>
              <a:ea typeface="Raleway"/>
              <a:cs typeface="Raleway"/>
              <a:sym typeface="Raleway"/>
            </a:endParaRPr>
          </a:p>
        </p:txBody>
      </p:sp>
      <p:sp>
        <p:nvSpPr>
          <p:cNvPr id="340" name="Google Shape;340;g382ca76c8a7_0_301"/>
          <p:cNvSpPr txBox="1"/>
          <p:nvPr/>
        </p:nvSpPr>
        <p:spPr>
          <a:xfrm>
            <a:off x="1917556" y="5793023"/>
            <a:ext cx="9729900" cy="8496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1400"/>
              <a:buFont typeface="Arial"/>
              <a:buNone/>
            </a:pPr>
            <a:r>
              <a:rPr lang="en-US" sz="2400" i="1" u="none" strike="noStrike" cap="none" dirty="0">
                <a:solidFill>
                  <a:srgbClr val="15334B"/>
                </a:solidFill>
                <a:latin typeface="Aptos Display"/>
                <a:ea typeface="Raleway"/>
                <a:cs typeface="Raleway"/>
                <a:sym typeface="Raleway"/>
              </a:rPr>
              <a:t>“An overview of steps/process for those who are new to IEPs- who the key players are in a meeting, what they are responsible for doing.”</a:t>
            </a:r>
            <a:endParaRPr sz="2400" i="1" u="none" strike="noStrike" cap="none" dirty="0">
              <a:solidFill>
                <a:srgbClr val="15334B"/>
              </a:solidFill>
              <a:latin typeface="Aptos Display"/>
              <a:ea typeface="Raleway"/>
              <a:cs typeface="Raleway"/>
              <a:sym typeface="Raleway"/>
            </a:endParaRPr>
          </a:p>
        </p:txBody>
      </p:sp>
      <p:sp>
        <p:nvSpPr>
          <p:cNvPr id="343" name="Google Shape;343;g382ca76c8a7_0_301"/>
          <p:cNvSpPr txBox="1"/>
          <p:nvPr/>
        </p:nvSpPr>
        <p:spPr>
          <a:xfrm>
            <a:off x="9361825" y="3184563"/>
            <a:ext cx="2432100" cy="18471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1400"/>
              <a:buFont typeface="Arial"/>
              <a:buNone/>
            </a:pPr>
            <a:r>
              <a:rPr lang="en-US" sz="2400" i="1" u="none" strike="noStrike" cap="none">
                <a:solidFill>
                  <a:srgbClr val="15334B"/>
                </a:solidFill>
                <a:latin typeface="Aptos Display"/>
                <a:ea typeface="Raleway"/>
                <a:cs typeface="Raleway"/>
                <a:sym typeface="Raleway"/>
              </a:rPr>
              <a:t>“Consistent and best practices for IEP writing and how to lead an IEP.”</a:t>
            </a:r>
            <a:endParaRPr sz="2400" i="1" u="none" strike="noStrike" cap="none">
              <a:solidFill>
                <a:srgbClr val="15334B"/>
              </a:solidFill>
              <a:latin typeface="Aptos Display"/>
              <a:ea typeface="Raleway"/>
              <a:cs typeface="Raleway"/>
              <a:sym typeface="Raleway"/>
            </a:endParaRPr>
          </a:p>
        </p:txBody>
      </p:sp>
      <p:sp>
        <p:nvSpPr>
          <p:cNvPr id="344" name="Google Shape;344;g382ca76c8a7_0_301"/>
          <p:cNvSpPr txBox="1"/>
          <p:nvPr/>
        </p:nvSpPr>
        <p:spPr>
          <a:xfrm>
            <a:off x="203850" y="3018775"/>
            <a:ext cx="2432100" cy="11820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1400"/>
              <a:buFont typeface="Arial"/>
              <a:buNone/>
            </a:pPr>
            <a:r>
              <a:rPr lang="en-US" sz="2400" i="1" u="none" strike="noStrike" cap="none">
                <a:solidFill>
                  <a:srgbClr val="15334B"/>
                </a:solidFill>
                <a:latin typeface="Aptos Display"/>
                <a:ea typeface="Raleway"/>
                <a:cs typeface="Raleway"/>
                <a:sym typeface="Raleway"/>
              </a:rPr>
              <a:t>“Resources for new special educators.” </a:t>
            </a:r>
            <a:endParaRPr sz="2400" i="1" u="none" strike="noStrike" cap="none">
              <a:solidFill>
                <a:srgbClr val="15334B"/>
              </a:solidFill>
              <a:latin typeface="Aptos Display"/>
              <a:ea typeface="Raleway"/>
              <a:cs typeface="Raleway"/>
              <a:sym typeface="Raleway"/>
            </a:endParaRPr>
          </a:p>
        </p:txBody>
      </p:sp>
      <p:sp>
        <p:nvSpPr>
          <p:cNvPr id="341" name="Google Shape;341;g382ca76c8a7_0_301"/>
          <p:cNvSpPr txBox="1"/>
          <p:nvPr/>
        </p:nvSpPr>
        <p:spPr>
          <a:xfrm>
            <a:off x="1028875" y="2063221"/>
            <a:ext cx="3916500" cy="5172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1400"/>
              <a:buFont typeface="Arial"/>
              <a:buNone/>
            </a:pPr>
            <a:r>
              <a:rPr lang="en-US" sz="2400" i="1" u="none" strike="noStrike" cap="none" dirty="0">
                <a:solidFill>
                  <a:srgbClr val="15334B"/>
                </a:solidFill>
                <a:latin typeface="Aptos Display"/>
                <a:ea typeface="Raleway"/>
                <a:cs typeface="Raleway"/>
                <a:sym typeface="Raleway"/>
              </a:rPr>
              <a:t>“Checklists, infographics.”</a:t>
            </a:r>
            <a:endParaRPr sz="2400" i="1" u="none" strike="noStrike" cap="none" dirty="0">
              <a:solidFill>
                <a:srgbClr val="15334B"/>
              </a:solidFill>
              <a:latin typeface="Aptos Display"/>
              <a:ea typeface="Raleway"/>
              <a:cs typeface="Raleway"/>
              <a:sym typeface="Raleway"/>
            </a:endParaRPr>
          </a:p>
        </p:txBody>
      </p:sp>
      <p:sp>
        <p:nvSpPr>
          <p:cNvPr id="345" name="Google Shape;345;g382ca76c8a7_0_301"/>
          <p:cNvSpPr txBox="1"/>
          <p:nvPr/>
        </p:nvSpPr>
        <p:spPr>
          <a:xfrm>
            <a:off x="93450" y="4663388"/>
            <a:ext cx="3000000" cy="5172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1400"/>
              <a:buFont typeface="Arial"/>
              <a:buNone/>
            </a:pPr>
            <a:r>
              <a:rPr lang="en-US" sz="2400" i="1" u="none" strike="noStrike" cap="none">
                <a:solidFill>
                  <a:srgbClr val="15334B"/>
                </a:solidFill>
                <a:latin typeface="Aptos Display"/>
                <a:ea typeface="Raleway"/>
                <a:cs typeface="Raleway"/>
                <a:sym typeface="Raleway"/>
              </a:rPr>
              <a:t>“IEP basics.”</a:t>
            </a:r>
            <a:endParaRPr sz="2400" i="1" u="none" strike="noStrike" cap="none">
              <a:solidFill>
                <a:srgbClr val="15334B"/>
              </a:solidFill>
              <a:latin typeface="Aptos Display"/>
              <a:ea typeface="Raleway"/>
              <a:cs typeface="Raleway"/>
              <a:sym typeface="Raleway"/>
            </a:endParaRPr>
          </a:p>
        </p:txBody>
      </p:sp>
      <p:sp>
        <p:nvSpPr>
          <p:cNvPr id="342" name="Google Shape;342;g382ca76c8a7_0_301"/>
          <p:cNvSpPr txBox="1"/>
          <p:nvPr/>
        </p:nvSpPr>
        <p:spPr>
          <a:xfrm>
            <a:off x="93450" y="1529600"/>
            <a:ext cx="6250200" cy="5172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1400"/>
              <a:buFont typeface="Arial"/>
              <a:buNone/>
            </a:pPr>
            <a:r>
              <a:rPr lang="en-US" sz="2400" i="1" u="none" strike="noStrike" cap="none">
                <a:solidFill>
                  <a:srgbClr val="15334B"/>
                </a:solidFill>
                <a:latin typeface="Aptos Display"/>
                <a:ea typeface="Raleway"/>
                <a:cs typeface="Raleway"/>
                <a:sym typeface="Raleway"/>
              </a:rPr>
              <a:t>“Explanations of things in plain language.”</a:t>
            </a:r>
            <a:endParaRPr sz="2400" i="1" u="none" strike="noStrike" cap="none">
              <a:solidFill>
                <a:srgbClr val="15334B"/>
              </a:solidFill>
              <a:latin typeface="Aptos Display"/>
              <a:ea typeface="Raleway"/>
              <a:cs typeface="Raleway"/>
              <a:sym typeface="Raleway"/>
            </a:endParaRPr>
          </a:p>
        </p:txBody>
      </p:sp>
      <p:graphicFrame>
        <p:nvGraphicFramePr>
          <p:cNvPr id="337" name="Google Shape;337;g382ca76c8a7_0_301"/>
          <p:cNvGraphicFramePr/>
          <p:nvPr>
            <p:extLst>
              <p:ext uri="{D42A27DB-BD31-4B8C-83A1-F6EECF244321}">
                <p14:modId xmlns:p14="http://schemas.microsoft.com/office/powerpoint/2010/main" val="3454682305"/>
              </p:ext>
            </p:extLst>
          </p:nvPr>
        </p:nvGraphicFramePr>
        <p:xfrm>
          <a:off x="2399032" y="2444745"/>
          <a:ext cx="6885294" cy="3484322"/>
        </p:xfrm>
        <a:graphic>
          <a:graphicData uri="http://schemas.openxmlformats.org/drawingml/2006/table">
            <a:tbl>
              <a:tblPr firstRow="1">
                <a:noFill/>
                <a:tableStyleId>{1283C6FB-53A7-4501-9E9C-A520AA465E73}</a:tableStyleId>
              </a:tblPr>
              <a:tblGrid>
                <a:gridCol w="2188597">
                  <a:extLst>
                    <a:ext uri="{9D8B030D-6E8A-4147-A177-3AD203B41FA5}">
                      <a16:colId xmlns:a16="http://schemas.microsoft.com/office/drawing/2014/main" val="20000"/>
                    </a:ext>
                  </a:extLst>
                </a:gridCol>
                <a:gridCol w="2188597">
                  <a:extLst>
                    <a:ext uri="{9D8B030D-6E8A-4147-A177-3AD203B41FA5}">
                      <a16:colId xmlns:a16="http://schemas.microsoft.com/office/drawing/2014/main" val="20001"/>
                    </a:ext>
                  </a:extLst>
                </a:gridCol>
                <a:gridCol w="2508100">
                  <a:extLst>
                    <a:ext uri="{9D8B030D-6E8A-4147-A177-3AD203B41FA5}">
                      <a16:colId xmlns:a16="http://schemas.microsoft.com/office/drawing/2014/main" val="20002"/>
                    </a:ext>
                  </a:extLst>
                </a:gridCol>
              </a:tblGrid>
              <a:tr h="1161440">
                <a:tc>
                  <a:txBody>
                    <a:bodyPr/>
                    <a:lstStyle/>
                    <a:p>
                      <a:pPr marL="0" lvl="0" indent="0" algn="ctr">
                        <a:lnSpc>
                          <a:spcPct val="100000"/>
                        </a:lnSpc>
                        <a:spcBef>
                          <a:spcPts val="0"/>
                        </a:spcBef>
                        <a:spcAft>
                          <a:spcPts val="0"/>
                        </a:spcAft>
                        <a:buNone/>
                      </a:pPr>
                      <a:endParaRPr sz="2000" u="none" strike="noStrike" cap="none" dirty="0">
                        <a:solidFill>
                          <a:srgbClr val="15334B"/>
                        </a:solidFill>
                        <a:latin typeface="Aptos Display"/>
                        <a:ea typeface="Raleway"/>
                        <a:cs typeface="Raleway"/>
                        <a:sym typeface="Raleway"/>
                      </a:endParaRPr>
                    </a:p>
                  </a:txBody>
                  <a:tcPr marL="91425" marR="91425" marT="91425" marB="91425">
                    <a:lnL w="12700">
                      <a:solidFill>
                        <a:srgbClr val="FF9100"/>
                      </a:solidFill>
                    </a:lnL>
                    <a:lnR w="0">
                      <a:noFill/>
                    </a:lnR>
                    <a:lnT w="12700">
                      <a:solidFill>
                        <a:srgbClr val="FF9100"/>
                      </a:solidFill>
                    </a:lnT>
                    <a:lnB w="12700">
                      <a:solidFill>
                        <a:srgbClr val="FF9100"/>
                      </a:solidFill>
                    </a:lnB>
                  </a:tcPr>
                </a:tc>
                <a:tc>
                  <a:txBody>
                    <a:bodyPr/>
                    <a:lstStyle/>
                    <a:p>
                      <a:pPr marL="0" lvl="0" indent="0" algn="ctr">
                        <a:lnSpc>
                          <a:spcPct val="100000"/>
                        </a:lnSpc>
                        <a:spcBef>
                          <a:spcPts val="0"/>
                        </a:spcBef>
                        <a:spcAft>
                          <a:spcPts val="0"/>
                        </a:spcAft>
                        <a:buNone/>
                      </a:pPr>
                      <a:r>
                        <a:rPr lang="en-US" sz="2000" u="none" strike="noStrike" cap="none" dirty="0">
                          <a:solidFill>
                            <a:srgbClr val="FF9100"/>
                          </a:solidFill>
                          <a:latin typeface="Aptos Display"/>
                          <a:ea typeface="Raleway"/>
                          <a:cs typeface="Raleway"/>
                        </a:rPr>
                        <a:t>Themes</a:t>
                      </a:r>
                      <a:endParaRPr sz="2000" u="none" strike="noStrike" cap="none" dirty="0">
                        <a:solidFill>
                          <a:srgbClr val="FF9100"/>
                        </a:solidFill>
                        <a:latin typeface="Aptos Display"/>
                        <a:ea typeface="Raleway"/>
                        <a:cs typeface="Raleway"/>
                        <a:sym typeface="Raleway"/>
                      </a:endParaRPr>
                    </a:p>
                  </a:txBody>
                  <a:tcPr marL="91425" marR="91425" marT="91425" marB="91425">
                    <a:lnL w="0">
                      <a:noFill/>
                    </a:lnL>
                    <a:lnR w="0">
                      <a:noFill/>
                    </a:lnR>
                    <a:lnT w="12700">
                      <a:solidFill>
                        <a:srgbClr val="FF9100"/>
                      </a:solidFill>
                    </a:lnT>
                    <a:lnB w="12700">
                      <a:solidFill>
                        <a:srgbClr val="FF9100"/>
                      </a:solidFill>
                    </a:lnB>
                  </a:tcPr>
                </a:tc>
                <a:tc>
                  <a:txBody>
                    <a:bodyPr/>
                    <a:lstStyle/>
                    <a:p>
                      <a:pPr marL="0" lvl="0" indent="0" algn="ctr">
                        <a:lnSpc>
                          <a:spcPct val="100000"/>
                        </a:lnSpc>
                        <a:spcBef>
                          <a:spcPts val="0"/>
                        </a:spcBef>
                        <a:spcAft>
                          <a:spcPts val="0"/>
                        </a:spcAft>
                        <a:buNone/>
                      </a:pPr>
                      <a:endParaRPr sz="2000" u="none" strike="noStrike" cap="none" dirty="0">
                        <a:solidFill>
                          <a:srgbClr val="15334B"/>
                        </a:solidFill>
                        <a:latin typeface="Aptos Display"/>
                        <a:ea typeface="Raleway"/>
                        <a:cs typeface="Raleway"/>
                        <a:sym typeface="Raleway"/>
                      </a:endParaRPr>
                    </a:p>
                  </a:txBody>
                  <a:tcPr marL="91425" marR="91425" marT="91425" marB="91425">
                    <a:lnL w="0">
                      <a:noFill/>
                    </a:lnL>
                    <a:lnR w="12700">
                      <a:solidFill>
                        <a:srgbClr val="FF9100"/>
                      </a:solidFill>
                    </a:lnR>
                    <a:lnT w="12700">
                      <a:solidFill>
                        <a:srgbClr val="FF9100"/>
                      </a:solidFill>
                    </a:lnT>
                    <a:lnB w="12700">
                      <a:solidFill>
                        <a:srgbClr val="FF9100"/>
                      </a:solidFill>
                    </a:lnB>
                  </a:tcPr>
                </a:tc>
                <a:extLst>
                  <a:ext uri="{0D108BD9-81ED-4DB2-BD59-A6C34878D82A}">
                    <a16:rowId xmlns:a16="http://schemas.microsoft.com/office/drawing/2014/main" val="1730830808"/>
                  </a:ext>
                </a:extLst>
              </a:tr>
              <a:tr h="1161441">
                <a:tc>
                  <a:txBody>
                    <a:bodyPr/>
                    <a:lstStyle/>
                    <a:p>
                      <a:pPr marL="0" marR="0" lvl="0" indent="0" algn="ctr" rtl="0">
                        <a:lnSpc>
                          <a:spcPct val="100000"/>
                        </a:lnSpc>
                        <a:spcBef>
                          <a:spcPts val="0"/>
                        </a:spcBef>
                        <a:spcAft>
                          <a:spcPts val="0"/>
                        </a:spcAft>
                        <a:buClr>
                          <a:srgbClr val="000000"/>
                        </a:buClr>
                        <a:buSzPts val="1400"/>
                        <a:buFont typeface="Arial"/>
                        <a:buNone/>
                      </a:pPr>
                      <a:r>
                        <a:rPr lang="en-US" sz="2000" u="none" strike="noStrike" cap="none" dirty="0">
                          <a:solidFill>
                            <a:srgbClr val="15334B"/>
                          </a:solidFill>
                          <a:latin typeface="Aptos Display"/>
                          <a:ea typeface="Raleway"/>
                          <a:cs typeface="Raleway"/>
                          <a:sym typeface="Raleway"/>
                        </a:rPr>
                        <a:t>Examples (agendas, etc.)</a:t>
                      </a:r>
                      <a:endParaRPr sz="2000" u="none" strike="noStrike" cap="none" dirty="0">
                        <a:solidFill>
                          <a:srgbClr val="15334B"/>
                        </a:solidFill>
                        <a:latin typeface="Aptos Display"/>
                        <a:ea typeface="Raleway"/>
                        <a:cs typeface="Raleway"/>
                        <a:sym typeface="Raleway"/>
                      </a:endParaRPr>
                    </a:p>
                  </a:txBody>
                  <a:tcPr marL="91425" marR="91425" marT="91425" marB="91425">
                    <a:lnL w="12700" cap="flat" cmpd="sng">
                      <a:solidFill>
                        <a:srgbClr val="FF9100"/>
                      </a:solidFill>
                      <a:prstDash val="solid"/>
                      <a:round/>
                      <a:headEnd type="none" w="sm" len="sm"/>
                      <a:tailEnd type="none" w="sm" len="sm"/>
                    </a:lnL>
                    <a:lnR w="12700" cap="flat" cmpd="sng" algn="ctr">
                      <a:solidFill>
                        <a:srgbClr val="FF9100"/>
                      </a:solidFill>
                      <a:prstDash val="solid"/>
                      <a:round/>
                      <a:headEnd type="none" w="sm" len="sm"/>
                      <a:tailEnd type="none" w="sm" len="sm"/>
                    </a:lnR>
                    <a:lnT w="12700" cap="flat" cmpd="sng" algn="ctr">
                      <a:solidFill>
                        <a:srgbClr val="FF9100"/>
                      </a:solidFill>
                      <a:prstDash val="solid"/>
                      <a:round/>
                      <a:headEnd type="none" w="med" len="med"/>
                      <a:tailEnd type="none" w="med" len="med"/>
                    </a:lnT>
                    <a:lnB w="12700" cap="flat" cmpd="sng">
                      <a:solidFill>
                        <a:srgbClr val="FF91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2000" u="none" strike="noStrike" cap="none" dirty="0">
                          <a:solidFill>
                            <a:srgbClr val="15334B"/>
                          </a:solidFill>
                          <a:latin typeface="Aptos Display"/>
                          <a:ea typeface="Raleway"/>
                          <a:cs typeface="Raleway"/>
                          <a:sym typeface="Raleway"/>
                        </a:rPr>
                        <a:t>Parent training resources</a:t>
                      </a:r>
                      <a:endParaRPr sz="2000" u="none" strike="noStrike" cap="none" dirty="0">
                        <a:solidFill>
                          <a:srgbClr val="15334B"/>
                        </a:solidFill>
                        <a:latin typeface="Aptos Display"/>
                        <a:ea typeface="Raleway"/>
                        <a:cs typeface="Raleway"/>
                        <a:sym typeface="Raleway"/>
                      </a:endParaRPr>
                    </a:p>
                  </a:txBody>
                  <a:tcPr marL="91425" marR="91425" marT="91425" marB="91425">
                    <a:lnL w="12700" cap="flat" cmpd="sng" algn="ctr">
                      <a:solidFill>
                        <a:srgbClr val="FF9100"/>
                      </a:solidFill>
                      <a:prstDash val="solid"/>
                      <a:round/>
                      <a:headEnd type="none" w="sm" len="sm"/>
                      <a:tailEnd type="none" w="sm" len="sm"/>
                    </a:lnL>
                    <a:lnR w="12700" cap="flat" cmpd="sng" algn="ctr">
                      <a:solidFill>
                        <a:srgbClr val="FF9100"/>
                      </a:solidFill>
                      <a:prstDash val="solid"/>
                      <a:round/>
                      <a:headEnd type="none" w="sm" len="sm"/>
                      <a:tailEnd type="none" w="sm" len="sm"/>
                    </a:lnR>
                    <a:lnT w="12700" cap="flat" cmpd="sng" algn="ctr">
                      <a:solidFill>
                        <a:srgbClr val="FF9100"/>
                      </a:solidFill>
                      <a:prstDash val="solid"/>
                      <a:round/>
                      <a:headEnd type="none" w="med" len="med"/>
                      <a:tailEnd type="none" w="med" len="med"/>
                    </a:lnT>
                    <a:lnB w="12700" cap="flat" cmpd="sng">
                      <a:solidFill>
                        <a:srgbClr val="FF91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2000" u="none" strike="noStrike" cap="none" dirty="0">
                          <a:solidFill>
                            <a:srgbClr val="15334B"/>
                          </a:solidFill>
                          <a:latin typeface="Aptos Display"/>
                          <a:ea typeface="Raleway"/>
                          <a:cs typeface="Raleway"/>
                          <a:sym typeface="Raleway"/>
                        </a:rPr>
                        <a:t>IDEA law and parental rights</a:t>
                      </a:r>
                      <a:endParaRPr sz="2000" u="none" strike="noStrike" cap="none" dirty="0">
                        <a:solidFill>
                          <a:srgbClr val="15334B"/>
                        </a:solidFill>
                        <a:latin typeface="Aptos Display"/>
                        <a:ea typeface="Raleway"/>
                        <a:cs typeface="Raleway"/>
                        <a:sym typeface="Raleway"/>
                      </a:endParaRPr>
                    </a:p>
                  </a:txBody>
                  <a:tcPr marL="91425" marR="91425" marT="91425" marB="91425">
                    <a:lnL w="12700" cap="flat" cmpd="sng" algn="ctr">
                      <a:solidFill>
                        <a:srgbClr val="FF9100"/>
                      </a:solidFill>
                      <a:prstDash val="solid"/>
                      <a:round/>
                      <a:headEnd type="none" w="sm" len="sm"/>
                      <a:tailEnd type="none" w="sm" len="sm"/>
                    </a:lnL>
                    <a:lnR w="12700" cap="flat" cmpd="sng">
                      <a:solidFill>
                        <a:srgbClr val="FF9100"/>
                      </a:solidFill>
                      <a:prstDash val="solid"/>
                      <a:round/>
                      <a:headEnd type="none" w="sm" len="sm"/>
                      <a:tailEnd type="none" w="sm" len="sm"/>
                    </a:lnR>
                    <a:lnT w="12700" cap="flat" cmpd="sng" algn="ctr">
                      <a:solidFill>
                        <a:srgbClr val="FF9100"/>
                      </a:solidFill>
                      <a:prstDash val="solid"/>
                      <a:round/>
                      <a:headEnd type="none" w="med" len="med"/>
                      <a:tailEnd type="none" w="med" len="med"/>
                    </a:lnT>
                    <a:lnB w="12700" cap="flat" cmpd="sng">
                      <a:solidFill>
                        <a:srgbClr val="FF9100"/>
                      </a:solidFill>
                      <a:prstDash val="solid"/>
                      <a:round/>
                      <a:headEnd type="none" w="sm" len="sm"/>
                      <a:tailEnd type="none" w="sm" len="sm"/>
                    </a:lnB>
                  </a:tcPr>
                </a:tc>
                <a:extLst>
                  <a:ext uri="{0D108BD9-81ED-4DB2-BD59-A6C34878D82A}">
                    <a16:rowId xmlns:a16="http://schemas.microsoft.com/office/drawing/2014/main" val="10000"/>
                  </a:ext>
                </a:extLst>
              </a:tr>
              <a:tr h="1161441">
                <a:tc>
                  <a:txBody>
                    <a:bodyPr/>
                    <a:lstStyle/>
                    <a:p>
                      <a:pPr marL="0" marR="0" lvl="0" indent="0" algn="ctr" rtl="0">
                        <a:lnSpc>
                          <a:spcPct val="100000"/>
                        </a:lnSpc>
                        <a:spcBef>
                          <a:spcPts val="0"/>
                        </a:spcBef>
                        <a:spcAft>
                          <a:spcPts val="0"/>
                        </a:spcAft>
                        <a:buClr>
                          <a:srgbClr val="000000"/>
                        </a:buClr>
                        <a:buSzPts val="1400"/>
                        <a:buFont typeface="Arial"/>
                        <a:buNone/>
                      </a:pPr>
                      <a:r>
                        <a:rPr lang="en-US" sz="2000" u="none" strike="noStrike" cap="none" dirty="0">
                          <a:solidFill>
                            <a:srgbClr val="15334B"/>
                          </a:solidFill>
                          <a:latin typeface="Aptos Display"/>
                          <a:ea typeface="Raleway"/>
                          <a:cs typeface="Raleway"/>
                          <a:sym typeface="Raleway"/>
                        </a:rPr>
                        <a:t>Simplify the IEP / IEP basics</a:t>
                      </a:r>
                      <a:endParaRPr sz="2000" u="none" strike="noStrike" cap="none" dirty="0">
                        <a:solidFill>
                          <a:srgbClr val="15334B"/>
                        </a:solidFill>
                        <a:latin typeface="Aptos Display"/>
                        <a:ea typeface="Raleway"/>
                        <a:cs typeface="Raleway"/>
                        <a:sym typeface="Raleway"/>
                      </a:endParaRPr>
                    </a:p>
                  </a:txBody>
                  <a:tcPr marL="91425" marR="91425" marT="91425" marB="91425">
                    <a:lnL w="12700" cap="flat" cmpd="sng">
                      <a:solidFill>
                        <a:srgbClr val="FF9100"/>
                      </a:solidFill>
                      <a:prstDash val="solid"/>
                      <a:round/>
                      <a:headEnd type="none" w="sm" len="sm"/>
                      <a:tailEnd type="none" w="sm" len="sm"/>
                    </a:lnL>
                    <a:lnR w="12700" cap="flat" cmpd="sng">
                      <a:solidFill>
                        <a:srgbClr val="FF9100"/>
                      </a:solidFill>
                      <a:prstDash val="solid"/>
                      <a:round/>
                      <a:headEnd type="none" w="sm" len="sm"/>
                      <a:tailEnd type="none" w="sm" len="sm"/>
                    </a:lnR>
                    <a:lnT w="12700" cap="flat" cmpd="sng">
                      <a:solidFill>
                        <a:srgbClr val="FF9100"/>
                      </a:solidFill>
                      <a:prstDash val="solid"/>
                      <a:round/>
                      <a:headEnd type="none" w="sm" len="sm"/>
                      <a:tailEnd type="none" w="sm" len="sm"/>
                    </a:lnT>
                    <a:lnB w="12700" cap="flat" cmpd="sng">
                      <a:solidFill>
                        <a:srgbClr val="FF91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2000" u="none" strike="noStrike" cap="none" dirty="0">
                          <a:solidFill>
                            <a:srgbClr val="15334B"/>
                          </a:solidFill>
                          <a:latin typeface="Aptos Display"/>
                          <a:ea typeface="Raleway"/>
                          <a:cs typeface="Raleway"/>
                          <a:sym typeface="Raleway"/>
                        </a:rPr>
                        <a:t>Goals</a:t>
                      </a:r>
                      <a:endParaRPr sz="2000" u="none" strike="noStrike" cap="none" dirty="0">
                        <a:solidFill>
                          <a:srgbClr val="15334B"/>
                        </a:solidFill>
                        <a:latin typeface="Aptos Display"/>
                        <a:ea typeface="Raleway"/>
                        <a:cs typeface="Raleway"/>
                        <a:sym typeface="Raleway"/>
                      </a:endParaRPr>
                    </a:p>
                  </a:txBody>
                  <a:tcPr marL="91425" marR="91425" marT="91425" marB="91425">
                    <a:lnL w="12700" cap="flat" cmpd="sng">
                      <a:solidFill>
                        <a:srgbClr val="FF9100"/>
                      </a:solidFill>
                      <a:prstDash val="solid"/>
                      <a:round/>
                      <a:headEnd type="none" w="sm" len="sm"/>
                      <a:tailEnd type="none" w="sm" len="sm"/>
                    </a:lnL>
                    <a:lnR w="12700" cap="flat" cmpd="sng">
                      <a:solidFill>
                        <a:srgbClr val="FF9100"/>
                      </a:solidFill>
                      <a:prstDash val="solid"/>
                      <a:round/>
                      <a:headEnd type="none" w="sm" len="sm"/>
                      <a:tailEnd type="none" w="sm" len="sm"/>
                    </a:lnR>
                    <a:lnT w="12700" cap="flat" cmpd="sng">
                      <a:solidFill>
                        <a:srgbClr val="FF9100"/>
                      </a:solidFill>
                      <a:prstDash val="solid"/>
                      <a:round/>
                      <a:headEnd type="none" w="sm" len="sm"/>
                      <a:tailEnd type="none" w="sm" len="sm"/>
                    </a:lnT>
                    <a:lnB w="12700" cap="flat" cmpd="sng">
                      <a:solidFill>
                        <a:srgbClr val="FF91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2000" u="none" strike="noStrike" cap="none" dirty="0">
                          <a:solidFill>
                            <a:srgbClr val="15334B"/>
                          </a:solidFill>
                          <a:latin typeface="Aptos Display"/>
                          <a:ea typeface="Raleway"/>
                          <a:cs typeface="Raleway"/>
                          <a:sym typeface="Raleway"/>
                        </a:rPr>
                        <a:t>Best Practices</a:t>
                      </a:r>
                      <a:endParaRPr sz="2000" u="none" strike="noStrike" cap="none" dirty="0">
                        <a:solidFill>
                          <a:srgbClr val="15334B"/>
                        </a:solidFill>
                        <a:latin typeface="Aptos Display"/>
                        <a:ea typeface="Raleway"/>
                        <a:cs typeface="Raleway"/>
                        <a:sym typeface="Raleway"/>
                      </a:endParaRPr>
                    </a:p>
                  </a:txBody>
                  <a:tcPr marL="91425" marR="91425" marT="91425" marB="91425">
                    <a:lnL w="12700" cap="flat" cmpd="sng">
                      <a:solidFill>
                        <a:srgbClr val="FF9100"/>
                      </a:solidFill>
                      <a:prstDash val="solid"/>
                      <a:round/>
                      <a:headEnd type="none" w="sm" len="sm"/>
                      <a:tailEnd type="none" w="sm" len="sm"/>
                    </a:lnL>
                    <a:lnR w="12700" cap="flat" cmpd="sng">
                      <a:solidFill>
                        <a:srgbClr val="FF9100"/>
                      </a:solidFill>
                      <a:prstDash val="solid"/>
                      <a:round/>
                      <a:headEnd type="none" w="sm" len="sm"/>
                      <a:tailEnd type="none" w="sm" len="sm"/>
                    </a:lnR>
                    <a:lnT w="12700" cap="flat" cmpd="sng">
                      <a:solidFill>
                        <a:srgbClr val="FF9100"/>
                      </a:solidFill>
                      <a:prstDash val="solid"/>
                      <a:round/>
                      <a:headEnd type="none" w="sm" len="sm"/>
                      <a:tailEnd type="none" w="sm" len="sm"/>
                    </a:lnT>
                    <a:lnB w="12700" cap="flat" cmpd="sng">
                      <a:solidFill>
                        <a:srgbClr val="FF91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39" name="Google Shape;339;g382ca76c8a7_0_301"/>
          <p:cNvSpPr txBox="1"/>
          <p:nvPr/>
        </p:nvSpPr>
        <p:spPr>
          <a:xfrm>
            <a:off x="2010225" y="80050"/>
            <a:ext cx="8918700" cy="1449600"/>
          </a:xfrm>
          <a:prstGeom prst="rect">
            <a:avLst/>
          </a:prstGeom>
          <a:noFill/>
          <a:ln>
            <a:noFill/>
          </a:ln>
        </p:spPr>
        <p:txBody>
          <a:bodyPr spcFirstLastPara="1" wrap="square" lIns="91425" tIns="45700" rIns="91425" bIns="45700" anchor="ctr" anchorCtr="0">
            <a:normAutofit/>
          </a:bodyPr>
          <a:lstStyle/>
          <a:p>
            <a:pPr marL="0" lvl="0" indent="0" algn="l" rtl="0">
              <a:lnSpc>
                <a:spcPct val="70000"/>
              </a:lnSpc>
              <a:spcBef>
                <a:spcPts val="1000"/>
              </a:spcBef>
              <a:spcAft>
                <a:spcPts val="0"/>
              </a:spcAft>
              <a:buNone/>
            </a:pPr>
            <a:r>
              <a:rPr lang="en-US" sz="2400" b="1">
                <a:solidFill>
                  <a:srgbClr val="15334B"/>
                </a:solidFill>
                <a:latin typeface="Aptos Display"/>
                <a:ea typeface="Raleway"/>
                <a:cs typeface="Raleway"/>
                <a:sym typeface="Raleway"/>
              </a:rPr>
              <a:t>HQ IEP Open Survey</a:t>
            </a:r>
            <a:endParaRPr sz="2400" b="1">
              <a:solidFill>
                <a:srgbClr val="15334B"/>
              </a:solidFill>
              <a:latin typeface="Aptos Display"/>
              <a:ea typeface="Raleway"/>
              <a:cs typeface="Raleway"/>
              <a:sym typeface="Raleway"/>
            </a:endParaRPr>
          </a:p>
          <a:p>
            <a:pPr marL="0" lvl="0" indent="0" algn="l" rtl="0">
              <a:lnSpc>
                <a:spcPct val="70000"/>
              </a:lnSpc>
              <a:spcBef>
                <a:spcPts val="1000"/>
              </a:spcBef>
              <a:spcAft>
                <a:spcPts val="0"/>
              </a:spcAft>
              <a:buNone/>
            </a:pPr>
            <a:r>
              <a:rPr lang="en-US" sz="2400">
                <a:solidFill>
                  <a:srgbClr val="15334B"/>
                </a:solidFill>
                <a:latin typeface="Aptos Display"/>
                <a:ea typeface="Raleway"/>
                <a:cs typeface="Raleway"/>
                <a:sym typeface="Raleway"/>
              </a:rPr>
              <a:t>We asked </a:t>
            </a:r>
            <a:r>
              <a:rPr lang="en-US" sz="2400" b="1">
                <a:solidFill>
                  <a:srgbClr val="15334B"/>
                </a:solidFill>
                <a:highlight>
                  <a:srgbClr val="F9D99B"/>
                </a:highlight>
                <a:latin typeface="Aptos Display"/>
                <a:ea typeface="Raleway"/>
                <a:cs typeface="Raleway"/>
                <a:sym typeface="Raleway"/>
              </a:rPr>
              <a:t>educators</a:t>
            </a:r>
            <a:r>
              <a:rPr lang="en-US" sz="2400">
                <a:solidFill>
                  <a:srgbClr val="15334B"/>
                </a:solidFill>
                <a:latin typeface="Aptos Display"/>
                <a:ea typeface="Raleway"/>
                <a:cs typeface="Raleway"/>
                <a:sym typeface="Raleway"/>
              </a:rPr>
              <a:t>: </a:t>
            </a:r>
            <a:r>
              <a:rPr lang="en-US" sz="2400" i="1">
                <a:solidFill>
                  <a:srgbClr val="15334B"/>
                </a:solidFill>
                <a:latin typeface="Aptos Display"/>
                <a:ea typeface="Raleway"/>
                <a:cs typeface="Raleway"/>
                <a:sym typeface="Raleway"/>
              </a:rPr>
              <a:t>What resources/supports would you like to see as part of the IEP journey on this website?</a:t>
            </a:r>
            <a:endParaRPr sz="2400" i="1">
              <a:solidFill>
                <a:srgbClr val="15334B"/>
              </a:solidFill>
              <a:latin typeface="Aptos Display"/>
              <a:ea typeface="Raleway"/>
              <a:cs typeface="Raleway"/>
              <a:sym typeface="Raleway"/>
            </a:endParaRPr>
          </a:p>
        </p:txBody>
      </p:sp>
      <p:sp>
        <p:nvSpPr>
          <p:cNvPr id="336" name="Google Shape;336;g382ca76c8a7_0_301"/>
          <p:cNvSpPr txBox="1">
            <a:spLocks noGrp="1"/>
          </p:cNvSpPr>
          <p:nvPr>
            <p:ph type="title"/>
          </p:nvPr>
        </p:nvSpPr>
        <p:spPr>
          <a:xfrm>
            <a:off x="93450" y="-437158"/>
            <a:ext cx="10515600" cy="517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1400"/>
              <a:t>Open survey: educators</a:t>
            </a:r>
            <a:endParaRPr sz="14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g382ca76c8a7_0_291"/>
          <p:cNvSpPr txBox="1">
            <a:spLocks noGrp="1"/>
          </p:cNvSpPr>
          <p:nvPr>
            <p:ph type="title"/>
          </p:nvPr>
        </p:nvSpPr>
        <p:spPr>
          <a:xfrm>
            <a:off x="0" y="-446500"/>
            <a:ext cx="5792400" cy="4464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1400"/>
              <a:t>what we know: investigating the problem</a:t>
            </a:r>
            <a:endParaRPr sz="1400"/>
          </a:p>
        </p:txBody>
      </p:sp>
      <p:sp>
        <p:nvSpPr>
          <p:cNvPr id="353" name="Google Shape;353;g382ca76c8a7_0_291"/>
          <p:cNvSpPr txBox="1"/>
          <p:nvPr/>
        </p:nvSpPr>
        <p:spPr>
          <a:xfrm>
            <a:off x="2226838" y="326925"/>
            <a:ext cx="8068800" cy="1070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sz="3600" dirty="0">
                <a:solidFill>
                  <a:srgbClr val="15334B"/>
                </a:solidFill>
                <a:latin typeface="Aptos Display"/>
                <a:ea typeface="Raleway"/>
                <a:cs typeface="Raleway"/>
                <a:sym typeface="Raleway"/>
              </a:rPr>
              <a:t>Investigating The Problem: </a:t>
            </a:r>
            <a:endParaRPr lang="en-US" sz="3600" dirty="0">
              <a:solidFill>
                <a:srgbClr val="15334B"/>
              </a:solidFill>
              <a:latin typeface="Aptos Display"/>
              <a:ea typeface="Raleway"/>
              <a:cs typeface="Raleway"/>
            </a:endParaRPr>
          </a:p>
          <a:p>
            <a:pPr marL="0" lvl="0" indent="0" algn="l" rtl="0">
              <a:lnSpc>
                <a:spcPct val="90000"/>
              </a:lnSpc>
              <a:spcBef>
                <a:spcPts val="0"/>
              </a:spcBef>
              <a:spcAft>
                <a:spcPts val="0"/>
              </a:spcAft>
              <a:buNone/>
            </a:pPr>
            <a:r>
              <a:rPr lang="en-US" sz="3600" b="1" i="1" dirty="0">
                <a:solidFill>
                  <a:srgbClr val="15334B"/>
                </a:solidFill>
                <a:latin typeface="Aptos Display"/>
                <a:ea typeface="Raleway"/>
                <a:cs typeface="Raleway"/>
                <a:sym typeface="Raleway"/>
              </a:rPr>
              <a:t>What we know</a:t>
            </a:r>
            <a:endParaRPr sz="3600" b="1" dirty="0">
              <a:solidFill>
                <a:srgbClr val="15334B"/>
              </a:solidFill>
              <a:latin typeface="Aptos Display"/>
              <a:ea typeface="Raleway"/>
              <a:cs typeface="Raleway"/>
              <a:sym typeface="Raleway"/>
            </a:endParaRPr>
          </a:p>
        </p:txBody>
      </p:sp>
      <p:pic>
        <p:nvPicPr>
          <p:cNvPr id="354" name="Google Shape;354;g382ca76c8a7_0_291" descr="Icon of a person raising one arm, with a glowing lightbulb above their head representing a new idea or inspiration."/>
          <p:cNvPicPr preferRelativeResize="0"/>
          <p:nvPr/>
        </p:nvPicPr>
        <p:blipFill rotWithShape="1">
          <a:blip r:embed="rId3">
            <a:alphaModFix/>
          </a:blip>
          <a:srcRect r="45687"/>
          <a:stretch/>
        </p:blipFill>
        <p:spPr>
          <a:xfrm>
            <a:off x="425750" y="2069238"/>
            <a:ext cx="1801100" cy="3316176"/>
          </a:xfrm>
          <a:prstGeom prst="rect">
            <a:avLst/>
          </a:prstGeom>
          <a:noFill/>
          <a:ln>
            <a:noFill/>
          </a:ln>
        </p:spPr>
      </p:pic>
      <p:sp>
        <p:nvSpPr>
          <p:cNvPr id="355" name="Google Shape;355;g382ca76c8a7_0_291"/>
          <p:cNvSpPr txBox="1"/>
          <p:nvPr/>
        </p:nvSpPr>
        <p:spPr>
          <a:xfrm>
            <a:off x="2529950" y="2367588"/>
            <a:ext cx="8769900" cy="2719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sz="2400" b="1">
                <a:solidFill>
                  <a:srgbClr val="15334B"/>
                </a:solidFill>
                <a:latin typeface="Aptos Display"/>
                <a:ea typeface="Raleway"/>
                <a:cs typeface="Raleway"/>
                <a:sym typeface="Raleway"/>
              </a:rPr>
              <a:t>California Statewide Individualized Education Program (IEP) Workgroup (12/20 - 7/2021) recommendations:</a:t>
            </a:r>
            <a:endParaRPr sz="2400" b="1">
              <a:solidFill>
                <a:srgbClr val="15334B"/>
              </a:solidFill>
              <a:latin typeface="Aptos Display"/>
              <a:ea typeface="Raleway"/>
              <a:cs typeface="Raleway"/>
              <a:sym typeface="Raleway"/>
            </a:endParaRPr>
          </a:p>
          <a:p>
            <a:pPr marL="0" lvl="0" indent="0" algn="l" rtl="0">
              <a:lnSpc>
                <a:spcPct val="90000"/>
              </a:lnSpc>
              <a:spcBef>
                <a:spcPts val="0"/>
              </a:spcBef>
              <a:spcAft>
                <a:spcPts val="0"/>
              </a:spcAft>
              <a:buNone/>
            </a:pPr>
            <a:endParaRPr sz="2400">
              <a:solidFill>
                <a:srgbClr val="15334B"/>
              </a:solidFill>
              <a:latin typeface="Aptos Display"/>
              <a:ea typeface="Raleway"/>
              <a:cs typeface="Raleway"/>
              <a:sym typeface="Raleway"/>
            </a:endParaRPr>
          </a:p>
          <a:p>
            <a:pPr marL="457200" lvl="0" indent="-381000" algn="l" rtl="0">
              <a:spcBef>
                <a:spcPts val="0"/>
              </a:spcBef>
              <a:spcAft>
                <a:spcPts val="0"/>
              </a:spcAft>
              <a:buClr>
                <a:srgbClr val="15334B"/>
              </a:buClr>
              <a:buSzPts val="2400"/>
              <a:buFont typeface="Raleway"/>
              <a:buChar char="●"/>
            </a:pPr>
            <a:r>
              <a:rPr lang="en-US" sz="2400">
                <a:solidFill>
                  <a:srgbClr val="15334B"/>
                </a:solidFill>
                <a:latin typeface="Aptos Display"/>
                <a:ea typeface="Raleway"/>
                <a:cs typeface="Raleway"/>
                <a:sym typeface="Raleway"/>
              </a:rPr>
              <a:t>Clear guidance is needed to to adopt best practices for active participation in a student-focused, strengths-driven IEP process</a:t>
            </a:r>
            <a:endParaRPr sz="2400">
              <a:solidFill>
                <a:srgbClr val="15334B"/>
              </a:solidFill>
              <a:latin typeface="Aptos Display"/>
              <a:ea typeface="Raleway"/>
              <a:cs typeface="Raleway"/>
              <a:sym typeface="Raleway"/>
            </a:endParaRPr>
          </a:p>
          <a:p>
            <a:pPr marL="457200" lvl="0" indent="-381000" algn="l" rtl="0">
              <a:spcBef>
                <a:spcPts val="0"/>
              </a:spcBef>
              <a:spcAft>
                <a:spcPts val="0"/>
              </a:spcAft>
              <a:buClr>
                <a:srgbClr val="15334B"/>
              </a:buClr>
              <a:buSzPts val="2400"/>
              <a:buFont typeface="Raleway"/>
              <a:buChar char="●"/>
            </a:pPr>
            <a:r>
              <a:rPr lang="en-US" sz="2400">
                <a:solidFill>
                  <a:srgbClr val="15334B"/>
                </a:solidFill>
                <a:latin typeface="Aptos Display"/>
                <a:ea typeface="Raleway"/>
                <a:cs typeface="Raleway"/>
                <a:sym typeface="Raleway"/>
              </a:rPr>
              <a:t>More general education teacher participation is needed</a:t>
            </a:r>
            <a:endParaRPr sz="2400">
              <a:solidFill>
                <a:srgbClr val="15334B"/>
              </a:solidFill>
              <a:latin typeface="Aptos Display"/>
              <a:ea typeface="Raleway"/>
              <a:cs typeface="Raleway"/>
              <a:sym typeface="Raleway"/>
            </a:endParaRPr>
          </a:p>
          <a:p>
            <a:pPr marL="457200" lvl="0" indent="-381000" algn="l" rtl="0">
              <a:spcBef>
                <a:spcPts val="0"/>
              </a:spcBef>
              <a:spcAft>
                <a:spcPts val="0"/>
              </a:spcAft>
              <a:buClr>
                <a:srgbClr val="15334B"/>
              </a:buClr>
              <a:buSzPts val="2400"/>
              <a:buFont typeface="Raleway"/>
              <a:buChar char="●"/>
            </a:pPr>
            <a:r>
              <a:rPr lang="en-US" sz="2400">
                <a:solidFill>
                  <a:srgbClr val="15334B"/>
                </a:solidFill>
                <a:latin typeface="Aptos Display"/>
                <a:ea typeface="Raleway"/>
                <a:cs typeface="Raleway"/>
                <a:sym typeface="Raleway"/>
              </a:rPr>
              <a:t>Development and dissemination of resources and training to build the capacity of IEP team members</a:t>
            </a:r>
            <a:endParaRPr sz="2400">
              <a:solidFill>
                <a:srgbClr val="15334B"/>
              </a:solidFill>
              <a:latin typeface="Aptos Display"/>
              <a:ea typeface="Raleway"/>
              <a:cs typeface="Raleway"/>
              <a:sym typeface="Raleway"/>
            </a:endParaRPr>
          </a:p>
          <a:p>
            <a:pPr marL="457200" lvl="0" indent="-381000" algn="l" rtl="0">
              <a:spcBef>
                <a:spcPts val="0"/>
              </a:spcBef>
              <a:spcAft>
                <a:spcPts val="0"/>
              </a:spcAft>
              <a:buClr>
                <a:srgbClr val="15334B"/>
              </a:buClr>
              <a:buSzPts val="2400"/>
              <a:buFont typeface="Raleway"/>
              <a:buChar char="●"/>
            </a:pPr>
            <a:r>
              <a:rPr lang="en-US" sz="2400">
                <a:solidFill>
                  <a:srgbClr val="15334B"/>
                </a:solidFill>
                <a:latin typeface="Aptos Display"/>
                <a:ea typeface="Raleway"/>
                <a:cs typeface="Raleway"/>
                <a:sym typeface="Raleway"/>
              </a:rPr>
              <a:t>IEP statewide template</a:t>
            </a:r>
            <a:endParaRPr sz="2400">
              <a:solidFill>
                <a:srgbClr val="15334B"/>
              </a:solidFill>
              <a:latin typeface="Aptos Display"/>
              <a:ea typeface="Raleway"/>
              <a:cs typeface="Raleway"/>
              <a:sym typeface="Raleway"/>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9" name="Google Shape;119;p3"/>
          <p:cNvSpPr txBox="1">
            <a:spLocks noGrp="1"/>
          </p:cNvSpPr>
          <p:nvPr>
            <p:ph type="body" idx="1"/>
          </p:nvPr>
        </p:nvSpPr>
        <p:spPr>
          <a:xfrm>
            <a:off x="6003525" y="1720675"/>
            <a:ext cx="5478300" cy="45141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1800"/>
              <a:buNone/>
            </a:pPr>
            <a:r>
              <a:rPr lang="en-US" b="0" dirty="0">
                <a:solidFill>
                  <a:srgbClr val="15334B"/>
                </a:solidFill>
                <a:latin typeface="Aptos Display"/>
                <a:ea typeface="Raleway"/>
                <a:cs typeface="Raleway"/>
                <a:sym typeface="Raleway"/>
              </a:rPr>
              <a:t>The High Quality IEP  and Pathways to Partnership (grant projects) are part of the California System of Support and led by East County SELPA, Santa Clara County SELPA Tehama county SELPA, and Ventura County SELPA . The projects are funded by the California Department of Education (CDE) and the California Collaborative for Educational Excellence (CCEE).</a:t>
            </a:r>
            <a:endParaRPr dirty="0">
              <a:solidFill>
                <a:srgbClr val="15334B"/>
              </a:solidFill>
              <a:latin typeface="Aptos Display"/>
              <a:ea typeface="Raleway"/>
              <a:cs typeface="Raleway"/>
              <a:sym typeface="Raleway"/>
            </a:endParaRPr>
          </a:p>
        </p:txBody>
      </p:sp>
      <p:pic>
        <p:nvPicPr>
          <p:cNvPr id="122" name="Google Shape;122;p3" descr="North West SELPA logo featuring three abstract human figures above an open book icon, with the text 'North West SELPA' in teal and blue."/>
          <p:cNvPicPr preferRelativeResize="0"/>
          <p:nvPr/>
        </p:nvPicPr>
        <p:blipFill rotWithShape="1">
          <a:blip r:embed="rId3">
            <a:alphaModFix/>
          </a:blip>
          <a:srcRect/>
          <a:stretch/>
        </p:blipFill>
        <p:spPr>
          <a:xfrm>
            <a:off x="3668367" y="5819975"/>
            <a:ext cx="2410359" cy="857250"/>
          </a:xfrm>
          <a:prstGeom prst="rect">
            <a:avLst/>
          </a:prstGeom>
          <a:noFill/>
          <a:ln>
            <a:noFill/>
          </a:ln>
        </p:spPr>
      </p:pic>
      <p:pic>
        <p:nvPicPr>
          <p:cNvPr id="124" name="Google Shape;124;p3" descr="Logo for Ventura County SELPA (Special Education Local Plan Area). The circular emblem shows a coastal landscape with mountains, the ocean, and a historic mission-style building. To the right, the text reads “Ventura County SELPA – Special Education Local Plan Area."/>
          <p:cNvPicPr preferRelativeResize="0"/>
          <p:nvPr/>
        </p:nvPicPr>
        <p:blipFill rotWithShape="1">
          <a:blip r:embed="rId4">
            <a:alphaModFix/>
          </a:blip>
          <a:srcRect r="50423"/>
          <a:stretch/>
        </p:blipFill>
        <p:spPr>
          <a:xfrm>
            <a:off x="499517" y="4639625"/>
            <a:ext cx="3536040" cy="857250"/>
          </a:xfrm>
          <a:prstGeom prst="rect">
            <a:avLst/>
          </a:prstGeom>
          <a:noFill/>
          <a:ln>
            <a:noFill/>
          </a:ln>
        </p:spPr>
      </p:pic>
      <p:sp>
        <p:nvSpPr>
          <p:cNvPr id="118" name="Google Shape;118;p3"/>
          <p:cNvSpPr txBox="1">
            <a:spLocks noGrp="1"/>
          </p:cNvSpPr>
          <p:nvPr>
            <p:ph type="title"/>
          </p:nvPr>
        </p:nvSpPr>
        <p:spPr>
          <a:xfrm>
            <a:off x="3618850" y="470450"/>
            <a:ext cx="8131500" cy="857400"/>
          </a:xfrm>
          <a:prstGeom prst="rect">
            <a:avLst/>
          </a:prstGeom>
          <a:solidFill>
            <a:srgbClr val="15334B"/>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960"/>
              <a:buFont typeface="Play"/>
              <a:buNone/>
            </a:pPr>
            <a:r>
              <a:rPr lang="en-US" sz="2780">
                <a:solidFill>
                  <a:srgbClr val="FFFFFF"/>
                </a:solidFill>
                <a:latin typeface="Raleway"/>
                <a:ea typeface="Raleway"/>
                <a:cs typeface="Raleway"/>
                <a:sym typeface="Raleway"/>
              </a:rPr>
              <a:t>California System of Support</a:t>
            </a:r>
            <a:endParaRPr sz="2780">
              <a:solidFill>
                <a:srgbClr val="FFFFFF"/>
              </a:solidFill>
              <a:latin typeface="Raleway"/>
              <a:ea typeface="Raleway"/>
              <a:cs typeface="Raleway"/>
              <a:sym typeface="Raleway"/>
            </a:endParaRPr>
          </a:p>
        </p:txBody>
      </p:sp>
      <p:pic>
        <p:nvPicPr>
          <p:cNvPr id="123" name="Google Shape;123;p3" descr="Logo of a Special Education Local Plan Area, featuring a mountain landscape with trees and a lake in the foreground, and the text “Special Education Local Plan Area” written below."/>
          <p:cNvPicPr preferRelativeResize="0"/>
          <p:nvPr/>
        </p:nvPicPr>
        <p:blipFill>
          <a:blip r:embed="rId5">
            <a:alphaModFix/>
          </a:blip>
          <a:stretch>
            <a:fillRect/>
          </a:stretch>
        </p:blipFill>
        <p:spPr>
          <a:xfrm>
            <a:off x="2164875" y="2674739"/>
            <a:ext cx="3707686" cy="1798325"/>
          </a:xfrm>
          <a:prstGeom prst="rect">
            <a:avLst/>
          </a:prstGeom>
          <a:noFill/>
          <a:ln>
            <a:noFill/>
          </a:ln>
        </p:spPr>
      </p:pic>
      <p:pic>
        <p:nvPicPr>
          <p:cNvPr id="121" name="Google Shape;121;p3" descr="East County SELPA logo featuring a stylized teal sun rising over mountains with the text 'East County SELPA' below."/>
          <p:cNvPicPr preferRelativeResize="0"/>
          <p:nvPr/>
        </p:nvPicPr>
        <p:blipFill rotWithShape="1">
          <a:blip r:embed="rId6">
            <a:alphaModFix/>
          </a:blip>
          <a:srcRect/>
          <a:stretch/>
        </p:blipFill>
        <p:spPr>
          <a:xfrm>
            <a:off x="353626" y="2223600"/>
            <a:ext cx="2103052" cy="1684050"/>
          </a:xfrm>
          <a:prstGeom prst="rect">
            <a:avLst/>
          </a:prstGeom>
          <a:noFill/>
          <a:ln>
            <a:noFill/>
          </a:ln>
        </p:spPr>
      </p:pic>
      <p:pic>
        <p:nvPicPr>
          <p:cNvPr id="120" name="Google Shape;120;p3" descr="Icon representing the California State System of Support, featuring a stylized blue figure with raised arms standing on a blue platform, surrounded by five orange stars above, and three orange curved lines below symbolizing support or growth."/>
          <p:cNvPicPr preferRelativeResize="0"/>
          <p:nvPr/>
        </p:nvPicPr>
        <p:blipFill rotWithShape="1">
          <a:blip r:embed="rId7">
            <a:alphaModFix/>
          </a:blip>
          <a:srcRect r="89845"/>
          <a:stretch/>
        </p:blipFill>
        <p:spPr>
          <a:xfrm>
            <a:off x="2164878" y="-128902"/>
            <a:ext cx="1453972" cy="28036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g382ca76c8a7_0_25"/>
          <p:cNvSpPr txBox="1">
            <a:spLocks noGrp="1"/>
          </p:cNvSpPr>
          <p:nvPr>
            <p:ph type="title"/>
          </p:nvPr>
        </p:nvSpPr>
        <p:spPr>
          <a:xfrm>
            <a:off x="2092499" y="239564"/>
            <a:ext cx="9132300" cy="1325700"/>
          </a:xfrm>
          <a:prstGeom prst="rect">
            <a:avLst/>
          </a:prstGeom>
        </p:spPr>
        <p:txBody>
          <a:bodyPr spcFirstLastPara="1" wrap="square" lIns="91425" tIns="45700" rIns="91425" bIns="45700" anchor="ctr" anchorCtr="0">
            <a:normAutofit/>
          </a:bodyPr>
          <a:lstStyle/>
          <a:p>
            <a:pPr marL="0" lvl="0" indent="0" algn="l" rtl="0">
              <a:spcBef>
                <a:spcPts val="1000"/>
              </a:spcBef>
              <a:spcAft>
                <a:spcPts val="0"/>
              </a:spcAft>
              <a:buClr>
                <a:schemeClr val="dk1"/>
              </a:buClr>
              <a:buSzPts val="1100"/>
              <a:buFont typeface="Arial"/>
              <a:buNone/>
            </a:pPr>
            <a:r>
              <a:rPr lang="en-US" sz="3600" dirty="0">
                <a:solidFill>
                  <a:srgbClr val="15334B"/>
                </a:solidFill>
                <a:latin typeface="Aptos Display"/>
                <a:ea typeface="Raleway"/>
                <a:cs typeface="Raleway"/>
                <a:sym typeface="Raleway"/>
              </a:rPr>
              <a:t>High Quality IEPs Project – Research Findings:</a:t>
            </a:r>
            <a:endParaRPr sz="3600" dirty="0">
              <a:solidFill>
                <a:srgbClr val="15334B"/>
              </a:solidFill>
              <a:latin typeface="Aptos Display"/>
              <a:ea typeface="Raleway"/>
              <a:cs typeface="Raleway"/>
              <a:sym typeface="Raleway"/>
            </a:endParaRPr>
          </a:p>
        </p:txBody>
      </p:sp>
      <p:sp>
        <p:nvSpPr>
          <p:cNvPr id="362" name="Google Shape;362;g382ca76c8a7_0_25"/>
          <p:cNvSpPr txBox="1">
            <a:spLocks noGrp="1"/>
          </p:cNvSpPr>
          <p:nvPr>
            <p:ph type="body" idx="1"/>
          </p:nvPr>
        </p:nvSpPr>
        <p:spPr>
          <a:xfrm>
            <a:off x="879600" y="2115775"/>
            <a:ext cx="10432800" cy="3435600"/>
          </a:xfrm>
          <a:prstGeom prst="rect">
            <a:avLst/>
          </a:prstGeom>
        </p:spPr>
        <p:txBody>
          <a:bodyPr spcFirstLastPara="1" wrap="square" lIns="91425" tIns="45700" rIns="91425" bIns="45700" anchor="t" anchorCtr="0">
            <a:normAutofit/>
          </a:bodyPr>
          <a:lstStyle/>
          <a:p>
            <a:pPr marL="914400" lvl="1" indent="-381000" algn="l" rtl="0">
              <a:spcBef>
                <a:spcPts val="500"/>
              </a:spcBef>
              <a:spcAft>
                <a:spcPts val="0"/>
              </a:spcAft>
              <a:buClr>
                <a:srgbClr val="15334B"/>
              </a:buClr>
              <a:buSzPts val="2400"/>
              <a:buFont typeface="Raleway"/>
              <a:buChar char="•"/>
            </a:pPr>
            <a:r>
              <a:rPr lang="en-US" sz="2400" dirty="0">
                <a:solidFill>
                  <a:srgbClr val="15334B"/>
                </a:solidFill>
                <a:latin typeface="Aptos Display"/>
                <a:ea typeface="Raleway"/>
                <a:cs typeface="Raleway"/>
                <a:sym typeface="Raleway"/>
              </a:rPr>
              <a:t>There is a strong need for a single, centralized location where resources on developing and implementing high-quality IEPs can be accessed.</a:t>
            </a:r>
            <a:endParaRPr lang="en-US" sz="2400" dirty="0">
              <a:solidFill>
                <a:srgbClr val="15334B"/>
              </a:solidFill>
              <a:latin typeface="Aptos Display"/>
              <a:ea typeface="Raleway"/>
              <a:cs typeface="Raleway"/>
            </a:endParaRPr>
          </a:p>
          <a:p>
            <a:pPr marL="914400" lvl="1" indent="-381000" algn="l" rtl="0">
              <a:spcBef>
                <a:spcPts val="0"/>
              </a:spcBef>
              <a:spcAft>
                <a:spcPts val="0"/>
              </a:spcAft>
              <a:buClr>
                <a:srgbClr val="15334B"/>
              </a:buClr>
              <a:buSzPts val="2400"/>
              <a:buFont typeface="Raleway"/>
              <a:buChar char="•"/>
            </a:pPr>
            <a:r>
              <a:rPr lang="en-US" sz="2400" dirty="0">
                <a:solidFill>
                  <a:srgbClr val="15334B"/>
                </a:solidFill>
                <a:latin typeface="Aptos Display"/>
                <a:ea typeface="Raleway"/>
                <a:cs typeface="Raleway"/>
                <a:sym typeface="Raleway"/>
              </a:rPr>
              <a:t>Parents, students, and educators currently lack a clear and consistent path to find information about the major components of the IEP.</a:t>
            </a:r>
            <a:endParaRPr sz="2400" dirty="0">
              <a:solidFill>
                <a:srgbClr val="15334B"/>
              </a:solidFill>
              <a:latin typeface="Aptos Display"/>
              <a:ea typeface="Raleway"/>
              <a:cs typeface="Raleway"/>
            </a:endParaRPr>
          </a:p>
          <a:p>
            <a:pPr marL="914400" lvl="1" indent="-381000" algn="l" rtl="0">
              <a:spcBef>
                <a:spcPts val="0"/>
              </a:spcBef>
              <a:spcAft>
                <a:spcPts val="0"/>
              </a:spcAft>
              <a:buClr>
                <a:srgbClr val="15334B"/>
              </a:buClr>
              <a:buSzPts val="2400"/>
              <a:buFont typeface="Raleway"/>
              <a:buChar char="•"/>
            </a:pPr>
            <a:r>
              <a:rPr lang="en-US" sz="2400" dirty="0">
                <a:solidFill>
                  <a:srgbClr val="15334B"/>
                </a:solidFill>
                <a:latin typeface="Aptos Display"/>
                <a:ea typeface="Raleway"/>
                <a:cs typeface="Raleway"/>
                <a:sym typeface="Raleway"/>
              </a:rPr>
              <a:t>Families and educators are actively seeking more guidance on the IEP process, educational benefit, and how all elements of the IEP connect to support student success.</a:t>
            </a:r>
            <a:endParaRPr sz="2400" dirty="0">
              <a:solidFill>
                <a:srgbClr val="15334B"/>
              </a:solidFill>
              <a:latin typeface="Aptos Display"/>
              <a:ea typeface="Raleway"/>
              <a:cs typeface="Raleway"/>
              <a:sym typeface="Raleway"/>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g378b54b9afd_0_0"/>
          <p:cNvSpPr txBox="1">
            <a:spLocks noGrp="1"/>
          </p:cNvSpPr>
          <p:nvPr>
            <p:ph type="body" idx="1"/>
          </p:nvPr>
        </p:nvSpPr>
        <p:spPr>
          <a:xfrm>
            <a:off x="1380450" y="2360175"/>
            <a:ext cx="8552700" cy="2980500"/>
          </a:xfrm>
          <a:prstGeom prst="rect">
            <a:avLst/>
          </a:prstGeom>
        </p:spPr>
        <p:txBody>
          <a:bodyPr spcFirstLastPara="1" wrap="square" lIns="91425" tIns="45700" rIns="91425" bIns="45700" anchor="t" anchorCtr="0">
            <a:normAutofit/>
          </a:bodyPr>
          <a:lstStyle/>
          <a:p>
            <a:pPr marL="457200" lvl="0" indent="-381000" algn="l" rtl="0">
              <a:lnSpc>
                <a:spcPct val="115000"/>
              </a:lnSpc>
              <a:spcBef>
                <a:spcPts val="0"/>
              </a:spcBef>
              <a:spcAft>
                <a:spcPts val="0"/>
              </a:spcAft>
              <a:buClr>
                <a:srgbClr val="0097A7"/>
              </a:buClr>
              <a:buSzPts val="2400"/>
              <a:buFont typeface="Raleway"/>
              <a:buChar char="➔"/>
            </a:pPr>
            <a:r>
              <a:rPr lang="en-US" b="0" dirty="0">
                <a:latin typeface="Aptos Display"/>
                <a:ea typeface="Raleway"/>
                <a:cs typeface="Raleway"/>
                <a:sym typeface="Raleway"/>
              </a:rPr>
              <a:t>Began July 1, 2023</a:t>
            </a:r>
            <a:endParaRPr lang="en-US" b="0" dirty="0">
              <a:latin typeface="Aptos Display"/>
              <a:ea typeface="Raleway"/>
              <a:cs typeface="Raleway"/>
            </a:endParaRPr>
          </a:p>
          <a:p>
            <a:pPr marL="457200" lvl="0" indent="-381000" algn="l" rtl="0">
              <a:lnSpc>
                <a:spcPct val="115000"/>
              </a:lnSpc>
              <a:spcBef>
                <a:spcPts val="0"/>
              </a:spcBef>
              <a:spcAft>
                <a:spcPts val="0"/>
              </a:spcAft>
              <a:buClr>
                <a:srgbClr val="0097A7"/>
              </a:buClr>
              <a:buSzPts val="2400"/>
              <a:buFont typeface="Raleway"/>
              <a:buChar char="➔"/>
            </a:pPr>
            <a:r>
              <a:rPr lang="en-US" b="0" dirty="0">
                <a:latin typeface="Aptos Display"/>
                <a:ea typeface="Raleway"/>
                <a:cs typeface="Raleway"/>
                <a:sym typeface="Raleway"/>
              </a:rPr>
              <a:t>Collaborative effort between Ventura County SELPA &amp; Tehama County SELPA</a:t>
            </a:r>
            <a:endParaRPr b="0" dirty="0">
              <a:latin typeface="Aptos Display"/>
              <a:ea typeface="Raleway"/>
              <a:cs typeface="Raleway"/>
            </a:endParaRPr>
          </a:p>
          <a:p>
            <a:pPr marL="457200" lvl="0" indent="-381000" algn="l" rtl="0">
              <a:lnSpc>
                <a:spcPct val="115000"/>
              </a:lnSpc>
              <a:spcBef>
                <a:spcPts val="0"/>
              </a:spcBef>
              <a:spcAft>
                <a:spcPts val="0"/>
              </a:spcAft>
              <a:buClr>
                <a:srgbClr val="0097A7"/>
              </a:buClr>
              <a:buSzPts val="2400"/>
              <a:buFont typeface="Raleway"/>
              <a:buChar char="➔"/>
            </a:pPr>
            <a:r>
              <a:rPr lang="en-US" b="0" dirty="0">
                <a:latin typeface="Aptos Display"/>
                <a:ea typeface="Raleway"/>
                <a:cs typeface="Raleway"/>
                <a:sym typeface="Raleway"/>
              </a:rPr>
              <a:t>Collaborate with educational partners to build collective capacity, expertise and resources in the prevention and resolution conflict with a student-centered focus</a:t>
            </a:r>
            <a:endParaRPr b="0" dirty="0">
              <a:latin typeface="Aptos Display"/>
              <a:ea typeface="Raleway"/>
              <a:cs typeface="Raleway"/>
              <a:sym typeface="Raleway"/>
            </a:endParaRPr>
          </a:p>
        </p:txBody>
      </p:sp>
      <p:pic>
        <p:nvPicPr>
          <p:cNvPr id="369" name="Google Shape;369;g378b54b9afd_0_0" descr="Pathways to Partnership logo featuring three abstract human figures in purple, blue, and pink surrounding a rising sun above a green path. Text reads 'Pathways to Partnership' with the words 'Connect', 'Collaborate', and 'Support' underneath in green, blue, and purple respectively."/>
          <p:cNvPicPr preferRelativeResize="0"/>
          <p:nvPr/>
        </p:nvPicPr>
        <p:blipFill>
          <a:blip r:embed="rId3">
            <a:alphaModFix/>
          </a:blip>
          <a:stretch>
            <a:fillRect/>
          </a:stretch>
        </p:blipFill>
        <p:spPr>
          <a:xfrm>
            <a:off x="3623824" y="566475"/>
            <a:ext cx="4065948" cy="1344325"/>
          </a:xfrm>
          <a:prstGeom prst="rect">
            <a:avLst/>
          </a:prstGeom>
          <a:noFill/>
          <a:ln>
            <a:noFill/>
          </a:ln>
        </p:spPr>
      </p:pic>
      <p:sp>
        <p:nvSpPr>
          <p:cNvPr id="2" name="Title 1">
            <a:extLst>
              <a:ext uri="{FF2B5EF4-FFF2-40B4-BE49-F238E27FC236}">
                <a16:creationId xmlns:a16="http://schemas.microsoft.com/office/drawing/2014/main" id="{E4081606-23EB-247F-C1B5-8A73BD4534AE}"/>
              </a:ext>
            </a:extLst>
          </p:cNvPr>
          <p:cNvSpPr>
            <a:spLocks noGrp="1"/>
          </p:cNvSpPr>
          <p:nvPr>
            <p:ph type="title"/>
          </p:nvPr>
        </p:nvSpPr>
        <p:spPr>
          <a:xfrm>
            <a:off x="1366982" y="-1396500"/>
            <a:ext cx="4065948" cy="1396500"/>
          </a:xfrm>
        </p:spPr>
        <p:txBody>
          <a:bodyPr spcFirstLastPara="1" wrap="square" lIns="91425" tIns="45700" rIns="91425" bIns="45700" anchor="b" anchorCtr="0">
            <a:normAutofit/>
          </a:bodyPr>
          <a:lstStyle/>
          <a:p>
            <a:r>
              <a:rPr lang="en-US" sz="1500" dirty="0"/>
              <a:t>Pathways to Partnership information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7" name="Google Shape;377;g3858427db2f_0_1"/>
          <p:cNvSpPr txBox="1"/>
          <p:nvPr/>
        </p:nvSpPr>
        <p:spPr>
          <a:xfrm>
            <a:off x="5893800" y="1747000"/>
            <a:ext cx="5097900" cy="42618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600"/>
              </a:spcAft>
              <a:buNone/>
            </a:pPr>
            <a:r>
              <a:rPr lang="en-US" sz="2200" b="1">
                <a:solidFill>
                  <a:srgbClr val="0097A7"/>
                </a:solidFill>
                <a:latin typeface="Aptos Display"/>
                <a:ea typeface="Raleway"/>
                <a:cs typeface="Raleway"/>
                <a:sym typeface="Raleway"/>
              </a:rPr>
              <a:t>#2</a:t>
            </a:r>
            <a:r>
              <a:rPr lang="en-US" sz="2200">
                <a:solidFill>
                  <a:srgbClr val="536A85"/>
                </a:solidFill>
                <a:latin typeface="Aptos Display"/>
                <a:ea typeface="Raleway"/>
                <a:cs typeface="Raleway"/>
                <a:sym typeface="Raleway"/>
              </a:rPr>
              <a:t> - Educational partners statewide will demonstrate increased effectiveness as evidenced by decreases in CDE complaints, Office of Administrative Hearing (OAH) filings, and increased in the use of mediation and other informal prevention and resolution strategies on the continuum.</a:t>
            </a:r>
            <a:endParaRPr sz="2200">
              <a:solidFill>
                <a:srgbClr val="536A85"/>
              </a:solidFill>
              <a:latin typeface="Aptos Display"/>
              <a:ea typeface="Raleway"/>
              <a:cs typeface="Raleway"/>
              <a:sym typeface="Raleway"/>
            </a:endParaRPr>
          </a:p>
        </p:txBody>
      </p:sp>
      <p:pic>
        <p:nvPicPr>
          <p:cNvPr id="376" name="Google Shape;376;g3858427db2f_0_1" descr="Pathways to Partnership logo featuring three abstract human figures in purple, blue, and pink surrounding a rising sun above a green path. Text reads 'Pathways to Partnership' with the words 'Connect', 'Collaborate', and 'Support' underneath in green, blue, and purple respectively."/>
          <p:cNvPicPr preferRelativeResize="0"/>
          <p:nvPr/>
        </p:nvPicPr>
        <p:blipFill>
          <a:blip r:embed="rId3">
            <a:alphaModFix/>
          </a:blip>
          <a:stretch>
            <a:fillRect/>
          </a:stretch>
        </p:blipFill>
        <p:spPr>
          <a:xfrm>
            <a:off x="1152988" y="4760800"/>
            <a:ext cx="3520324" cy="1163901"/>
          </a:xfrm>
          <a:prstGeom prst="rect">
            <a:avLst/>
          </a:prstGeom>
          <a:noFill/>
          <a:ln>
            <a:noFill/>
          </a:ln>
        </p:spPr>
      </p:pic>
      <p:sp>
        <p:nvSpPr>
          <p:cNvPr id="375" name="Google Shape;375;g3858427db2f_0_1"/>
          <p:cNvSpPr txBox="1">
            <a:spLocks noGrp="1"/>
          </p:cNvSpPr>
          <p:nvPr>
            <p:ph type="body" idx="1"/>
          </p:nvPr>
        </p:nvSpPr>
        <p:spPr>
          <a:xfrm>
            <a:off x="795725" y="1910513"/>
            <a:ext cx="4868700" cy="2376600"/>
          </a:xfrm>
          <a:prstGeom prst="rect">
            <a:avLst/>
          </a:prstGeom>
        </p:spPr>
        <p:txBody>
          <a:bodyPr spcFirstLastPara="1" wrap="square" lIns="91425" tIns="45700" rIns="91425" bIns="45700" anchor="t" anchorCtr="0">
            <a:noAutofit/>
          </a:bodyPr>
          <a:lstStyle/>
          <a:p>
            <a:pPr marL="457200" lvl="0" indent="0" algn="l" rtl="0">
              <a:lnSpc>
                <a:spcPct val="100000"/>
              </a:lnSpc>
              <a:spcBef>
                <a:spcPts val="0"/>
              </a:spcBef>
              <a:spcAft>
                <a:spcPts val="600"/>
              </a:spcAft>
              <a:buNone/>
            </a:pPr>
            <a:r>
              <a:rPr lang="en-US" sz="2300">
                <a:solidFill>
                  <a:srgbClr val="0097A7"/>
                </a:solidFill>
                <a:latin typeface="Aptos Display"/>
                <a:ea typeface="Raleway"/>
                <a:cs typeface="Raleway"/>
                <a:sym typeface="Raleway"/>
              </a:rPr>
              <a:t>#1</a:t>
            </a:r>
            <a:r>
              <a:rPr lang="en-US" sz="2300">
                <a:solidFill>
                  <a:srgbClr val="536A85"/>
                </a:solidFill>
                <a:latin typeface="Aptos Display"/>
                <a:ea typeface="Raleway"/>
                <a:cs typeface="Raleway"/>
                <a:sym typeface="Raleway"/>
              </a:rPr>
              <a:t> </a:t>
            </a:r>
            <a:r>
              <a:rPr lang="en-US" sz="2300" b="0">
                <a:solidFill>
                  <a:srgbClr val="536A85"/>
                </a:solidFill>
                <a:latin typeface="Aptos Display"/>
                <a:ea typeface="Raleway"/>
                <a:cs typeface="Raleway"/>
                <a:sym typeface="Raleway"/>
              </a:rPr>
              <a:t>- Educational partners statewide will demonstrate increased capacity as evidenced by creating collaborative culture across the systems through communities of practice.</a:t>
            </a:r>
            <a:endParaRPr sz="2300" b="0">
              <a:latin typeface="Aptos Display"/>
              <a:ea typeface="Raleway"/>
              <a:cs typeface="Raleway"/>
              <a:sym typeface="Raleway"/>
            </a:endParaRPr>
          </a:p>
        </p:txBody>
      </p:sp>
      <p:sp>
        <p:nvSpPr>
          <p:cNvPr id="378" name="Google Shape;378;g3858427db2f_0_1"/>
          <p:cNvSpPr txBox="1"/>
          <p:nvPr/>
        </p:nvSpPr>
        <p:spPr>
          <a:xfrm>
            <a:off x="3250300" y="843400"/>
            <a:ext cx="4814700" cy="90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300" b="1">
                <a:solidFill>
                  <a:schemeClr val="dk1"/>
                </a:solidFill>
                <a:latin typeface="Raleway"/>
                <a:ea typeface="Raleway"/>
                <a:cs typeface="Raleway"/>
                <a:sym typeface="Raleway"/>
              </a:rPr>
              <a:t>Goals</a:t>
            </a:r>
            <a:endParaRPr sz="4300" b="1">
              <a:solidFill>
                <a:schemeClr val="dk1"/>
              </a:solidFill>
              <a:latin typeface="Raleway"/>
              <a:ea typeface="Raleway"/>
              <a:cs typeface="Raleway"/>
              <a:sym typeface="Raleway"/>
            </a:endParaRPr>
          </a:p>
        </p:txBody>
      </p:sp>
      <p:sp>
        <p:nvSpPr>
          <p:cNvPr id="2" name="Title 1">
            <a:extLst>
              <a:ext uri="{FF2B5EF4-FFF2-40B4-BE49-F238E27FC236}">
                <a16:creationId xmlns:a16="http://schemas.microsoft.com/office/drawing/2014/main" id="{BBF3CC98-A2C8-3C6A-D6C6-2639553F4798}"/>
              </a:ext>
            </a:extLst>
          </p:cNvPr>
          <p:cNvSpPr>
            <a:spLocks noGrp="1"/>
          </p:cNvSpPr>
          <p:nvPr>
            <p:ph type="title"/>
          </p:nvPr>
        </p:nvSpPr>
        <p:spPr>
          <a:xfrm>
            <a:off x="1366982" y="-1396500"/>
            <a:ext cx="3405000" cy="1396500"/>
          </a:xfrm>
        </p:spPr>
        <p:txBody>
          <a:bodyPr spcFirstLastPara="1" wrap="square" lIns="91425" tIns="45700" rIns="91425" bIns="45700" anchor="b" anchorCtr="0">
            <a:normAutofit/>
          </a:bodyPr>
          <a:lstStyle/>
          <a:p>
            <a:r>
              <a:rPr lang="en-US" sz="1500" dirty="0"/>
              <a:t>Pathways to Partnership Goals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384" name="Google Shape;384;g3858427db2f_0_11" descr="Pathways to Partnership logo featuring three abstract human figures in purple, blue, and pink surrounding a rising sun above a green path. Text reads 'Pathways to Partnership' with the words 'Connect', 'Collaborate', and 'Support' underneath in green, blue, and purple respectively."/>
          <p:cNvPicPr preferRelativeResize="0"/>
          <p:nvPr/>
        </p:nvPicPr>
        <p:blipFill>
          <a:blip r:embed="rId3">
            <a:alphaModFix/>
          </a:blip>
          <a:stretch>
            <a:fillRect/>
          </a:stretch>
        </p:blipFill>
        <p:spPr>
          <a:xfrm>
            <a:off x="6844388" y="472050"/>
            <a:ext cx="3520324" cy="1163901"/>
          </a:xfrm>
          <a:prstGeom prst="rect">
            <a:avLst/>
          </a:prstGeom>
          <a:noFill/>
          <a:ln>
            <a:noFill/>
          </a:ln>
        </p:spPr>
      </p:pic>
      <p:sp>
        <p:nvSpPr>
          <p:cNvPr id="386" name="Google Shape;386;g3858427db2f_0_11"/>
          <p:cNvSpPr txBox="1"/>
          <p:nvPr/>
        </p:nvSpPr>
        <p:spPr>
          <a:xfrm>
            <a:off x="3668250" y="2214550"/>
            <a:ext cx="7606800" cy="3739455"/>
          </a:xfrm>
          <a:prstGeom prst="rect">
            <a:avLst/>
          </a:prstGeom>
          <a:noFill/>
          <a:ln>
            <a:noFill/>
          </a:ln>
        </p:spPr>
        <p:txBody>
          <a:bodyPr spcFirstLastPara="1" wrap="square" lIns="91425" tIns="91425" rIns="91425" bIns="91425" anchor="t" anchorCtr="0">
            <a:spAutoFit/>
          </a:bodyPr>
          <a:lstStyle/>
          <a:p>
            <a:pPr marL="0" marR="685800" lvl="0" indent="0" algn="l" rtl="0">
              <a:lnSpc>
                <a:spcPct val="100000"/>
              </a:lnSpc>
              <a:spcBef>
                <a:spcPts val="1800"/>
              </a:spcBef>
              <a:spcAft>
                <a:spcPts val="0"/>
              </a:spcAft>
              <a:buNone/>
            </a:pPr>
            <a:r>
              <a:rPr lang="en-US" sz="2500" b="1" dirty="0">
                <a:solidFill>
                  <a:srgbClr val="0097A7"/>
                </a:solidFill>
                <a:latin typeface="Aptos Display"/>
                <a:ea typeface="Raleway"/>
                <a:cs typeface="Raleway"/>
                <a:sym typeface="Raleway"/>
              </a:rPr>
              <a:t>Dispute Resolution Support and Resources</a:t>
            </a:r>
            <a:endParaRPr sz="2500" b="1" dirty="0">
              <a:solidFill>
                <a:srgbClr val="0097A7"/>
              </a:solidFill>
              <a:latin typeface="Aptos Display"/>
              <a:ea typeface="Raleway"/>
              <a:cs typeface="Raleway"/>
              <a:sym typeface="Raleway"/>
            </a:endParaRPr>
          </a:p>
          <a:p>
            <a:pPr marL="0" lvl="0" indent="0" algn="l" rtl="0">
              <a:lnSpc>
                <a:spcPct val="100000"/>
              </a:lnSpc>
              <a:spcBef>
                <a:spcPts val="600"/>
              </a:spcBef>
              <a:spcAft>
                <a:spcPts val="0"/>
              </a:spcAft>
              <a:buNone/>
            </a:pPr>
            <a:r>
              <a:rPr lang="en-US" sz="2200" dirty="0">
                <a:solidFill>
                  <a:srgbClr val="536A85"/>
                </a:solidFill>
                <a:latin typeface="Aptos Display"/>
                <a:ea typeface="Raleway"/>
                <a:cs typeface="Raleway"/>
                <a:sym typeface="Raleway"/>
              </a:rPr>
              <a:t>Most support accessed formal state and regional agencies, such as:</a:t>
            </a:r>
            <a:endParaRPr sz="2200" dirty="0">
              <a:solidFill>
                <a:srgbClr val="536A85"/>
              </a:solidFill>
              <a:latin typeface="Aptos Display"/>
              <a:ea typeface="Raleway"/>
              <a:cs typeface="Raleway"/>
              <a:sym typeface="Raleway"/>
            </a:endParaRPr>
          </a:p>
          <a:p>
            <a:pPr marL="457200" lvl="0" indent="-368300" algn="l" rtl="0">
              <a:lnSpc>
                <a:spcPct val="100000"/>
              </a:lnSpc>
              <a:spcBef>
                <a:spcPts val="1200"/>
              </a:spcBef>
              <a:spcAft>
                <a:spcPts val="0"/>
              </a:spcAft>
              <a:buClr>
                <a:srgbClr val="536A85"/>
              </a:buClr>
              <a:buSzPts val="2200"/>
              <a:buFont typeface="Raleway"/>
              <a:buChar char="●"/>
            </a:pPr>
            <a:r>
              <a:rPr lang="en-US" sz="2200" b="1" dirty="0">
                <a:solidFill>
                  <a:srgbClr val="536A85"/>
                </a:solidFill>
                <a:latin typeface="Aptos Display"/>
                <a:ea typeface="Raleway"/>
                <a:cs typeface="Raleway"/>
                <a:sym typeface="Raleway"/>
              </a:rPr>
              <a:t>SELPA offices</a:t>
            </a:r>
            <a:endParaRPr sz="2200" b="1" dirty="0">
              <a:solidFill>
                <a:srgbClr val="536A85"/>
              </a:solidFill>
              <a:latin typeface="Aptos Display"/>
              <a:ea typeface="Raleway"/>
              <a:cs typeface="Raleway"/>
              <a:sym typeface="Raleway"/>
            </a:endParaRPr>
          </a:p>
          <a:p>
            <a:pPr marL="457200" lvl="0" indent="-368300" algn="l" rtl="0">
              <a:lnSpc>
                <a:spcPct val="100000"/>
              </a:lnSpc>
              <a:spcBef>
                <a:spcPts val="0"/>
              </a:spcBef>
              <a:spcAft>
                <a:spcPts val="0"/>
              </a:spcAft>
              <a:buClr>
                <a:srgbClr val="536A85"/>
              </a:buClr>
              <a:buSzPts val="2200"/>
              <a:buFont typeface="Raleway"/>
              <a:buChar char="●"/>
            </a:pPr>
            <a:r>
              <a:rPr lang="en-US" sz="2200" b="1" dirty="0">
                <a:solidFill>
                  <a:srgbClr val="536A85"/>
                </a:solidFill>
                <a:latin typeface="Aptos Display"/>
                <a:ea typeface="Raleway"/>
                <a:cs typeface="Raleway"/>
                <a:sym typeface="Raleway"/>
              </a:rPr>
              <a:t>CDE</a:t>
            </a:r>
            <a:endParaRPr sz="2200" b="1" dirty="0">
              <a:solidFill>
                <a:srgbClr val="536A85"/>
              </a:solidFill>
              <a:latin typeface="Aptos Display"/>
              <a:ea typeface="Raleway"/>
              <a:cs typeface="Raleway"/>
              <a:sym typeface="Raleway"/>
            </a:endParaRPr>
          </a:p>
          <a:p>
            <a:pPr marL="457200" lvl="0" indent="-368300" algn="l" rtl="0">
              <a:lnSpc>
                <a:spcPct val="100000"/>
              </a:lnSpc>
              <a:spcBef>
                <a:spcPts val="0"/>
              </a:spcBef>
              <a:spcAft>
                <a:spcPts val="0"/>
              </a:spcAft>
              <a:buClr>
                <a:srgbClr val="536A85"/>
              </a:buClr>
              <a:buSzPts val="2200"/>
              <a:buChar char="●"/>
            </a:pPr>
            <a:r>
              <a:rPr lang="en-US" sz="2200" b="1" dirty="0">
                <a:solidFill>
                  <a:srgbClr val="536A85"/>
                </a:solidFill>
                <a:latin typeface="Aptos Display"/>
                <a:ea typeface="Raleway"/>
                <a:cs typeface="Raleway"/>
                <a:sym typeface="Raleway"/>
              </a:rPr>
              <a:t>Family Empowerment Centers (FECs)</a:t>
            </a:r>
            <a:r>
              <a:rPr lang="en-US" sz="2200" dirty="0">
                <a:solidFill>
                  <a:srgbClr val="536A85"/>
                </a:solidFill>
                <a:latin typeface="Aptos Display"/>
                <a:ea typeface="Raleway"/>
                <a:cs typeface="Raleway"/>
                <a:sym typeface="Raleway"/>
              </a:rPr>
              <a:t> - most consistently praised development</a:t>
            </a:r>
            <a:endParaRPr sz="2200" dirty="0">
              <a:solidFill>
                <a:srgbClr val="536A85"/>
              </a:solidFill>
              <a:latin typeface="Aptos Display"/>
              <a:ea typeface="Raleway"/>
              <a:cs typeface="Raleway"/>
              <a:sym typeface="Raleway"/>
            </a:endParaRPr>
          </a:p>
          <a:p>
            <a:pPr marL="457200" lvl="0" indent="-368300" algn="l" rtl="0">
              <a:lnSpc>
                <a:spcPct val="100000"/>
              </a:lnSpc>
              <a:spcBef>
                <a:spcPts val="0"/>
              </a:spcBef>
              <a:spcAft>
                <a:spcPts val="0"/>
              </a:spcAft>
              <a:buClr>
                <a:srgbClr val="536A85"/>
              </a:buClr>
              <a:buSzPts val="2200"/>
              <a:buFont typeface="Raleway"/>
              <a:buChar char="●"/>
            </a:pPr>
            <a:r>
              <a:rPr lang="en-US" sz="2200" b="1" dirty="0">
                <a:solidFill>
                  <a:srgbClr val="536A85"/>
                </a:solidFill>
                <a:latin typeface="Aptos Display"/>
                <a:ea typeface="Raleway"/>
                <a:cs typeface="Raleway"/>
                <a:sym typeface="Raleway"/>
              </a:rPr>
              <a:t>Informal peer networks</a:t>
            </a:r>
            <a:endParaRPr sz="2200" b="1" dirty="0">
              <a:solidFill>
                <a:srgbClr val="536A85"/>
              </a:solidFill>
              <a:latin typeface="Aptos Display"/>
              <a:ea typeface="Raleway"/>
              <a:cs typeface="Raleway"/>
              <a:sym typeface="Raleway"/>
            </a:endParaRPr>
          </a:p>
          <a:p>
            <a:pPr marL="457200" lvl="0" indent="-368300" algn="l" rtl="0">
              <a:lnSpc>
                <a:spcPct val="100000"/>
              </a:lnSpc>
              <a:spcBef>
                <a:spcPts val="0"/>
              </a:spcBef>
              <a:spcAft>
                <a:spcPts val="0"/>
              </a:spcAft>
              <a:buClr>
                <a:srgbClr val="536A85"/>
              </a:buClr>
              <a:buSzPts val="2200"/>
              <a:buFont typeface="Raleway"/>
              <a:buChar char="●"/>
            </a:pPr>
            <a:r>
              <a:rPr lang="en-US" sz="2200" b="1" dirty="0">
                <a:solidFill>
                  <a:srgbClr val="536A85"/>
                </a:solidFill>
                <a:latin typeface="Aptos Display"/>
                <a:ea typeface="Raleway"/>
                <a:cs typeface="Raleway"/>
                <a:sym typeface="Raleway"/>
              </a:rPr>
              <a:t>Social media</a:t>
            </a:r>
            <a:endParaRPr sz="2200" b="1" dirty="0">
              <a:solidFill>
                <a:srgbClr val="536A85"/>
              </a:solidFill>
              <a:latin typeface="Aptos Display"/>
              <a:ea typeface="Raleway"/>
              <a:cs typeface="Raleway"/>
              <a:sym typeface="Raleway"/>
            </a:endParaRPr>
          </a:p>
        </p:txBody>
      </p:sp>
      <p:sp>
        <p:nvSpPr>
          <p:cNvPr id="385" name="Google Shape;385;g3858427db2f_0_11"/>
          <p:cNvSpPr txBox="1"/>
          <p:nvPr/>
        </p:nvSpPr>
        <p:spPr>
          <a:xfrm>
            <a:off x="593425" y="2214550"/>
            <a:ext cx="2913000" cy="90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100" b="1" dirty="0">
                <a:solidFill>
                  <a:srgbClr val="15334B"/>
                </a:solidFill>
                <a:latin typeface="Aptos Display"/>
                <a:ea typeface="Raleway"/>
                <a:cs typeface="Raleway"/>
                <a:sym typeface="Raleway"/>
              </a:rPr>
              <a:t>Gap Analysis Results: </a:t>
            </a:r>
            <a:r>
              <a:rPr lang="en-US" sz="2500" dirty="0">
                <a:solidFill>
                  <a:srgbClr val="15334B"/>
                </a:solidFill>
                <a:latin typeface="Aptos Display"/>
                <a:ea typeface="Raleway"/>
                <a:cs typeface="Raleway"/>
                <a:sym typeface="Raleway"/>
              </a:rPr>
              <a:t>Where are educators and parents going for help?</a:t>
            </a:r>
            <a:endParaRPr sz="5400" dirty="0">
              <a:solidFill>
                <a:schemeClr val="dk1"/>
              </a:solidFill>
              <a:latin typeface="Aptos Display"/>
              <a:ea typeface="Raleway"/>
              <a:cs typeface="Raleway"/>
              <a:sym typeface="Raleway"/>
            </a:endParaRPr>
          </a:p>
        </p:txBody>
      </p:sp>
      <p:sp>
        <p:nvSpPr>
          <p:cNvPr id="2" name="Title 1">
            <a:extLst>
              <a:ext uri="{FF2B5EF4-FFF2-40B4-BE49-F238E27FC236}">
                <a16:creationId xmlns:a16="http://schemas.microsoft.com/office/drawing/2014/main" id="{1AC0F7A9-0F0F-441A-58F6-BCBB357C847F}"/>
              </a:ext>
            </a:extLst>
          </p:cNvPr>
          <p:cNvSpPr>
            <a:spLocks noGrp="1"/>
          </p:cNvSpPr>
          <p:nvPr>
            <p:ph type="title"/>
          </p:nvPr>
        </p:nvSpPr>
        <p:spPr>
          <a:xfrm>
            <a:off x="1366981" y="-1396500"/>
            <a:ext cx="4658505" cy="1396500"/>
          </a:xfrm>
        </p:spPr>
        <p:txBody>
          <a:bodyPr spcFirstLastPara="1" wrap="square" lIns="91425" tIns="45700" rIns="91425" bIns="45700" anchor="b" anchorCtr="0">
            <a:normAutofit/>
          </a:bodyPr>
          <a:lstStyle/>
          <a:p>
            <a:r>
              <a:rPr lang="en-US" sz="1500" dirty="0"/>
              <a:t>Pathways to Partnership Educator Resources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2" name="Google Shape;392;g3858427db2f_0_21" descr="Pathways to Partnership logo featuring three abstract human figures in purple, blue, and pink surrounding a rising sun above a green path. Text reads 'Pathways to Partnership' with the words 'Connect', 'Collaborate', and 'Support' underneath in green, blue, and purple respectively."/>
          <p:cNvPicPr preferRelativeResize="0"/>
          <p:nvPr/>
        </p:nvPicPr>
        <p:blipFill>
          <a:blip r:embed="rId3">
            <a:alphaModFix/>
          </a:blip>
          <a:stretch>
            <a:fillRect/>
          </a:stretch>
        </p:blipFill>
        <p:spPr>
          <a:xfrm>
            <a:off x="6844388" y="472050"/>
            <a:ext cx="3520324" cy="1163901"/>
          </a:xfrm>
          <a:prstGeom prst="rect">
            <a:avLst/>
          </a:prstGeom>
          <a:noFill/>
          <a:ln>
            <a:noFill/>
          </a:ln>
        </p:spPr>
      </p:pic>
      <p:sp>
        <p:nvSpPr>
          <p:cNvPr id="394" name="Google Shape;394;g3858427db2f_0_21"/>
          <p:cNvSpPr txBox="1"/>
          <p:nvPr/>
        </p:nvSpPr>
        <p:spPr>
          <a:xfrm>
            <a:off x="3681750" y="2322450"/>
            <a:ext cx="7606800" cy="2908458"/>
          </a:xfrm>
          <a:prstGeom prst="rect">
            <a:avLst/>
          </a:prstGeom>
          <a:noFill/>
          <a:ln>
            <a:noFill/>
          </a:ln>
        </p:spPr>
        <p:txBody>
          <a:bodyPr spcFirstLastPara="1" wrap="square" lIns="91425" tIns="91425" rIns="91425" bIns="91425" anchor="t" anchorCtr="0">
            <a:spAutoFit/>
          </a:bodyPr>
          <a:lstStyle/>
          <a:p>
            <a:pPr marL="0" marR="685800" lvl="0" indent="0" algn="l" rtl="0">
              <a:lnSpc>
                <a:spcPct val="100000"/>
              </a:lnSpc>
              <a:spcBef>
                <a:spcPts val="1800"/>
              </a:spcBef>
              <a:spcAft>
                <a:spcPts val="0"/>
              </a:spcAft>
              <a:buNone/>
            </a:pPr>
            <a:r>
              <a:rPr lang="en-US" sz="2500" b="1">
                <a:solidFill>
                  <a:srgbClr val="0097A7"/>
                </a:solidFill>
                <a:latin typeface="Aptos Display"/>
                <a:ea typeface="Raleway"/>
                <a:cs typeface="Raleway"/>
                <a:sym typeface="Raleway"/>
              </a:rPr>
              <a:t>Dispute Resolution Support and Resources</a:t>
            </a:r>
            <a:endParaRPr sz="2500" b="1">
              <a:solidFill>
                <a:srgbClr val="0097A7"/>
              </a:solidFill>
              <a:latin typeface="Aptos Display"/>
              <a:ea typeface="Raleway"/>
              <a:cs typeface="Raleway"/>
              <a:sym typeface="Raleway"/>
            </a:endParaRPr>
          </a:p>
          <a:p>
            <a:pPr marL="457200" lvl="0" indent="-368300" algn="l" rtl="0">
              <a:lnSpc>
                <a:spcPct val="100000"/>
              </a:lnSpc>
              <a:spcBef>
                <a:spcPts val="600"/>
              </a:spcBef>
              <a:spcAft>
                <a:spcPts val="0"/>
              </a:spcAft>
              <a:buClr>
                <a:srgbClr val="536A85"/>
              </a:buClr>
              <a:buSzPts val="2200"/>
              <a:buFont typeface="Raleway"/>
              <a:buChar char="●"/>
            </a:pPr>
            <a:r>
              <a:rPr lang="en-US" sz="2200">
                <a:solidFill>
                  <a:srgbClr val="536A85"/>
                </a:solidFill>
                <a:latin typeface="Aptos Display"/>
                <a:ea typeface="Raleway"/>
                <a:cs typeface="Raleway"/>
                <a:sym typeface="Raleway"/>
              </a:rPr>
              <a:t>Relationship-centered training</a:t>
            </a:r>
            <a:endParaRPr sz="2200">
              <a:solidFill>
                <a:srgbClr val="536A85"/>
              </a:solidFill>
              <a:latin typeface="Aptos Display"/>
              <a:ea typeface="Raleway"/>
              <a:cs typeface="Raleway"/>
              <a:sym typeface="Raleway"/>
            </a:endParaRPr>
          </a:p>
          <a:p>
            <a:pPr marL="457200" lvl="0" indent="-368300" algn="l" rtl="0">
              <a:lnSpc>
                <a:spcPct val="100000"/>
              </a:lnSpc>
              <a:spcBef>
                <a:spcPts val="0"/>
              </a:spcBef>
              <a:spcAft>
                <a:spcPts val="0"/>
              </a:spcAft>
              <a:buClr>
                <a:srgbClr val="536A85"/>
              </a:buClr>
              <a:buSzPts val="2200"/>
              <a:buFont typeface="Raleway"/>
              <a:buChar char="●"/>
            </a:pPr>
            <a:r>
              <a:rPr lang="en-US" sz="2200">
                <a:solidFill>
                  <a:srgbClr val="536A85"/>
                </a:solidFill>
                <a:latin typeface="Aptos Display"/>
                <a:ea typeface="Raleway"/>
                <a:cs typeface="Raleway"/>
                <a:sym typeface="Raleway"/>
              </a:rPr>
              <a:t>Statewide and Regional Communities of Practice</a:t>
            </a:r>
            <a:endParaRPr sz="2200">
              <a:solidFill>
                <a:srgbClr val="536A85"/>
              </a:solidFill>
              <a:latin typeface="Aptos Display"/>
              <a:ea typeface="Raleway"/>
              <a:cs typeface="Raleway"/>
              <a:sym typeface="Raleway"/>
            </a:endParaRPr>
          </a:p>
          <a:p>
            <a:pPr marL="457200" lvl="0" indent="-368300" algn="l" rtl="0">
              <a:lnSpc>
                <a:spcPct val="100000"/>
              </a:lnSpc>
              <a:spcBef>
                <a:spcPts val="0"/>
              </a:spcBef>
              <a:spcAft>
                <a:spcPts val="0"/>
              </a:spcAft>
              <a:buClr>
                <a:srgbClr val="536A85"/>
              </a:buClr>
              <a:buSzPts val="2200"/>
              <a:buFont typeface="Raleway"/>
              <a:buChar char="●"/>
            </a:pPr>
            <a:r>
              <a:rPr lang="en-US" sz="2200">
                <a:solidFill>
                  <a:srgbClr val="536A85"/>
                </a:solidFill>
                <a:latin typeface="Aptos Display"/>
                <a:ea typeface="Raleway"/>
                <a:cs typeface="Raleway"/>
                <a:sym typeface="Raleway"/>
              </a:rPr>
              <a:t>Regional Implementation Leads</a:t>
            </a:r>
            <a:endParaRPr sz="2200">
              <a:solidFill>
                <a:srgbClr val="536A85"/>
              </a:solidFill>
              <a:latin typeface="Aptos Display"/>
              <a:ea typeface="Raleway"/>
              <a:cs typeface="Raleway"/>
              <a:sym typeface="Raleway"/>
            </a:endParaRPr>
          </a:p>
          <a:p>
            <a:pPr marL="457200" lvl="0" indent="-368300" algn="l" rtl="0">
              <a:spcBef>
                <a:spcPts val="0"/>
              </a:spcBef>
              <a:spcAft>
                <a:spcPts val="0"/>
              </a:spcAft>
              <a:buClr>
                <a:srgbClr val="536A85"/>
              </a:buClr>
              <a:buSzPts val="2200"/>
              <a:buFont typeface="Raleway"/>
              <a:buChar char="●"/>
            </a:pPr>
            <a:r>
              <a:rPr lang="en-US" sz="2200">
                <a:solidFill>
                  <a:srgbClr val="536A85"/>
                </a:solidFill>
                <a:latin typeface="Aptos Display"/>
                <a:ea typeface="Raleway"/>
                <a:cs typeface="Raleway"/>
                <a:sym typeface="Raleway"/>
              </a:rPr>
              <a:t>Resource coordination</a:t>
            </a:r>
            <a:endParaRPr sz="2200">
              <a:solidFill>
                <a:srgbClr val="536A85"/>
              </a:solidFill>
              <a:latin typeface="Aptos Display"/>
              <a:ea typeface="Raleway"/>
              <a:cs typeface="Raleway"/>
              <a:sym typeface="Raleway"/>
            </a:endParaRPr>
          </a:p>
          <a:p>
            <a:pPr marL="457200" lvl="0" indent="-368300" algn="l" rtl="0">
              <a:spcBef>
                <a:spcPts val="0"/>
              </a:spcBef>
              <a:spcAft>
                <a:spcPts val="0"/>
              </a:spcAft>
              <a:buClr>
                <a:srgbClr val="536A85"/>
              </a:buClr>
              <a:buSzPts val="2200"/>
              <a:buFont typeface="Raleway"/>
              <a:buChar char="●"/>
            </a:pPr>
            <a:r>
              <a:rPr lang="en-US" sz="2200">
                <a:solidFill>
                  <a:srgbClr val="536A85"/>
                </a:solidFill>
                <a:latin typeface="Aptos Display"/>
                <a:ea typeface="Raleway"/>
                <a:cs typeface="Raleway"/>
                <a:sym typeface="Raleway"/>
              </a:rPr>
              <a:t>Direct partnership with CDE’s Constitutent Support Services Unit</a:t>
            </a:r>
            <a:endParaRPr sz="2200">
              <a:solidFill>
                <a:srgbClr val="536A85"/>
              </a:solidFill>
              <a:latin typeface="Aptos Display"/>
              <a:ea typeface="Raleway"/>
              <a:cs typeface="Raleway"/>
              <a:sym typeface="Raleway"/>
            </a:endParaRPr>
          </a:p>
        </p:txBody>
      </p:sp>
      <p:sp>
        <p:nvSpPr>
          <p:cNvPr id="393" name="Google Shape;393;g3858427db2f_0_21"/>
          <p:cNvSpPr txBox="1"/>
          <p:nvPr/>
        </p:nvSpPr>
        <p:spPr>
          <a:xfrm>
            <a:off x="768750" y="2322450"/>
            <a:ext cx="2913000" cy="90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100" b="1">
                <a:solidFill>
                  <a:srgbClr val="15334B"/>
                </a:solidFill>
                <a:latin typeface="Aptos Display"/>
                <a:ea typeface="Raleway"/>
                <a:cs typeface="Raleway"/>
                <a:sym typeface="Raleway"/>
              </a:rPr>
              <a:t>Gap Analysis Results: </a:t>
            </a:r>
            <a:r>
              <a:rPr lang="en-US" sz="2500">
                <a:solidFill>
                  <a:srgbClr val="15334B"/>
                </a:solidFill>
                <a:latin typeface="Aptos Display"/>
                <a:ea typeface="Raleway"/>
                <a:cs typeface="Raleway"/>
                <a:sym typeface="Raleway"/>
              </a:rPr>
              <a:t>How is P2P making a difference? </a:t>
            </a:r>
            <a:endParaRPr sz="5400">
              <a:solidFill>
                <a:schemeClr val="dk1"/>
              </a:solidFill>
              <a:latin typeface="Aptos Display"/>
              <a:ea typeface="Raleway"/>
              <a:cs typeface="Raleway"/>
              <a:sym typeface="Raleway"/>
            </a:endParaRPr>
          </a:p>
        </p:txBody>
      </p:sp>
      <p:sp>
        <p:nvSpPr>
          <p:cNvPr id="2" name="Title 1">
            <a:extLst>
              <a:ext uri="{FF2B5EF4-FFF2-40B4-BE49-F238E27FC236}">
                <a16:creationId xmlns:a16="http://schemas.microsoft.com/office/drawing/2014/main" id="{8387DB59-9024-34CD-54EB-6FEC91190612}"/>
              </a:ext>
            </a:extLst>
          </p:cNvPr>
          <p:cNvSpPr>
            <a:spLocks noGrp="1"/>
          </p:cNvSpPr>
          <p:nvPr>
            <p:ph type="title"/>
          </p:nvPr>
        </p:nvSpPr>
        <p:spPr>
          <a:xfrm>
            <a:off x="1366982" y="-1396500"/>
            <a:ext cx="5238534" cy="1396500"/>
          </a:xfrm>
        </p:spPr>
        <p:txBody>
          <a:bodyPr spcFirstLastPara="1" wrap="square" lIns="91425" tIns="45700" rIns="91425" bIns="45700" anchor="b" anchorCtr="0">
            <a:normAutofit/>
          </a:bodyPr>
          <a:lstStyle/>
          <a:p>
            <a:r>
              <a:rPr lang="en-US" sz="1500" dirty="0"/>
              <a:t>Pathways to Partnership Making a Difference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400" name="Google Shape;400;g3858427db2f_0_28" descr="Pathways to Partnership logo featuring three abstract human figures in purple, blue, and pink surrounding a rising sun above a green path. Text reads 'Pathways to Partnership' with the words 'Connect', 'Collaborate', and 'Support' underneath in green, blue, and purple respectively."/>
          <p:cNvPicPr preferRelativeResize="0"/>
          <p:nvPr/>
        </p:nvPicPr>
        <p:blipFill>
          <a:blip r:embed="rId3">
            <a:alphaModFix/>
          </a:blip>
          <a:stretch>
            <a:fillRect/>
          </a:stretch>
        </p:blipFill>
        <p:spPr>
          <a:xfrm>
            <a:off x="6844388" y="472050"/>
            <a:ext cx="3520324" cy="1163901"/>
          </a:xfrm>
          <a:prstGeom prst="rect">
            <a:avLst/>
          </a:prstGeom>
          <a:noFill/>
          <a:ln>
            <a:noFill/>
          </a:ln>
        </p:spPr>
      </p:pic>
      <p:sp>
        <p:nvSpPr>
          <p:cNvPr id="402" name="Google Shape;402;g3858427db2f_0_28"/>
          <p:cNvSpPr txBox="1"/>
          <p:nvPr/>
        </p:nvSpPr>
        <p:spPr>
          <a:xfrm>
            <a:off x="3681750" y="2066200"/>
            <a:ext cx="7606800" cy="3585567"/>
          </a:xfrm>
          <a:prstGeom prst="rect">
            <a:avLst/>
          </a:prstGeom>
          <a:noFill/>
          <a:ln>
            <a:noFill/>
          </a:ln>
        </p:spPr>
        <p:txBody>
          <a:bodyPr spcFirstLastPara="1" wrap="square" lIns="91425" tIns="91425" rIns="91425" bIns="91425" anchor="t" anchorCtr="0">
            <a:spAutoFit/>
          </a:bodyPr>
          <a:lstStyle/>
          <a:p>
            <a:pPr marL="0" marR="685800" lvl="0" indent="0" algn="l" rtl="0">
              <a:lnSpc>
                <a:spcPct val="100000"/>
              </a:lnSpc>
              <a:spcBef>
                <a:spcPts val="1800"/>
              </a:spcBef>
              <a:spcAft>
                <a:spcPts val="0"/>
              </a:spcAft>
              <a:buNone/>
            </a:pPr>
            <a:r>
              <a:rPr lang="en-US" sz="2500" b="1">
                <a:solidFill>
                  <a:srgbClr val="0097A7"/>
                </a:solidFill>
                <a:latin typeface="Aptos Display"/>
                <a:ea typeface="Raleway"/>
                <a:cs typeface="Raleway"/>
                <a:sym typeface="Raleway"/>
              </a:rPr>
              <a:t>Dispute Resolution Support and Resources</a:t>
            </a:r>
            <a:endParaRPr sz="2500" b="1">
              <a:solidFill>
                <a:srgbClr val="0097A7"/>
              </a:solidFill>
              <a:latin typeface="Aptos Display"/>
              <a:ea typeface="Raleway"/>
              <a:cs typeface="Raleway"/>
              <a:sym typeface="Raleway"/>
            </a:endParaRPr>
          </a:p>
          <a:p>
            <a:pPr marL="457200" lvl="0" indent="-368300" algn="l" rtl="0">
              <a:spcBef>
                <a:spcPts val="600"/>
              </a:spcBef>
              <a:spcAft>
                <a:spcPts val="0"/>
              </a:spcAft>
              <a:buClr>
                <a:srgbClr val="536A85"/>
              </a:buClr>
              <a:buSzPts val="2200"/>
              <a:buFont typeface="Raleway"/>
              <a:buChar char="●"/>
            </a:pPr>
            <a:r>
              <a:rPr lang="en-US" sz="2200">
                <a:solidFill>
                  <a:srgbClr val="536A85"/>
                </a:solidFill>
                <a:latin typeface="Aptos Display"/>
                <a:ea typeface="Raleway"/>
                <a:cs typeface="Raleway"/>
                <a:sym typeface="Raleway"/>
              </a:rPr>
              <a:t>Lack of awareness &amp; understanding of special education systems and ADR processes, especially among families</a:t>
            </a:r>
            <a:endParaRPr sz="2200">
              <a:solidFill>
                <a:srgbClr val="536A85"/>
              </a:solidFill>
              <a:latin typeface="Aptos Display"/>
              <a:ea typeface="Raleway"/>
              <a:cs typeface="Raleway"/>
              <a:sym typeface="Raleway"/>
            </a:endParaRPr>
          </a:p>
          <a:p>
            <a:pPr marL="457200" lvl="0" indent="-368300" algn="l" rtl="0">
              <a:spcBef>
                <a:spcPts val="0"/>
              </a:spcBef>
              <a:spcAft>
                <a:spcPts val="0"/>
              </a:spcAft>
              <a:buClr>
                <a:srgbClr val="536A85"/>
              </a:buClr>
              <a:buSzPts val="2200"/>
              <a:buFont typeface="Raleway"/>
              <a:buChar char="●"/>
            </a:pPr>
            <a:r>
              <a:rPr lang="en-US" sz="2200">
                <a:solidFill>
                  <a:srgbClr val="536A85"/>
                </a:solidFill>
                <a:latin typeface="Aptos Display"/>
                <a:ea typeface="Raleway"/>
                <a:cs typeface="Raleway"/>
                <a:sym typeface="Raleway"/>
              </a:rPr>
              <a:t>Parents are unaware of who to contact</a:t>
            </a:r>
            <a:endParaRPr sz="2200">
              <a:solidFill>
                <a:srgbClr val="536A85"/>
              </a:solidFill>
              <a:latin typeface="Aptos Display"/>
              <a:ea typeface="Raleway"/>
              <a:cs typeface="Raleway"/>
              <a:sym typeface="Raleway"/>
            </a:endParaRPr>
          </a:p>
          <a:p>
            <a:pPr marL="457200" lvl="0" indent="-368300" algn="l" rtl="0">
              <a:spcBef>
                <a:spcPts val="0"/>
              </a:spcBef>
              <a:spcAft>
                <a:spcPts val="0"/>
              </a:spcAft>
              <a:buClr>
                <a:srgbClr val="536A85"/>
              </a:buClr>
              <a:buSzPts val="2200"/>
              <a:buFont typeface="Raleway"/>
              <a:buChar char="●"/>
            </a:pPr>
            <a:r>
              <a:rPr lang="en-US" sz="2200">
                <a:solidFill>
                  <a:srgbClr val="536A85"/>
                </a:solidFill>
                <a:latin typeface="Aptos Display"/>
                <a:ea typeface="Raleway"/>
                <a:cs typeface="Raleway"/>
                <a:sym typeface="Raleway"/>
              </a:rPr>
              <a:t>Parents feel that school had greater access to procedural knowledge and legal resources</a:t>
            </a:r>
            <a:endParaRPr sz="2200">
              <a:solidFill>
                <a:srgbClr val="536A85"/>
              </a:solidFill>
              <a:latin typeface="Aptos Display"/>
              <a:ea typeface="Raleway"/>
              <a:cs typeface="Raleway"/>
              <a:sym typeface="Raleway"/>
            </a:endParaRPr>
          </a:p>
          <a:p>
            <a:pPr marL="457200" lvl="0" indent="-368300" algn="l" rtl="0">
              <a:spcBef>
                <a:spcPts val="0"/>
              </a:spcBef>
              <a:spcAft>
                <a:spcPts val="0"/>
              </a:spcAft>
              <a:buClr>
                <a:srgbClr val="536A85"/>
              </a:buClr>
              <a:buSzPts val="2200"/>
              <a:buFont typeface="Raleway"/>
              <a:buChar char="●"/>
            </a:pPr>
            <a:r>
              <a:rPr lang="en-US" sz="2200">
                <a:solidFill>
                  <a:srgbClr val="536A85"/>
                </a:solidFill>
                <a:latin typeface="Aptos Display"/>
                <a:ea typeface="Raleway"/>
                <a:cs typeface="Raleway"/>
                <a:sym typeface="Raleway"/>
              </a:rPr>
              <a:t>Unaware of available ADR options for educators and families</a:t>
            </a:r>
            <a:endParaRPr sz="2200">
              <a:solidFill>
                <a:srgbClr val="536A85"/>
              </a:solidFill>
              <a:latin typeface="Aptos Display"/>
              <a:ea typeface="Raleway"/>
              <a:cs typeface="Raleway"/>
              <a:sym typeface="Raleway"/>
            </a:endParaRPr>
          </a:p>
          <a:p>
            <a:pPr marL="457200" lvl="0" indent="-368300" algn="l" rtl="0">
              <a:spcBef>
                <a:spcPts val="0"/>
              </a:spcBef>
              <a:spcAft>
                <a:spcPts val="0"/>
              </a:spcAft>
              <a:buClr>
                <a:srgbClr val="536A85"/>
              </a:buClr>
              <a:buSzPts val="2200"/>
              <a:buFont typeface="Raleway"/>
              <a:buChar char="●"/>
            </a:pPr>
            <a:r>
              <a:rPr lang="en-US" sz="2200">
                <a:solidFill>
                  <a:srgbClr val="536A85"/>
                </a:solidFill>
                <a:latin typeface="Aptos Display"/>
                <a:ea typeface="Raleway"/>
                <a:cs typeface="Raleway"/>
                <a:sym typeface="Raleway"/>
              </a:rPr>
              <a:t>Lack of trust in the system</a:t>
            </a:r>
            <a:endParaRPr sz="2200">
              <a:solidFill>
                <a:srgbClr val="536A85"/>
              </a:solidFill>
              <a:latin typeface="Aptos Display"/>
              <a:ea typeface="Raleway"/>
              <a:cs typeface="Raleway"/>
              <a:sym typeface="Raleway"/>
            </a:endParaRPr>
          </a:p>
          <a:p>
            <a:pPr marL="457200" lvl="0" indent="-368300" algn="l" rtl="0">
              <a:spcBef>
                <a:spcPts val="0"/>
              </a:spcBef>
              <a:spcAft>
                <a:spcPts val="0"/>
              </a:spcAft>
              <a:buClr>
                <a:srgbClr val="536A85"/>
              </a:buClr>
              <a:buSzPts val="2200"/>
              <a:buFont typeface="Raleway"/>
              <a:buChar char="●"/>
            </a:pPr>
            <a:r>
              <a:rPr lang="en-US" sz="2200">
                <a:solidFill>
                  <a:srgbClr val="536A85"/>
                </a:solidFill>
                <a:latin typeface="Aptos Display"/>
                <a:ea typeface="Raleway"/>
                <a:cs typeface="Raleway"/>
                <a:sym typeface="Raleway"/>
              </a:rPr>
              <a:t>Lack of specialized training for staff &amp; administrators</a:t>
            </a:r>
            <a:endParaRPr sz="2200">
              <a:solidFill>
                <a:srgbClr val="536A85"/>
              </a:solidFill>
              <a:latin typeface="Aptos Display"/>
              <a:ea typeface="Raleway"/>
              <a:cs typeface="Raleway"/>
              <a:sym typeface="Raleway"/>
            </a:endParaRPr>
          </a:p>
        </p:txBody>
      </p:sp>
      <p:sp>
        <p:nvSpPr>
          <p:cNvPr id="401" name="Google Shape;401;g3858427db2f_0_28"/>
          <p:cNvSpPr txBox="1"/>
          <p:nvPr/>
        </p:nvSpPr>
        <p:spPr>
          <a:xfrm>
            <a:off x="714800" y="2066200"/>
            <a:ext cx="2913000" cy="90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100" b="1">
                <a:solidFill>
                  <a:srgbClr val="15334B"/>
                </a:solidFill>
                <a:latin typeface="Aptos Display"/>
                <a:ea typeface="Raleway"/>
                <a:cs typeface="Raleway"/>
                <a:sym typeface="Raleway"/>
              </a:rPr>
              <a:t>Gap Analysis Results: </a:t>
            </a:r>
            <a:r>
              <a:rPr lang="en-US" sz="2500">
                <a:solidFill>
                  <a:srgbClr val="15334B"/>
                </a:solidFill>
                <a:latin typeface="Aptos Display"/>
                <a:ea typeface="Raleway"/>
                <a:cs typeface="Raleway"/>
                <a:sym typeface="Raleway"/>
              </a:rPr>
              <a:t>Barriers to Dispute Resolution</a:t>
            </a:r>
            <a:endParaRPr sz="5400">
              <a:solidFill>
                <a:schemeClr val="dk1"/>
              </a:solidFill>
              <a:latin typeface="Aptos Display"/>
              <a:ea typeface="Raleway"/>
              <a:cs typeface="Raleway"/>
              <a:sym typeface="Raleway"/>
            </a:endParaRPr>
          </a:p>
        </p:txBody>
      </p:sp>
      <p:sp>
        <p:nvSpPr>
          <p:cNvPr id="2" name="Title 1">
            <a:extLst>
              <a:ext uri="{FF2B5EF4-FFF2-40B4-BE49-F238E27FC236}">
                <a16:creationId xmlns:a16="http://schemas.microsoft.com/office/drawing/2014/main" id="{78365489-4CDA-10E5-3E83-EBB93F4AAB81}"/>
              </a:ext>
            </a:extLst>
          </p:cNvPr>
          <p:cNvSpPr>
            <a:spLocks noGrp="1"/>
          </p:cNvSpPr>
          <p:nvPr>
            <p:ph type="title"/>
          </p:nvPr>
        </p:nvSpPr>
        <p:spPr>
          <a:xfrm>
            <a:off x="1366981" y="-1396500"/>
            <a:ext cx="5306774" cy="1341909"/>
          </a:xfrm>
        </p:spPr>
        <p:txBody>
          <a:bodyPr spcFirstLastPara="1" wrap="square" lIns="91425" tIns="45700" rIns="91425" bIns="45700" anchor="b" anchorCtr="0">
            <a:normAutofit/>
          </a:bodyPr>
          <a:lstStyle/>
          <a:p>
            <a:r>
              <a:rPr lang="en-US" sz="1500" dirty="0"/>
              <a:t>Pathways to Partnership Barriers to Dispute Resolution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pic>
        <p:nvPicPr>
          <p:cNvPr id="408" name="Google Shape;408;g3858427db2f_0_35" descr="Pathways to Partnership logo featuring three abstract human figures in purple, blue, and pink surrounding a rising sun above a green path. Text reads 'Pathways to Partnership' with the words 'Connect', 'Collaborate', and 'Support' underneath in green, blue, and purple respectively."/>
          <p:cNvPicPr preferRelativeResize="0"/>
          <p:nvPr/>
        </p:nvPicPr>
        <p:blipFill>
          <a:blip r:embed="rId3">
            <a:alphaModFix/>
          </a:blip>
          <a:stretch>
            <a:fillRect/>
          </a:stretch>
        </p:blipFill>
        <p:spPr>
          <a:xfrm>
            <a:off x="6844388" y="472050"/>
            <a:ext cx="3520324" cy="1163901"/>
          </a:xfrm>
          <a:prstGeom prst="rect">
            <a:avLst/>
          </a:prstGeom>
          <a:noFill/>
          <a:ln>
            <a:noFill/>
          </a:ln>
        </p:spPr>
      </p:pic>
      <p:sp>
        <p:nvSpPr>
          <p:cNvPr id="410" name="Google Shape;410;g3858427db2f_0_35"/>
          <p:cNvSpPr txBox="1"/>
          <p:nvPr/>
        </p:nvSpPr>
        <p:spPr>
          <a:xfrm>
            <a:off x="3560500" y="1985275"/>
            <a:ext cx="7728000" cy="4248300"/>
          </a:xfrm>
          <a:prstGeom prst="rect">
            <a:avLst/>
          </a:prstGeom>
          <a:noFill/>
          <a:ln>
            <a:noFill/>
          </a:ln>
        </p:spPr>
        <p:txBody>
          <a:bodyPr spcFirstLastPara="1" wrap="square" lIns="91425" tIns="91425" rIns="91425" bIns="91425" anchor="t" anchorCtr="0">
            <a:spAutoFit/>
          </a:bodyPr>
          <a:lstStyle/>
          <a:p>
            <a:pPr marL="457200" lvl="0" indent="-381000" algn="l" rtl="0">
              <a:lnSpc>
                <a:spcPct val="100000"/>
              </a:lnSpc>
              <a:spcBef>
                <a:spcPts val="0"/>
              </a:spcBef>
              <a:spcAft>
                <a:spcPts val="0"/>
              </a:spcAft>
              <a:buSzPts val="2400"/>
              <a:buFont typeface="Raleway"/>
              <a:buChar char="●"/>
            </a:pPr>
            <a:r>
              <a:rPr lang="en-US" sz="2400">
                <a:latin typeface="Aptos Display"/>
                <a:ea typeface="Raleway"/>
                <a:cs typeface="Raleway"/>
                <a:sym typeface="Raleway"/>
              </a:rPr>
              <a:t>Expand &amp; sustain statewide and regional communities of practice </a:t>
            </a:r>
            <a:endParaRPr sz="2400">
              <a:latin typeface="Aptos Display"/>
              <a:ea typeface="Raleway"/>
              <a:cs typeface="Raleway"/>
              <a:sym typeface="Raleway"/>
            </a:endParaRPr>
          </a:p>
          <a:p>
            <a:pPr marL="457200" lvl="0" indent="-381000" algn="l" rtl="0">
              <a:lnSpc>
                <a:spcPct val="100000"/>
              </a:lnSpc>
              <a:spcBef>
                <a:spcPts val="0"/>
              </a:spcBef>
              <a:spcAft>
                <a:spcPts val="0"/>
              </a:spcAft>
              <a:buSzPts val="2400"/>
              <a:buFont typeface="Raleway"/>
              <a:buChar char="●"/>
            </a:pPr>
            <a:r>
              <a:rPr lang="en-US" sz="2400">
                <a:latin typeface="Aptos Display"/>
                <a:ea typeface="Raleway"/>
                <a:cs typeface="Raleway"/>
                <a:sym typeface="Raleway"/>
              </a:rPr>
              <a:t>Develop and share ADR models that can be easily adopted or locally adapted </a:t>
            </a:r>
            <a:endParaRPr sz="2400">
              <a:latin typeface="Aptos Display"/>
              <a:ea typeface="Raleway"/>
              <a:cs typeface="Raleway"/>
              <a:sym typeface="Raleway"/>
            </a:endParaRPr>
          </a:p>
          <a:p>
            <a:pPr marL="457200" lvl="0" indent="-381000" algn="l" rtl="0">
              <a:lnSpc>
                <a:spcPct val="100000"/>
              </a:lnSpc>
              <a:spcBef>
                <a:spcPts val="0"/>
              </a:spcBef>
              <a:spcAft>
                <a:spcPts val="0"/>
              </a:spcAft>
              <a:buSzPts val="2400"/>
              <a:buFont typeface="Raleway"/>
              <a:buChar char="●"/>
            </a:pPr>
            <a:r>
              <a:rPr lang="en-US" sz="2400">
                <a:latin typeface="Aptos Display"/>
                <a:ea typeface="Raleway"/>
                <a:cs typeface="Raleway"/>
                <a:sym typeface="Raleway"/>
              </a:rPr>
              <a:t>Train-the-trainer programs and asynchronous professional development models </a:t>
            </a:r>
            <a:endParaRPr sz="2400">
              <a:latin typeface="Aptos Display"/>
              <a:ea typeface="Raleway"/>
              <a:cs typeface="Raleway"/>
              <a:sym typeface="Raleway"/>
            </a:endParaRPr>
          </a:p>
          <a:p>
            <a:pPr marL="457200" lvl="0" indent="-381000" algn="l" rtl="0">
              <a:lnSpc>
                <a:spcPct val="100000"/>
              </a:lnSpc>
              <a:spcBef>
                <a:spcPts val="0"/>
              </a:spcBef>
              <a:spcAft>
                <a:spcPts val="0"/>
              </a:spcAft>
              <a:buSzPts val="2400"/>
              <a:buFont typeface="Raleway"/>
              <a:buChar char="●"/>
            </a:pPr>
            <a:r>
              <a:rPr lang="en-US" sz="2400">
                <a:latin typeface="Aptos Display"/>
                <a:ea typeface="Raleway"/>
                <a:cs typeface="Raleway"/>
                <a:sym typeface="Raleway"/>
              </a:rPr>
              <a:t>Targeted training for administrators, general education staff, and other service providers.</a:t>
            </a:r>
            <a:endParaRPr sz="2400">
              <a:latin typeface="Aptos Display"/>
              <a:ea typeface="Raleway"/>
              <a:cs typeface="Raleway"/>
              <a:sym typeface="Raleway"/>
            </a:endParaRPr>
          </a:p>
          <a:p>
            <a:pPr marL="457200" lvl="0" indent="-381000" algn="l" rtl="0">
              <a:lnSpc>
                <a:spcPct val="100000"/>
              </a:lnSpc>
              <a:spcBef>
                <a:spcPts val="0"/>
              </a:spcBef>
              <a:spcAft>
                <a:spcPts val="0"/>
              </a:spcAft>
              <a:buSzPts val="2400"/>
              <a:buFont typeface="Raleway"/>
              <a:buChar char="●"/>
            </a:pPr>
            <a:r>
              <a:rPr lang="en-US" sz="2400">
                <a:latin typeface="Aptos Display"/>
                <a:ea typeface="Raleway"/>
                <a:cs typeface="Raleway"/>
                <a:sym typeface="Raleway"/>
              </a:rPr>
              <a:t>Training for dispute resolution practitioners</a:t>
            </a:r>
            <a:endParaRPr sz="2400">
              <a:latin typeface="Aptos Display"/>
              <a:ea typeface="Raleway"/>
              <a:cs typeface="Raleway"/>
              <a:sym typeface="Raleway"/>
            </a:endParaRPr>
          </a:p>
          <a:p>
            <a:pPr marL="457200" lvl="0" indent="-381000" algn="l" rtl="0">
              <a:lnSpc>
                <a:spcPct val="100000"/>
              </a:lnSpc>
              <a:spcBef>
                <a:spcPts val="0"/>
              </a:spcBef>
              <a:spcAft>
                <a:spcPts val="0"/>
              </a:spcAft>
              <a:buSzPts val="2400"/>
              <a:buFont typeface="Raleway"/>
              <a:buChar char="●"/>
            </a:pPr>
            <a:r>
              <a:rPr lang="en-US" sz="2400">
                <a:latin typeface="Aptos Display"/>
                <a:ea typeface="Raleway"/>
                <a:cs typeface="Raleway"/>
                <a:sym typeface="Raleway"/>
              </a:rPr>
              <a:t>Clarify the role and availability of RILs, ensuring LEAs, SELPAs, and other partners </a:t>
            </a:r>
            <a:endParaRPr sz="2500">
              <a:latin typeface="Aptos Display"/>
              <a:ea typeface="Raleway"/>
              <a:cs typeface="Raleway"/>
              <a:sym typeface="Raleway"/>
            </a:endParaRPr>
          </a:p>
        </p:txBody>
      </p:sp>
      <p:sp>
        <p:nvSpPr>
          <p:cNvPr id="409" name="Google Shape;409;g3858427db2f_0_35"/>
          <p:cNvSpPr txBox="1"/>
          <p:nvPr/>
        </p:nvSpPr>
        <p:spPr>
          <a:xfrm>
            <a:off x="499300" y="1985275"/>
            <a:ext cx="3061200" cy="90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100" b="1">
                <a:solidFill>
                  <a:srgbClr val="15334B"/>
                </a:solidFill>
                <a:latin typeface="Aptos Display"/>
                <a:ea typeface="Raleway"/>
                <a:cs typeface="Raleway"/>
                <a:sym typeface="Raleway"/>
              </a:rPr>
              <a:t>Gap Analysis Results: </a:t>
            </a:r>
            <a:r>
              <a:rPr lang="en-US" sz="2500">
                <a:solidFill>
                  <a:srgbClr val="15334B"/>
                </a:solidFill>
                <a:latin typeface="Aptos Display"/>
                <a:ea typeface="Raleway"/>
                <a:cs typeface="Raleway"/>
                <a:sym typeface="Raleway"/>
              </a:rPr>
              <a:t>Recommendations</a:t>
            </a:r>
            <a:endParaRPr sz="5400">
              <a:solidFill>
                <a:schemeClr val="dk1"/>
              </a:solidFill>
              <a:latin typeface="Aptos Display"/>
              <a:ea typeface="Raleway"/>
              <a:cs typeface="Raleway"/>
              <a:sym typeface="Raleway"/>
            </a:endParaRPr>
          </a:p>
        </p:txBody>
      </p:sp>
      <p:sp>
        <p:nvSpPr>
          <p:cNvPr id="2" name="Title 1">
            <a:extLst>
              <a:ext uri="{FF2B5EF4-FFF2-40B4-BE49-F238E27FC236}">
                <a16:creationId xmlns:a16="http://schemas.microsoft.com/office/drawing/2014/main" id="{765C1F14-9AD3-45EF-DC56-7F65DE55499D}"/>
              </a:ext>
            </a:extLst>
          </p:cNvPr>
          <p:cNvSpPr>
            <a:spLocks noGrp="1"/>
          </p:cNvSpPr>
          <p:nvPr>
            <p:ph type="title"/>
          </p:nvPr>
        </p:nvSpPr>
        <p:spPr>
          <a:xfrm>
            <a:off x="1366982" y="-1396500"/>
            <a:ext cx="4583442" cy="1396500"/>
          </a:xfrm>
        </p:spPr>
        <p:txBody>
          <a:bodyPr spcFirstLastPara="1" wrap="square" lIns="91425" tIns="45700" rIns="91425" bIns="45700" anchor="b" anchorCtr="0">
            <a:normAutofit/>
          </a:bodyPr>
          <a:lstStyle/>
          <a:p>
            <a:r>
              <a:rPr lang="en-US" sz="1500" dirty="0"/>
              <a:t>Pathways to Partnership Recommendations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g382ca76c8a7_0_19"/>
          <p:cNvSpPr txBox="1">
            <a:spLocks noGrp="1"/>
          </p:cNvSpPr>
          <p:nvPr>
            <p:ph type="title"/>
          </p:nvPr>
        </p:nvSpPr>
        <p:spPr>
          <a:xfrm>
            <a:off x="1529849" y="2766139"/>
            <a:ext cx="9132300" cy="1325700"/>
          </a:xfrm>
          <a:prstGeom prst="rect">
            <a:avLst/>
          </a:prstGeom>
          <a:solidFill>
            <a:srgbClr val="17425C"/>
          </a:solidFill>
        </p:spPr>
        <p:txBody>
          <a:bodyPr spcFirstLastPara="1" wrap="square" lIns="91425" tIns="45700" rIns="91425" bIns="45700" anchor="ctr" anchorCtr="0">
            <a:normAutofit/>
          </a:bodyPr>
          <a:lstStyle/>
          <a:p>
            <a:pPr marL="0" lvl="0" indent="0" algn="ctr" rtl="0">
              <a:spcBef>
                <a:spcPts val="0"/>
              </a:spcBef>
              <a:spcAft>
                <a:spcPts val="0"/>
              </a:spcAft>
              <a:buNone/>
            </a:pPr>
            <a:r>
              <a:rPr lang="en-US" sz="4500">
                <a:solidFill>
                  <a:srgbClr val="FFFFFF"/>
                </a:solidFill>
                <a:latin typeface="Aptos Display"/>
                <a:ea typeface="Raleway"/>
                <a:cs typeface="Raleway"/>
                <a:sym typeface="Raleway"/>
              </a:rPr>
              <a:t> Our Why</a:t>
            </a:r>
            <a:endParaRPr sz="4500">
              <a:solidFill>
                <a:srgbClr val="FFFFFF"/>
              </a:solidFill>
              <a:latin typeface="Aptos Display"/>
              <a:ea typeface="Raleway"/>
              <a:cs typeface="Raleway"/>
              <a:sym typeface="Raleway"/>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g382bde5be27_1_25"/>
          <p:cNvSpPr txBox="1">
            <a:spLocks noGrp="1"/>
          </p:cNvSpPr>
          <p:nvPr>
            <p:ph type="title"/>
          </p:nvPr>
        </p:nvSpPr>
        <p:spPr>
          <a:xfrm>
            <a:off x="835750" y="2411925"/>
            <a:ext cx="4368600" cy="810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2400" dirty="0">
                <a:solidFill>
                  <a:srgbClr val="15334B"/>
                </a:solidFill>
                <a:latin typeface="Aptos Display"/>
                <a:ea typeface="Raleway"/>
                <a:cs typeface="Raleway"/>
                <a:sym typeface="Raleway"/>
              </a:rPr>
              <a:t>Grounding Activity</a:t>
            </a:r>
            <a:endParaRPr sz="2400" dirty="0">
              <a:solidFill>
                <a:srgbClr val="15334B"/>
              </a:solidFill>
              <a:latin typeface="Aptos Display"/>
              <a:ea typeface="Raleway"/>
              <a:cs typeface="Raleway"/>
              <a:sym typeface="Raleway"/>
            </a:endParaRPr>
          </a:p>
        </p:txBody>
      </p:sp>
      <p:pic>
        <p:nvPicPr>
          <p:cNvPr id="423" name="Google Shape;423;g382bde5be27_1_25" descr="Photo of a calm mountain lake with trees and rocky shorelines. The word “Belonging” appears at the top in script font. Below, a quote by Brené Brown reads: “True belonging doesn’t require that we change who we are; it requires that we be who we are.”"/>
          <p:cNvPicPr preferRelativeResize="0"/>
          <p:nvPr/>
        </p:nvPicPr>
        <p:blipFill rotWithShape="1">
          <a:blip r:embed="rId3">
            <a:alphaModFix/>
          </a:blip>
          <a:srcRect/>
          <a:stretch/>
        </p:blipFill>
        <p:spPr>
          <a:xfrm>
            <a:off x="5768002" y="828050"/>
            <a:ext cx="5015876" cy="5015876"/>
          </a:xfrm>
          <a:prstGeom prst="rect">
            <a:avLst/>
          </a:prstGeom>
          <a:noFill/>
          <a:ln w="28575" cap="flat" cmpd="sng">
            <a:solidFill>
              <a:srgbClr val="243B5B"/>
            </a:solidFill>
            <a:prstDash val="solid"/>
            <a:round/>
            <a:headEnd type="none" w="sm" len="sm"/>
            <a:tailEnd type="none" w="sm" len="sm"/>
          </a:ln>
          <a:effectLst>
            <a:outerShdw blurRad="57150" dist="19050" dir="5400000" algn="bl" rotWithShape="0">
              <a:srgbClr val="000000">
                <a:alpha val="498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g37759790070_0_686"/>
          <p:cNvSpPr txBox="1">
            <a:spLocks noGrp="1"/>
          </p:cNvSpPr>
          <p:nvPr>
            <p:ph type="title"/>
          </p:nvPr>
        </p:nvSpPr>
        <p:spPr>
          <a:xfrm>
            <a:off x="2047874" y="194939"/>
            <a:ext cx="91323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600">
                <a:solidFill>
                  <a:srgbClr val="17425C"/>
                </a:solidFill>
                <a:latin typeface="Aptos Display"/>
                <a:ea typeface="Raleway"/>
                <a:cs typeface="Raleway"/>
                <a:sym typeface="Raleway"/>
              </a:rPr>
              <a:t>The Importance of Belonging</a:t>
            </a:r>
            <a:endParaRPr sz="3600">
              <a:solidFill>
                <a:srgbClr val="17425C"/>
              </a:solidFill>
              <a:latin typeface="Aptos Display"/>
              <a:ea typeface="Raleway"/>
              <a:cs typeface="Raleway"/>
              <a:sym typeface="Raleway"/>
            </a:endParaRPr>
          </a:p>
        </p:txBody>
      </p:sp>
      <p:pic>
        <p:nvPicPr>
          <p:cNvPr id="430" name="Google Shape;430;g37759790070_0_686" descr="Five side-by-side diagrams showing the progression from exclusion to belonging. In “Exclusion,” all dots are gray. In “Separation,” a cluster of colored dots is placed outside the gray group. In “Integration,” colored dots are attached to the edge of the gray group. In “Inclusion,” colored dots are dispersed but still mostly surrounded by gray. In “Belonging,” all dots are brightly colored and fully mixed together."/>
          <p:cNvPicPr preferRelativeResize="0"/>
          <p:nvPr/>
        </p:nvPicPr>
        <p:blipFill>
          <a:blip r:embed="rId3">
            <a:alphaModFix/>
          </a:blip>
          <a:stretch>
            <a:fillRect/>
          </a:stretch>
        </p:blipFill>
        <p:spPr>
          <a:xfrm>
            <a:off x="2021625" y="1520650"/>
            <a:ext cx="7758900" cy="2187575"/>
          </a:xfrm>
          <a:prstGeom prst="rect">
            <a:avLst/>
          </a:prstGeom>
          <a:noFill/>
          <a:ln>
            <a:noFill/>
          </a:ln>
        </p:spPr>
      </p:pic>
      <p:sp>
        <p:nvSpPr>
          <p:cNvPr id="431" name="Google Shape;431;g37759790070_0_686"/>
          <p:cNvSpPr txBox="1"/>
          <p:nvPr/>
        </p:nvSpPr>
        <p:spPr>
          <a:xfrm>
            <a:off x="621975" y="3913525"/>
            <a:ext cx="10558200" cy="1292631"/>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sz="2400">
                <a:solidFill>
                  <a:srgbClr val="15334B"/>
                </a:solidFill>
                <a:latin typeface="Aptos Display"/>
                <a:ea typeface="Raleway"/>
                <a:cs typeface="Raleway"/>
                <a:sym typeface="Raleway"/>
              </a:rPr>
              <a:t>For students who receive special education services—especially those who have faced barriers—belonging opens doors to opportunity, confidence, and joy. IEP teams have the power to make that belonging real, and the time to act is now.</a:t>
            </a:r>
            <a:endParaRPr sz="2400">
              <a:solidFill>
                <a:srgbClr val="15334B"/>
              </a:solidFill>
              <a:latin typeface="Aptos Display"/>
              <a:ea typeface="Raleway"/>
              <a:cs typeface="Raleway"/>
              <a:sym typeface="Raleway"/>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3" name="Google Shape;134;p4">
            <a:extLst>
              <a:ext uri="{FF2B5EF4-FFF2-40B4-BE49-F238E27FC236}">
                <a16:creationId xmlns:a16="http://schemas.microsoft.com/office/drawing/2014/main" id="{5A2FA3CC-879D-DFF4-46A3-45F86A9811EB}"/>
              </a:ext>
              <a:ext uri="{C183D7F6-B498-43B3-948B-1728B52AA6E4}">
                <adec:decorative xmlns:adec="http://schemas.microsoft.com/office/drawing/2017/decorative" val="0"/>
              </a:ext>
            </a:extLst>
          </p:cNvPr>
          <p:cNvSpPr txBox="1"/>
          <p:nvPr/>
        </p:nvSpPr>
        <p:spPr>
          <a:xfrm>
            <a:off x="7843852" y="5446722"/>
            <a:ext cx="3291600" cy="256800"/>
          </a:xfrm>
          <a:prstGeom prst="rect">
            <a:avLst/>
          </a:prstGeom>
          <a:noFill/>
          <a:ln>
            <a:noFill/>
          </a:ln>
        </p:spPr>
        <p:txBody>
          <a:bodyPr spcFirstLastPara="1" wrap="square" lIns="122325" tIns="122325" rIns="122325" bIns="122325" anchor="t" anchorCtr="0">
            <a:noAutofit/>
          </a:bodyPr>
          <a:lstStyle/>
          <a:p>
            <a:pPr marL="0" marR="0" lvl="0" indent="0" algn="ctr" rtl="0">
              <a:lnSpc>
                <a:spcPct val="90000"/>
              </a:lnSpc>
              <a:spcBef>
                <a:spcPts val="0"/>
              </a:spcBef>
              <a:spcAft>
                <a:spcPts val="0"/>
              </a:spcAft>
              <a:buClr>
                <a:srgbClr val="000000"/>
              </a:buClr>
              <a:buSzPts val="1505"/>
              <a:buFont typeface="Arial"/>
              <a:buNone/>
            </a:pPr>
            <a:r>
              <a:rPr lang="en-US" sz="2400" i="1" u="none" strike="noStrike" cap="none" dirty="0">
                <a:solidFill>
                  <a:srgbClr val="15334B"/>
                </a:solidFill>
                <a:latin typeface="Aptos Display"/>
                <a:ea typeface="Raleway"/>
                <a:cs typeface="Raleway"/>
                <a:sym typeface="Raleway"/>
              </a:rPr>
              <a:t>Program Administrator</a:t>
            </a:r>
            <a:endParaRPr sz="2400" i="1" u="none" strike="noStrike" cap="none" dirty="0">
              <a:solidFill>
                <a:srgbClr val="15334B"/>
              </a:solidFill>
              <a:latin typeface="Aptos Display"/>
              <a:ea typeface="Raleway"/>
              <a:cs typeface="Raleway"/>
              <a:sym typeface="Raleway"/>
            </a:endParaRPr>
          </a:p>
        </p:txBody>
      </p:sp>
      <p:sp>
        <p:nvSpPr>
          <p:cNvPr id="2" name="Google Shape;131;p4">
            <a:extLst>
              <a:ext uri="{FF2B5EF4-FFF2-40B4-BE49-F238E27FC236}">
                <a16:creationId xmlns:a16="http://schemas.microsoft.com/office/drawing/2014/main" id="{B9B3D70A-428E-F5E4-9F53-4BB670DAFBBB}"/>
              </a:ext>
              <a:ext uri="{C183D7F6-B498-43B3-948B-1728B52AA6E4}">
                <adec:decorative xmlns:adec="http://schemas.microsoft.com/office/drawing/2017/decorative" val="0"/>
              </a:ext>
            </a:extLst>
          </p:cNvPr>
          <p:cNvSpPr txBox="1"/>
          <p:nvPr/>
        </p:nvSpPr>
        <p:spPr>
          <a:xfrm>
            <a:off x="8039298" y="5053423"/>
            <a:ext cx="3040800" cy="526500"/>
          </a:xfrm>
          <a:prstGeom prst="rect">
            <a:avLst/>
          </a:prstGeom>
          <a:solidFill>
            <a:srgbClr val="01959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2400" dirty="0">
                <a:solidFill>
                  <a:srgbClr val="FFFFFF"/>
                </a:solidFill>
                <a:latin typeface="Aptos Display"/>
                <a:ea typeface="Raleway"/>
                <a:cs typeface="Raleway"/>
                <a:sym typeface="Raleway"/>
              </a:rPr>
              <a:t>Hinda Nadif</a:t>
            </a:r>
            <a:r>
              <a:rPr lang="en-US" sz="2400" i="0" u="none" strike="noStrike" cap="none" dirty="0">
                <a:solidFill>
                  <a:srgbClr val="FFFFFF"/>
                </a:solidFill>
                <a:latin typeface="Aptos Display"/>
                <a:ea typeface="Raleway"/>
                <a:cs typeface="Raleway"/>
                <a:sym typeface="Raleway"/>
              </a:rPr>
              <a:t>, Ed.D.</a:t>
            </a:r>
            <a:endParaRPr sz="2400" i="0" u="none" strike="noStrike" cap="none" dirty="0">
              <a:solidFill>
                <a:srgbClr val="FFFFFF"/>
              </a:solidFill>
              <a:latin typeface="Aptos Display"/>
              <a:ea typeface="Raleway"/>
              <a:cs typeface="Raleway"/>
              <a:sym typeface="Raleway"/>
            </a:endParaRPr>
          </a:p>
        </p:txBody>
      </p:sp>
      <p:pic>
        <p:nvPicPr>
          <p:cNvPr id="136" name="Google Shape;136;p4" descr="A woman with long brown hair wearing a sleeveless top smiles at the camera. The background is softly blurred with cool tones, suggesting an indoor professional setting.">
            <a:extLst>
              <a:ext uri="{C183D7F6-B498-43B3-948B-1728B52AA6E4}">
                <adec:decorative xmlns:adec="http://schemas.microsoft.com/office/drawing/2017/decorative" val="0"/>
              </a:ext>
            </a:extLst>
          </p:cNvPr>
          <p:cNvPicPr preferRelativeResize="0"/>
          <p:nvPr/>
        </p:nvPicPr>
        <p:blipFill rotWithShape="1">
          <a:blip r:embed="rId3">
            <a:alphaModFix/>
          </a:blip>
          <a:srcRect/>
          <a:stretch/>
        </p:blipFill>
        <p:spPr>
          <a:xfrm>
            <a:off x="8593438" y="3434497"/>
            <a:ext cx="1618926" cy="1618926"/>
          </a:xfrm>
          <a:prstGeom prst="rect">
            <a:avLst/>
          </a:prstGeom>
          <a:noFill/>
          <a:ln>
            <a:noFill/>
          </a:ln>
        </p:spPr>
      </p:pic>
      <p:sp>
        <p:nvSpPr>
          <p:cNvPr id="134" name="Google Shape;134;p4">
            <a:extLst>
              <a:ext uri="{C183D7F6-B498-43B3-948B-1728B52AA6E4}">
                <adec:decorative xmlns:adec="http://schemas.microsoft.com/office/drawing/2017/decorative" val="0"/>
              </a:ext>
            </a:extLst>
          </p:cNvPr>
          <p:cNvSpPr txBox="1"/>
          <p:nvPr/>
        </p:nvSpPr>
        <p:spPr>
          <a:xfrm>
            <a:off x="4747698" y="5726259"/>
            <a:ext cx="3291600" cy="256800"/>
          </a:xfrm>
          <a:prstGeom prst="rect">
            <a:avLst/>
          </a:prstGeom>
          <a:noFill/>
          <a:ln>
            <a:noFill/>
          </a:ln>
        </p:spPr>
        <p:txBody>
          <a:bodyPr spcFirstLastPara="1" wrap="square" lIns="122325" tIns="122325" rIns="122325" bIns="122325" anchor="t" anchorCtr="0">
            <a:noAutofit/>
          </a:bodyPr>
          <a:lstStyle/>
          <a:p>
            <a:pPr marL="0" marR="0" lvl="0" indent="0" algn="ctr" rtl="0">
              <a:lnSpc>
                <a:spcPct val="90000"/>
              </a:lnSpc>
              <a:spcBef>
                <a:spcPts val="0"/>
              </a:spcBef>
              <a:spcAft>
                <a:spcPts val="0"/>
              </a:spcAft>
              <a:buClr>
                <a:srgbClr val="000000"/>
              </a:buClr>
              <a:buSzPts val="1505"/>
              <a:buFont typeface="Arial"/>
              <a:buNone/>
            </a:pPr>
            <a:r>
              <a:rPr lang="en-US" sz="2400" i="1" u="none" strike="noStrike" cap="none" dirty="0">
                <a:solidFill>
                  <a:srgbClr val="15334B"/>
                </a:solidFill>
                <a:latin typeface="Aptos Display"/>
                <a:ea typeface="Raleway"/>
                <a:cs typeface="Raleway"/>
                <a:sym typeface="Raleway"/>
              </a:rPr>
              <a:t>Program Administrator</a:t>
            </a:r>
            <a:endParaRPr sz="2400" i="1" u="none" strike="noStrike" cap="none" dirty="0">
              <a:solidFill>
                <a:srgbClr val="15334B"/>
              </a:solidFill>
              <a:latin typeface="Aptos Display"/>
              <a:ea typeface="Raleway"/>
              <a:cs typeface="Raleway"/>
              <a:sym typeface="Raleway"/>
            </a:endParaRPr>
          </a:p>
        </p:txBody>
      </p:sp>
      <p:sp>
        <p:nvSpPr>
          <p:cNvPr id="133" name="Google Shape;133;p4">
            <a:extLst>
              <a:ext uri="{C183D7F6-B498-43B3-948B-1728B52AA6E4}">
                <adec:decorative xmlns:adec="http://schemas.microsoft.com/office/drawing/2017/decorative" val="0"/>
              </a:ext>
            </a:extLst>
          </p:cNvPr>
          <p:cNvSpPr txBox="1"/>
          <p:nvPr/>
        </p:nvSpPr>
        <p:spPr>
          <a:xfrm>
            <a:off x="4821925" y="5057022"/>
            <a:ext cx="3115800" cy="779400"/>
          </a:xfrm>
          <a:prstGeom prst="rect">
            <a:avLst/>
          </a:prstGeom>
          <a:solidFill>
            <a:srgbClr val="019595"/>
          </a:solidFill>
          <a:ln>
            <a:noFill/>
          </a:ln>
        </p:spPr>
        <p:txBody>
          <a:bodyPr spcFirstLastPara="1" wrap="square" lIns="122325" tIns="122325" rIns="122325" bIns="122325" anchor="ctr" anchorCtr="0">
            <a:noAutofit/>
          </a:bodyPr>
          <a:lstStyle/>
          <a:p>
            <a:pPr marL="0" marR="0" lvl="0" indent="0" algn="ctr" rtl="0">
              <a:lnSpc>
                <a:spcPct val="100000"/>
              </a:lnSpc>
              <a:spcBef>
                <a:spcPts val="0"/>
              </a:spcBef>
              <a:spcAft>
                <a:spcPts val="0"/>
              </a:spcAft>
              <a:buClr>
                <a:srgbClr val="000000"/>
              </a:buClr>
              <a:buSzPts val="1505"/>
              <a:buFont typeface="Arial"/>
              <a:buNone/>
            </a:pPr>
            <a:r>
              <a:rPr lang="en-US" sz="2400" i="0" u="none" strike="noStrike" cap="none" dirty="0">
                <a:solidFill>
                  <a:srgbClr val="FFFFFF"/>
                </a:solidFill>
                <a:latin typeface="Aptos Display"/>
                <a:ea typeface="Raleway"/>
                <a:cs typeface="Raleway"/>
                <a:sym typeface="Raleway"/>
              </a:rPr>
              <a:t>Noreen  Rodriguez Lippincott</a:t>
            </a:r>
            <a:endParaRPr sz="2400" i="0" u="none" strike="noStrike" cap="none" dirty="0">
              <a:solidFill>
                <a:srgbClr val="FFFFFF"/>
              </a:solidFill>
              <a:latin typeface="Aptos Display"/>
              <a:ea typeface="Raleway"/>
              <a:cs typeface="Raleway"/>
              <a:sym typeface="Raleway"/>
            </a:endParaRPr>
          </a:p>
        </p:txBody>
      </p:sp>
      <p:pic>
        <p:nvPicPr>
          <p:cNvPr id="135" name="Google Shape;135;p4" descr="A woman with long brown hair wearing a gold necklace and a black top smiles at the camera. The background is softly blurred with cool tones, suggesting an indoor professional setting.">
            <a:extLst>
              <a:ext uri="{C183D7F6-B498-43B3-948B-1728B52AA6E4}">
                <adec:decorative xmlns:adec="http://schemas.microsoft.com/office/drawing/2017/decorative" val="0"/>
              </a:ext>
            </a:extLst>
          </p:cNvPr>
          <p:cNvPicPr preferRelativeResize="0"/>
          <p:nvPr/>
        </p:nvPicPr>
        <p:blipFill rotWithShape="1">
          <a:blip r:embed="rId4">
            <a:alphaModFix/>
          </a:blip>
          <a:srcRect/>
          <a:stretch/>
        </p:blipFill>
        <p:spPr>
          <a:xfrm>
            <a:off x="5580066" y="3425794"/>
            <a:ext cx="1626850" cy="1632657"/>
          </a:xfrm>
          <a:prstGeom prst="rect">
            <a:avLst/>
          </a:prstGeom>
          <a:noFill/>
          <a:ln>
            <a:noFill/>
          </a:ln>
        </p:spPr>
      </p:pic>
      <p:sp>
        <p:nvSpPr>
          <p:cNvPr id="132" name="Google Shape;132;p4">
            <a:extLst>
              <a:ext uri="{C183D7F6-B498-43B3-948B-1728B52AA6E4}">
                <adec:decorative xmlns:adec="http://schemas.microsoft.com/office/drawing/2017/decorative" val="0"/>
              </a:ext>
            </a:extLst>
          </p:cNvPr>
          <p:cNvSpPr txBox="1"/>
          <p:nvPr/>
        </p:nvSpPr>
        <p:spPr>
          <a:xfrm>
            <a:off x="1603703" y="5470356"/>
            <a:ext cx="3280500" cy="255900"/>
          </a:xfrm>
          <a:prstGeom prst="rect">
            <a:avLst/>
          </a:prstGeom>
          <a:noFill/>
          <a:ln>
            <a:noFill/>
          </a:ln>
        </p:spPr>
        <p:txBody>
          <a:bodyPr spcFirstLastPara="1" wrap="square" lIns="121900" tIns="121900" rIns="121900" bIns="121900" anchor="t" anchorCtr="0">
            <a:noAutofit/>
          </a:bodyPr>
          <a:lstStyle/>
          <a:p>
            <a:pPr marL="0" marR="0" lvl="0" indent="0" algn="ctr" rtl="0">
              <a:lnSpc>
                <a:spcPct val="90000"/>
              </a:lnSpc>
              <a:spcBef>
                <a:spcPts val="0"/>
              </a:spcBef>
              <a:spcAft>
                <a:spcPts val="0"/>
              </a:spcAft>
              <a:buClr>
                <a:srgbClr val="000000"/>
              </a:buClr>
              <a:buSzPts val="1500"/>
              <a:buFont typeface="Arial"/>
              <a:buNone/>
            </a:pPr>
            <a:r>
              <a:rPr lang="en-US" sz="2400" i="1" u="none" strike="noStrike" cap="none" dirty="0">
                <a:solidFill>
                  <a:srgbClr val="15334B"/>
                </a:solidFill>
                <a:latin typeface="Aptos Display"/>
                <a:ea typeface="Raleway"/>
                <a:cs typeface="Raleway"/>
                <a:sym typeface="Raleway"/>
              </a:rPr>
              <a:t>SELPA Executive Consultant</a:t>
            </a:r>
            <a:endParaRPr sz="2400" i="1" u="none" strike="noStrike" cap="none" dirty="0">
              <a:solidFill>
                <a:srgbClr val="15334B"/>
              </a:solidFill>
              <a:latin typeface="Aptos Display"/>
              <a:ea typeface="Raleway"/>
              <a:cs typeface="Raleway"/>
              <a:sym typeface="Raleway"/>
            </a:endParaRPr>
          </a:p>
        </p:txBody>
      </p:sp>
      <p:sp>
        <p:nvSpPr>
          <p:cNvPr id="131" name="Google Shape;131;p4">
            <a:extLst>
              <a:ext uri="{C183D7F6-B498-43B3-948B-1728B52AA6E4}">
                <adec:decorative xmlns:adec="http://schemas.microsoft.com/office/drawing/2017/decorative" val="0"/>
              </a:ext>
            </a:extLst>
          </p:cNvPr>
          <p:cNvSpPr txBox="1"/>
          <p:nvPr/>
        </p:nvSpPr>
        <p:spPr>
          <a:xfrm>
            <a:off x="1706800" y="5064547"/>
            <a:ext cx="3040800" cy="526500"/>
          </a:xfrm>
          <a:prstGeom prst="rect">
            <a:avLst/>
          </a:prstGeom>
          <a:solidFill>
            <a:srgbClr val="01959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2400" i="0" u="none" strike="noStrike" cap="none" dirty="0">
                <a:solidFill>
                  <a:srgbClr val="FFFFFF"/>
                </a:solidFill>
                <a:latin typeface="Aptos Display"/>
                <a:ea typeface="Raleway"/>
                <a:cs typeface="Raleway"/>
                <a:sym typeface="Raleway"/>
              </a:rPr>
              <a:t>Jennifer Yales, Ed.D.</a:t>
            </a:r>
            <a:endParaRPr sz="2400" i="0" u="none" strike="noStrike" cap="none" dirty="0">
              <a:solidFill>
                <a:srgbClr val="FFFFFF"/>
              </a:solidFill>
              <a:latin typeface="Aptos Display"/>
              <a:ea typeface="Raleway"/>
              <a:cs typeface="Raleway"/>
              <a:sym typeface="Raleway"/>
            </a:endParaRPr>
          </a:p>
        </p:txBody>
      </p:sp>
      <p:pic>
        <p:nvPicPr>
          <p:cNvPr id="130" name="Google Shape;130;p4" descr="A woman with short blonde hair wearing brown earrings and a brown jacket smiles at the camera. The background is softly blurred with cool tones, suggesting an indoor professional setting.">
            <a:extLst>
              <a:ext uri="{C183D7F6-B498-43B3-948B-1728B52AA6E4}">
                <adec:decorative xmlns:adec="http://schemas.microsoft.com/office/drawing/2017/decorative" val="0"/>
              </a:ext>
            </a:extLst>
          </p:cNvPr>
          <p:cNvPicPr preferRelativeResize="0"/>
          <p:nvPr/>
        </p:nvPicPr>
        <p:blipFill rotWithShape="1">
          <a:blip r:embed="rId5">
            <a:alphaModFix/>
          </a:blip>
          <a:srcRect/>
          <a:stretch/>
        </p:blipFill>
        <p:spPr>
          <a:xfrm>
            <a:off x="2418387" y="3430182"/>
            <a:ext cx="1651151" cy="1657076"/>
          </a:xfrm>
          <a:prstGeom prst="rect">
            <a:avLst/>
          </a:prstGeom>
          <a:noFill/>
          <a:ln>
            <a:noFill/>
          </a:ln>
        </p:spPr>
      </p:pic>
      <p:sp>
        <p:nvSpPr>
          <p:cNvPr id="143" name="Google Shape;143;p4">
            <a:extLst>
              <a:ext uri="{C183D7F6-B498-43B3-948B-1728B52AA6E4}">
                <adec:decorative xmlns:adec="http://schemas.microsoft.com/office/drawing/2017/decorative" val="0"/>
              </a:ext>
            </a:extLst>
          </p:cNvPr>
          <p:cNvSpPr txBox="1"/>
          <p:nvPr/>
        </p:nvSpPr>
        <p:spPr>
          <a:xfrm>
            <a:off x="6488528" y="2780117"/>
            <a:ext cx="2553143" cy="250859"/>
          </a:xfrm>
          <a:prstGeom prst="rect">
            <a:avLst/>
          </a:prstGeom>
          <a:noFill/>
          <a:ln>
            <a:noFill/>
          </a:ln>
        </p:spPr>
        <p:txBody>
          <a:bodyPr spcFirstLastPara="1" wrap="square" lIns="114725" tIns="114725" rIns="114725" bIns="1147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2400" i="1" u="none" strike="noStrike" cap="none" dirty="0">
                <a:solidFill>
                  <a:srgbClr val="15334B"/>
                </a:solidFill>
                <a:latin typeface="Aptos Display"/>
                <a:ea typeface="Raleway"/>
                <a:cs typeface="Raleway"/>
                <a:sym typeface="Raleway"/>
              </a:rPr>
              <a:t>Director</a:t>
            </a:r>
            <a:endParaRPr sz="2400" i="1" u="none" strike="noStrike" cap="none" dirty="0">
              <a:solidFill>
                <a:srgbClr val="15334B"/>
              </a:solidFill>
              <a:latin typeface="Aptos Display"/>
              <a:ea typeface="Raleway"/>
              <a:cs typeface="Raleway"/>
              <a:sym typeface="Raleway"/>
            </a:endParaRPr>
          </a:p>
        </p:txBody>
      </p:sp>
      <p:sp>
        <p:nvSpPr>
          <p:cNvPr id="142" name="Google Shape;142;p4">
            <a:extLst>
              <a:ext uri="{C183D7F6-B498-43B3-948B-1728B52AA6E4}">
                <adec:decorative xmlns:adec="http://schemas.microsoft.com/office/drawing/2017/decorative" val="0"/>
              </a:ext>
            </a:extLst>
          </p:cNvPr>
          <p:cNvSpPr txBox="1"/>
          <p:nvPr/>
        </p:nvSpPr>
        <p:spPr>
          <a:xfrm>
            <a:off x="6423926" y="2396806"/>
            <a:ext cx="2553143" cy="515834"/>
          </a:xfrm>
          <a:prstGeom prst="rect">
            <a:avLst/>
          </a:prstGeom>
          <a:solidFill>
            <a:srgbClr val="243B5B"/>
          </a:solidFill>
          <a:ln>
            <a:noFill/>
          </a:ln>
        </p:spPr>
        <p:txBody>
          <a:bodyPr spcFirstLastPara="1" wrap="square" lIns="114725" tIns="114725" rIns="114725" bIns="114725" anchor="ctr" anchorCtr="0">
            <a:noAutofit/>
          </a:bodyPr>
          <a:lstStyle/>
          <a:p>
            <a:pPr marL="0" marR="0" lvl="0" indent="0" algn="ctr" rtl="0">
              <a:lnSpc>
                <a:spcPct val="100000"/>
              </a:lnSpc>
              <a:spcBef>
                <a:spcPts val="0"/>
              </a:spcBef>
              <a:spcAft>
                <a:spcPts val="0"/>
              </a:spcAft>
              <a:buClr>
                <a:srgbClr val="000000"/>
              </a:buClr>
              <a:buSzPts val="1788"/>
              <a:buFont typeface="Arial"/>
              <a:buNone/>
            </a:pPr>
            <a:r>
              <a:rPr lang="en-US" sz="2400" dirty="0">
                <a:solidFill>
                  <a:srgbClr val="FFFFFF"/>
                </a:solidFill>
                <a:latin typeface="Aptos Display"/>
                <a:ea typeface="Open Sans"/>
                <a:cs typeface="Open Sans"/>
                <a:sym typeface="Open Sans"/>
              </a:rPr>
              <a:t>Stacy Alvey</a:t>
            </a:r>
            <a:endParaRPr sz="2400" b="0" i="0" u="none" strike="noStrike" cap="none" dirty="0">
              <a:solidFill>
                <a:srgbClr val="FFFFFF"/>
              </a:solidFill>
              <a:latin typeface="Aptos Display"/>
              <a:ea typeface="Open Sans"/>
              <a:cs typeface="Open Sans"/>
              <a:sym typeface="Open Sans"/>
            </a:endParaRPr>
          </a:p>
        </p:txBody>
      </p:sp>
      <p:pic>
        <p:nvPicPr>
          <p:cNvPr id="145" name="Google Shape;145;p4" descr="A woman with curly, shoulder-length hair smiling, wearing a black top, with a blurred green background.">
            <a:extLst>
              <a:ext uri="{C183D7F6-B498-43B3-948B-1728B52AA6E4}">
                <adec:decorative xmlns:adec="http://schemas.microsoft.com/office/drawing/2017/decorative" val="0"/>
              </a:ext>
            </a:extLst>
          </p:cNvPr>
          <p:cNvPicPr preferRelativeResize="0"/>
          <p:nvPr/>
        </p:nvPicPr>
        <p:blipFill rotWithShape="1">
          <a:blip r:embed="rId6">
            <a:alphaModFix/>
          </a:blip>
          <a:srcRect l="631" r="641"/>
          <a:stretch/>
        </p:blipFill>
        <p:spPr>
          <a:xfrm>
            <a:off x="6829893" y="508441"/>
            <a:ext cx="1805842" cy="1888377"/>
          </a:xfrm>
          <a:prstGeom prst="rect">
            <a:avLst/>
          </a:prstGeom>
          <a:noFill/>
          <a:ln>
            <a:noFill/>
          </a:ln>
        </p:spPr>
      </p:pic>
      <p:sp>
        <p:nvSpPr>
          <p:cNvPr id="147" name="Google Shape;147;p4">
            <a:extLst>
              <a:ext uri="{C183D7F6-B498-43B3-948B-1728B52AA6E4}">
                <adec:decorative xmlns:adec="http://schemas.microsoft.com/office/drawing/2017/decorative" val="0"/>
              </a:ext>
            </a:extLst>
          </p:cNvPr>
          <p:cNvSpPr txBox="1"/>
          <p:nvPr/>
        </p:nvSpPr>
        <p:spPr>
          <a:xfrm>
            <a:off x="2738025" y="2786575"/>
            <a:ext cx="3620100" cy="2559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2400" i="1" u="none" strike="noStrike" cap="none" dirty="0">
                <a:solidFill>
                  <a:srgbClr val="15334B"/>
                </a:solidFill>
                <a:latin typeface="Aptos Display"/>
                <a:ea typeface="Raleway"/>
                <a:cs typeface="Raleway"/>
                <a:sym typeface="Raleway"/>
              </a:rPr>
              <a:t>Executive Director</a:t>
            </a:r>
            <a:endParaRPr sz="2400" i="1" u="none" strike="noStrike" cap="none" dirty="0">
              <a:solidFill>
                <a:srgbClr val="15334B"/>
              </a:solidFill>
              <a:latin typeface="Aptos Display"/>
              <a:ea typeface="Raleway"/>
              <a:cs typeface="Raleway"/>
              <a:sym typeface="Raleway"/>
            </a:endParaRPr>
          </a:p>
        </p:txBody>
      </p:sp>
      <p:sp>
        <p:nvSpPr>
          <p:cNvPr id="146" name="Google Shape;146;p4">
            <a:extLst>
              <a:ext uri="{C183D7F6-B498-43B3-948B-1728B52AA6E4}">
                <adec:decorative xmlns:adec="http://schemas.microsoft.com/office/drawing/2017/decorative" val="0"/>
              </a:ext>
            </a:extLst>
          </p:cNvPr>
          <p:cNvSpPr txBox="1"/>
          <p:nvPr/>
        </p:nvSpPr>
        <p:spPr>
          <a:xfrm>
            <a:off x="3253176" y="2395615"/>
            <a:ext cx="2714100" cy="526500"/>
          </a:xfrm>
          <a:prstGeom prst="rect">
            <a:avLst/>
          </a:prstGeom>
          <a:solidFill>
            <a:srgbClr val="01959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2400" b="0" i="0" u="none" strike="noStrike" cap="none" dirty="0">
                <a:solidFill>
                  <a:srgbClr val="FFFFFF"/>
                </a:solidFill>
                <a:latin typeface="Aptos Display"/>
                <a:ea typeface="Arial"/>
                <a:cs typeface="Arial"/>
                <a:sym typeface="Arial"/>
              </a:rPr>
              <a:t>Heather </a:t>
            </a:r>
            <a:r>
              <a:rPr lang="en-US" sz="2400" b="0" i="0" u="none" strike="noStrike" cap="none" dirty="0" err="1">
                <a:solidFill>
                  <a:srgbClr val="FFFFFF"/>
                </a:solidFill>
                <a:latin typeface="Aptos Display"/>
                <a:ea typeface="Arial"/>
                <a:cs typeface="Arial"/>
                <a:sym typeface="Arial"/>
              </a:rPr>
              <a:t>DiFede</a:t>
            </a:r>
            <a:endParaRPr lang="en-US" sz="2400" b="0" i="0" u="none" strike="noStrike" cap="none">
              <a:solidFill>
                <a:srgbClr val="FFFFFF"/>
              </a:solidFill>
              <a:ea typeface="Arial"/>
              <a:cs typeface="Arial"/>
            </a:endParaRPr>
          </a:p>
        </p:txBody>
      </p:sp>
      <p:pic>
        <p:nvPicPr>
          <p:cNvPr id="148" name="Google Shape;148;p4" descr="A woman with long brown hair wearing gold hoop earrings, a black jacket, and a green patterned top smiles at the camera. The background is softly blurred with cool tones, suggesting an indoor professional setting.">
            <a:extLst>
              <a:ext uri="{C183D7F6-B498-43B3-948B-1728B52AA6E4}">
                <adec:decorative xmlns:adec="http://schemas.microsoft.com/office/drawing/2017/decorative" val="0"/>
              </a:ext>
            </a:extLst>
          </p:cNvPr>
          <p:cNvPicPr preferRelativeResize="0"/>
          <p:nvPr/>
        </p:nvPicPr>
        <p:blipFill rotWithShape="1">
          <a:blip r:embed="rId7">
            <a:alphaModFix/>
          </a:blip>
          <a:srcRect/>
          <a:stretch/>
        </p:blipFill>
        <p:spPr>
          <a:xfrm>
            <a:off x="3678150" y="518515"/>
            <a:ext cx="1863860" cy="1870525"/>
          </a:xfrm>
          <a:prstGeom prst="rect">
            <a:avLst/>
          </a:prstGeom>
          <a:noFill/>
          <a:ln>
            <a:noFill/>
          </a:ln>
        </p:spPr>
      </p:pic>
      <p:pic>
        <p:nvPicPr>
          <p:cNvPr id="140" name="Google Shape;140;p4" descr="CCEE Logo&#10;&#10;The lowercase letters 'ccee' with the words California Collaborative for Educational Excellence below.">
            <a:extLst>
              <a:ext uri="{C183D7F6-B498-43B3-948B-1728B52AA6E4}">
                <adec:decorative xmlns:adec="http://schemas.microsoft.com/office/drawing/2017/decorative" val="0"/>
              </a:ext>
            </a:extLst>
          </p:cNvPr>
          <p:cNvPicPr preferRelativeResize="0"/>
          <p:nvPr/>
        </p:nvPicPr>
        <p:blipFill rotWithShape="1">
          <a:blip r:embed="rId8">
            <a:alphaModFix/>
          </a:blip>
          <a:srcRect/>
          <a:stretch/>
        </p:blipFill>
        <p:spPr>
          <a:xfrm>
            <a:off x="156927" y="3781397"/>
            <a:ext cx="1808051" cy="586201"/>
          </a:xfrm>
          <a:prstGeom prst="rect">
            <a:avLst/>
          </a:prstGeom>
          <a:noFill/>
          <a:ln>
            <a:noFill/>
          </a:ln>
        </p:spPr>
      </p:pic>
      <p:pic>
        <p:nvPicPr>
          <p:cNvPr id="141" name="Google Shape;141;p4" descr="CDE logo&#10;&#10;Circle with words Department of Education State of California forming the border, with a lamp and books in the center of the circle">
            <a:extLst>
              <a:ext uri="{C183D7F6-B498-43B3-948B-1728B52AA6E4}">
                <adec:decorative xmlns:adec="http://schemas.microsoft.com/office/drawing/2017/decorative" val="0"/>
              </a:ext>
            </a:extLst>
          </p:cNvPr>
          <p:cNvPicPr preferRelativeResize="0"/>
          <p:nvPr/>
        </p:nvPicPr>
        <p:blipFill rotWithShape="1">
          <a:blip r:embed="rId9">
            <a:alphaModFix/>
          </a:blip>
          <a:srcRect/>
          <a:stretch/>
        </p:blipFill>
        <p:spPr>
          <a:xfrm>
            <a:off x="347300" y="2099400"/>
            <a:ext cx="1000500" cy="1006798"/>
          </a:xfrm>
          <a:prstGeom prst="rect">
            <a:avLst/>
          </a:prstGeom>
          <a:noFill/>
          <a:ln>
            <a:noFill/>
          </a:ln>
        </p:spPr>
      </p:pic>
      <p:sp>
        <p:nvSpPr>
          <p:cNvPr id="129" name="Google Shape;129;p4">
            <a:extLst>
              <a:ext uri="{C183D7F6-B498-43B3-948B-1728B52AA6E4}">
                <adec:decorative xmlns:adec="http://schemas.microsoft.com/office/drawing/2017/decorative" val="0"/>
              </a:ext>
            </a:extLst>
          </p:cNvPr>
          <p:cNvSpPr txBox="1">
            <a:spLocks noGrp="1"/>
          </p:cNvSpPr>
          <p:nvPr>
            <p:ph type="title"/>
          </p:nvPr>
        </p:nvSpPr>
        <p:spPr>
          <a:xfrm>
            <a:off x="-25050" y="-444750"/>
            <a:ext cx="2172000" cy="444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sz="1400"/>
              <a:t>Presenters</a:t>
            </a:r>
            <a:endParaRPr sz="14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g379f2aa4b5d_0_4"/>
          <p:cNvSpPr txBox="1">
            <a:spLocks noGrp="1"/>
          </p:cNvSpPr>
          <p:nvPr>
            <p:ph type="title"/>
          </p:nvPr>
        </p:nvSpPr>
        <p:spPr>
          <a:xfrm>
            <a:off x="1366975" y="1303971"/>
            <a:ext cx="3405000" cy="916800"/>
          </a:xfrm>
          <a:prstGeom prst="rect">
            <a:avLst/>
          </a:prstGeom>
          <a:solidFill>
            <a:srgbClr val="243B5B"/>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sz="2800">
                <a:solidFill>
                  <a:srgbClr val="FFFFFF"/>
                </a:solidFill>
                <a:latin typeface="Aptos Display"/>
                <a:ea typeface="Raleway"/>
                <a:cs typeface="Raleway"/>
                <a:sym typeface="Raleway"/>
              </a:rPr>
              <a:t>We recognize:</a:t>
            </a:r>
            <a:endParaRPr sz="2800">
              <a:solidFill>
                <a:srgbClr val="FFFFFF"/>
              </a:solidFill>
              <a:latin typeface="Aptos Display"/>
              <a:ea typeface="Raleway"/>
              <a:cs typeface="Raleway"/>
              <a:sym typeface="Raleway"/>
            </a:endParaRPr>
          </a:p>
        </p:txBody>
      </p:sp>
      <p:sp>
        <p:nvSpPr>
          <p:cNvPr id="437" name="Google Shape;437;g379f2aa4b5d_0_4"/>
          <p:cNvSpPr txBox="1">
            <a:spLocks noGrp="1"/>
          </p:cNvSpPr>
          <p:nvPr>
            <p:ph type="body" idx="1"/>
          </p:nvPr>
        </p:nvSpPr>
        <p:spPr>
          <a:xfrm>
            <a:off x="1366975" y="2410350"/>
            <a:ext cx="3405000" cy="3618300"/>
          </a:xfrm>
          <a:prstGeom prst="rect">
            <a:avLst/>
          </a:prstGeom>
          <a:noFill/>
          <a:ln>
            <a:noFill/>
          </a:ln>
        </p:spPr>
        <p:txBody>
          <a:bodyPr spcFirstLastPara="1" wrap="square" lIns="91425" tIns="45700" rIns="91425" bIns="45700" anchor="ctr" anchorCtr="0">
            <a:noAutofit/>
          </a:bodyPr>
          <a:lstStyle/>
          <a:p>
            <a:pPr marL="457200" lvl="0" indent="-381000" algn="l" rtl="0">
              <a:lnSpc>
                <a:spcPct val="90000"/>
              </a:lnSpc>
              <a:spcBef>
                <a:spcPts val="0"/>
              </a:spcBef>
              <a:spcAft>
                <a:spcPts val="0"/>
              </a:spcAft>
              <a:buClr>
                <a:srgbClr val="15334B"/>
              </a:buClr>
              <a:buSzPts val="2400"/>
              <a:buFont typeface="Raleway"/>
              <a:buChar char="●"/>
            </a:pPr>
            <a:r>
              <a:rPr lang="en-US" b="0">
                <a:solidFill>
                  <a:srgbClr val="15334B"/>
                </a:solidFill>
                <a:latin typeface="Aptos Display"/>
                <a:ea typeface="Raleway"/>
                <a:cs typeface="Raleway"/>
                <a:sym typeface="Raleway"/>
              </a:rPr>
              <a:t>The IEP is a Journey </a:t>
            </a:r>
            <a:endParaRPr b="0">
              <a:solidFill>
                <a:srgbClr val="15334B"/>
              </a:solidFill>
              <a:latin typeface="Aptos Display"/>
              <a:ea typeface="Raleway"/>
              <a:cs typeface="Raleway"/>
              <a:sym typeface="Raleway"/>
            </a:endParaRPr>
          </a:p>
          <a:p>
            <a:pPr marL="457200" lvl="0" indent="-381000" algn="l" rtl="0">
              <a:lnSpc>
                <a:spcPct val="90000"/>
              </a:lnSpc>
              <a:spcBef>
                <a:spcPts val="0"/>
              </a:spcBef>
              <a:spcAft>
                <a:spcPts val="0"/>
              </a:spcAft>
              <a:buClr>
                <a:srgbClr val="15334B"/>
              </a:buClr>
              <a:buSzPts val="2400"/>
              <a:buFont typeface="Raleway"/>
              <a:buChar char="●"/>
            </a:pPr>
            <a:r>
              <a:rPr lang="en-US" b="0">
                <a:solidFill>
                  <a:srgbClr val="15334B"/>
                </a:solidFill>
                <a:latin typeface="Aptos Display"/>
                <a:ea typeface="Raleway"/>
                <a:cs typeface="Raleway"/>
                <a:sym typeface="Raleway"/>
              </a:rPr>
              <a:t>There are many faces and experiences of the IEP team</a:t>
            </a:r>
            <a:endParaRPr b="0">
              <a:solidFill>
                <a:srgbClr val="15334B"/>
              </a:solidFill>
              <a:latin typeface="Aptos Display"/>
              <a:ea typeface="Raleway"/>
              <a:cs typeface="Raleway"/>
              <a:sym typeface="Raleway"/>
            </a:endParaRPr>
          </a:p>
          <a:p>
            <a:pPr marL="914400" lvl="1" indent="-381000" algn="l" rtl="0">
              <a:lnSpc>
                <a:spcPct val="90000"/>
              </a:lnSpc>
              <a:spcBef>
                <a:spcPts val="0"/>
              </a:spcBef>
              <a:spcAft>
                <a:spcPts val="0"/>
              </a:spcAft>
              <a:buClr>
                <a:srgbClr val="15334B"/>
              </a:buClr>
              <a:buSzPts val="2400"/>
              <a:buFont typeface="Raleway"/>
              <a:buChar char="○"/>
            </a:pPr>
            <a:r>
              <a:rPr lang="en-US" sz="2400">
                <a:solidFill>
                  <a:srgbClr val="15334B"/>
                </a:solidFill>
                <a:latin typeface="Aptos Display"/>
                <a:ea typeface="Raleway"/>
                <a:cs typeface="Raleway"/>
                <a:sym typeface="Raleway"/>
              </a:rPr>
              <a:t>Parent</a:t>
            </a:r>
            <a:endParaRPr sz="2400">
              <a:solidFill>
                <a:srgbClr val="15334B"/>
              </a:solidFill>
              <a:latin typeface="Aptos Display"/>
              <a:ea typeface="Raleway"/>
              <a:cs typeface="Raleway"/>
              <a:sym typeface="Raleway"/>
            </a:endParaRPr>
          </a:p>
          <a:p>
            <a:pPr marL="914400" lvl="1" indent="-381000" algn="l" rtl="0">
              <a:lnSpc>
                <a:spcPct val="90000"/>
              </a:lnSpc>
              <a:spcBef>
                <a:spcPts val="0"/>
              </a:spcBef>
              <a:spcAft>
                <a:spcPts val="0"/>
              </a:spcAft>
              <a:buClr>
                <a:srgbClr val="15334B"/>
              </a:buClr>
              <a:buSzPts val="2400"/>
              <a:buFont typeface="Raleway"/>
              <a:buChar char="○"/>
            </a:pPr>
            <a:r>
              <a:rPr lang="en-US" sz="2400">
                <a:solidFill>
                  <a:srgbClr val="15334B"/>
                </a:solidFill>
                <a:latin typeface="Aptos Display"/>
                <a:ea typeface="Raleway"/>
                <a:cs typeface="Raleway"/>
                <a:sym typeface="Raleway"/>
              </a:rPr>
              <a:t>Student</a:t>
            </a:r>
            <a:endParaRPr sz="2400">
              <a:solidFill>
                <a:srgbClr val="15334B"/>
              </a:solidFill>
              <a:latin typeface="Aptos Display"/>
              <a:ea typeface="Raleway"/>
              <a:cs typeface="Raleway"/>
              <a:sym typeface="Raleway"/>
            </a:endParaRPr>
          </a:p>
          <a:p>
            <a:pPr marL="914400" lvl="1" indent="-381000" algn="l" rtl="0">
              <a:lnSpc>
                <a:spcPct val="90000"/>
              </a:lnSpc>
              <a:spcBef>
                <a:spcPts val="0"/>
              </a:spcBef>
              <a:spcAft>
                <a:spcPts val="0"/>
              </a:spcAft>
              <a:buClr>
                <a:srgbClr val="15334B"/>
              </a:buClr>
              <a:buSzPts val="2400"/>
              <a:buFont typeface="Raleway"/>
              <a:buChar char="○"/>
            </a:pPr>
            <a:r>
              <a:rPr lang="en-US" sz="2400">
                <a:solidFill>
                  <a:srgbClr val="15334B"/>
                </a:solidFill>
                <a:latin typeface="Aptos Display"/>
                <a:ea typeface="Raleway"/>
                <a:cs typeface="Raleway"/>
                <a:sym typeface="Raleway"/>
              </a:rPr>
              <a:t>Educators</a:t>
            </a:r>
            <a:endParaRPr sz="2400">
              <a:solidFill>
                <a:srgbClr val="15334B"/>
              </a:solidFill>
              <a:latin typeface="Aptos Display"/>
              <a:ea typeface="Raleway"/>
              <a:cs typeface="Raleway"/>
              <a:sym typeface="Raleway"/>
            </a:endParaRPr>
          </a:p>
          <a:p>
            <a:pPr marL="457200" lvl="0" indent="-381000" algn="l" rtl="0">
              <a:lnSpc>
                <a:spcPct val="90000"/>
              </a:lnSpc>
              <a:spcBef>
                <a:spcPts val="0"/>
              </a:spcBef>
              <a:spcAft>
                <a:spcPts val="0"/>
              </a:spcAft>
              <a:buClr>
                <a:srgbClr val="15334B"/>
              </a:buClr>
              <a:buSzPts val="2400"/>
              <a:buFont typeface="Raleway"/>
              <a:buChar char="●"/>
            </a:pPr>
            <a:r>
              <a:rPr lang="en-US" b="0">
                <a:solidFill>
                  <a:srgbClr val="15334B"/>
                </a:solidFill>
                <a:latin typeface="Aptos Display"/>
                <a:ea typeface="Raleway"/>
                <a:cs typeface="Raleway"/>
                <a:sym typeface="Raleway"/>
              </a:rPr>
              <a:t>All members have value </a:t>
            </a:r>
            <a:endParaRPr b="0">
              <a:solidFill>
                <a:srgbClr val="15334B"/>
              </a:solidFill>
              <a:latin typeface="Aptos Display"/>
              <a:ea typeface="Raleway"/>
              <a:cs typeface="Raleway"/>
              <a:sym typeface="Raleway"/>
            </a:endParaRPr>
          </a:p>
        </p:txBody>
      </p:sp>
      <p:pic>
        <p:nvPicPr>
          <p:cNvPr id="438" name="Google Shape;438;g379f2aa4b5d_0_4" descr="Graphic of concentric dotted circles with the words ‘A Place to Begin’ on the outer ring and three phases labeled inside: ‘Before the IEP,’ ‘During the IEP,’ and ‘After the IEP."/>
          <p:cNvPicPr preferRelativeResize="0"/>
          <p:nvPr/>
        </p:nvPicPr>
        <p:blipFill>
          <a:blip r:embed="rId3">
            <a:alphaModFix/>
          </a:blip>
          <a:stretch>
            <a:fillRect/>
          </a:stretch>
        </p:blipFill>
        <p:spPr>
          <a:xfrm>
            <a:off x="5487350" y="264225"/>
            <a:ext cx="5865050" cy="58650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pic>
        <p:nvPicPr>
          <p:cNvPr id="445" name="Google Shape;445;g37b72e013b6_0_23" descr="Infographic titled “Continuum of Engagement” showing four stages. From left to right: Informing (decisions made by staff and parents are informed), Involving (students and parents invited to participate, led by staff), Engaging (shared decision-making with higher trust), and Leading (parents, students, and staff work together in leadership roles toward a shared vision). An orange arrow labeled “trust” curves upward across the stages."/>
          <p:cNvPicPr preferRelativeResize="0"/>
          <p:nvPr/>
        </p:nvPicPr>
        <p:blipFill rotWithShape="1">
          <a:blip r:embed="rId3">
            <a:alphaModFix/>
          </a:blip>
          <a:srcRect b="4049"/>
          <a:stretch/>
        </p:blipFill>
        <p:spPr>
          <a:xfrm>
            <a:off x="6061275" y="1020162"/>
            <a:ext cx="5493300" cy="4503138"/>
          </a:xfrm>
          <a:prstGeom prst="rect">
            <a:avLst/>
          </a:prstGeom>
          <a:noFill/>
          <a:ln>
            <a:noFill/>
          </a:ln>
        </p:spPr>
      </p:pic>
      <p:pic>
        <p:nvPicPr>
          <p:cNvPr id="446" name="Google Shape;446;g37b72e013b6_0_23" descr="A green arrow pointing up to the Continuum of Engagement graphic"/>
          <p:cNvPicPr preferRelativeResize="0"/>
          <p:nvPr/>
        </p:nvPicPr>
        <p:blipFill>
          <a:blip r:embed="rId4">
            <a:alphaModFix/>
          </a:blip>
          <a:stretch>
            <a:fillRect/>
          </a:stretch>
        </p:blipFill>
        <p:spPr>
          <a:xfrm rot="-7772919" flipH="1">
            <a:off x="4253248" y="4026840"/>
            <a:ext cx="2240017" cy="2240017"/>
          </a:xfrm>
          <a:prstGeom prst="rect">
            <a:avLst/>
          </a:prstGeom>
          <a:noFill/>
          <a:ln>
            <a:noFill/>
          </a:ln>
        </p:spPr>
      </p:pic>
      <p:sp>
        <p:nvSpPr>
          <p:cNvPr id="444" name="Google Shape;444;g37b72e013b6_0_23"/>
          <p:cNvSpPr txBox="1">
            <a:spLocks noGrp="1"/>
          </p:cNvSpPr>
          <p:nvPr>
            <p:ph type="body" idx="2"/>
          </p:nvPr>
        </p:nvSpPr>
        <p:spPr>
          <a:xfrm>
            <a:off x="404150" y="1691875"/>
            <a:ext cx="5493300" cy="4188600"/>
          </a:xfrm>
          <a:prstGeom prst="rect">
            <a:avLst/>
          </a:prstGeom>
        </p:spPr>
        <p:txBody>
          <a:bodyPr spcFirstLastPara="1" wrap="square" lIns="91425" tIns="45700" rIns="91425" bIns="45700" anchor="t" anchorCtr="0">
            <a:normAutofit/>
          </a:bodyPr>
          <a:lstStyle/>
          <a:p>
            <a:pPr marL="0" lvl="0" indent="0" algn="l" rtl="0">
              <a:lnSpc>
                <a:spcPct val="60000"/>
              </a:lnSpc>
              <a:spcBef>
                <a:spcPts val="1000"/>
              </a:spcBef>
              <a:spcAft>
                <a:spcPts val="0"/>
              </a:spcAft>
              <a:buNone/>
            </a:pPr>
            <a:r>
              <a:rPr lang="en-US" sz="2400" b="1" dirty="0">
                <a:solidFill>
                  <a:srgbClr val="15334B"/>
                </a:solidFill>
                <a:latin typeface="Raleway"/>
                <a:ea typeface="Raleway"/>
                <a:cs typeface="Raleway"/>
                <a:sym typeface="Raleway"/>
              </a:rPr>
              <a:t>We strive to</a:t>
            </a:r>
            <a:r>
              <a:rPr lang="en-US" sz="2400" dirty="0">
                <a:solidFill>
                  <a:srgbClr val="15334B"/>
                </a:solidFill>
                <a:latin typeface="Raleway"/>
                <a:ea typeface="Raleway"/>
                <a:cs typeface="Raleway"/>
                <a:sym typeface="Raleway"/>
              </a:rPr>
              <a:t>:</a:t>
            </a:r>
            <a:endParaRPr sz="2400" dirty="0">
              <a:solidFill>
                <a:srgbClr val="15334B"/>
              </a:solidFill>
              <a:latin typeface="Raleway"/>
              <a:ea typeface="Raleway"/>
              <a:cs typeface="Raleway"/>
              <a:sym typeface="Raleway"/>
            </a:endParaRPr>
          </a:p>
          <a:p>
            <a:pPr marL="457200" lvl="0" indent="-381000" algn="l" rtl="0">
              <a:lnSpc>
                <a:spcPct val="90000"/>
              </a:lnSpc>
              <a:spcBef>
                <a:spcPts val="1000"/>
              </a:spcBef>
              <a:spcAft>
                <a:spcPts val="0"/>
              </a:spcAft>
              <a:buClr>
                <a:srgbClr val="15334B"/>
              </a:buClr>
              <a:buSzPts val="2400"/>
              <a:buFont typeface="Raleway"/>
              <a:buChar char="•"/>
            </a:pPr>
            <a:r>
              <a:rPr lang="en-US" sz="2400" dirty="0">
                <a:solidFill>
                  <a:srgbClr val="15334B"/>
                </a:solidFill>
                <a:latin typeface="Raleway"/>
                <a:ea typeface="Raleway"/>
                <a:cs typeface="Raleway"/>
                <a:sym typeface="Raleway"/>
              </a:rPr>
              <a:t>foster student-centered and asset-based IEPs</a:t>
            </a:r>
            <a:endParaRPr sz="2400" dirty="0">
              <a:solidFill>
                <a:srgbClr val="15334B"/>
              </a:solidFill>
              <a:latin typeface="Raleway"/>
              <a:ea typeface="Raleway"/>
              <a:cs typeface="Raleway"/>
              <a:sym typeface="Raleway"/>
            </a:endParaRPr>
          </a:p>
          <a:p>
            <a:pPr marL="457200" lvl="0" indent="-381000" algn="l" rtl="0">
              <a:lnSpc>
                <a:spcPct val="90000"/>
              </a:lnSpc>
              <a:spcBef>
                <a:spcPts val="0"/>
              </a:spcBef>
              <a:spcAft>
                <a:spcPts val="0"/>
              </a:spcAft>
              <a:buClr>
                <a:srgbClr val="15334B"/>
              </a:buClr>
              <a:buSzPts val="2400"/>
              <a:buFont typeface="Raleway"/>
              <a:buChar char="•"/>
            </a:pPr>
            <a:r>
              <a:rPr lang="en-US" sz="2400" dirty="0">
                <a:solidFill>
                  <a:srgbClr val="15334B"/>
                </a:solidFill>
                <a:latin typeface="Raleway"/>
                <a:ea typeface="Raleway"/>
                <a:cs typeface="Raleway"/>
                <a:sym typeface="Raleway"/>
              </a:rPr>
              <a:t>embrace collaboration</a:t>
            </a:r>
            <a:endParaRPr sz="2400" dirty="0">
              <a:solidFill>
                <a:srgbClr val="15334B"/>
              </a:solidFill>
              <a:latin typeface="Raleway"/>
              <a:ea typeface="Raleway"/>
              <a:cs typeface="Raleway"/>
              <a:sym typeface="Raleway"/>
            </a:endParaRPr>
          </a:p>
          <a:p>
            <a:pPr marL="457200" lvl="0" indent="-381000" algn="l" rtl="0">
              <a:lnSpc>
                <a:spcPct val="90000"/>
              </a:lnSpc>
              <a:spcBef>
                <a:spcPts val="0"/>
              </a:spcBef>
              <a:spcAft>
                <a:spcPts val="0"/>
              </a:spcAft>
              <a:buClr>
                <a:srgbClr val="15334B"/>
              </a:buClr>
              <a:buSzPts val="2400"/>
              <a:buFont typeface="Raleway"/>
              <a:buChar char="•"/>
            </a:pPr>
            <a:r>
              <a:rPr lang="en-US" sz="2400" dirty="0">
                <a:solidFill>
                  <a:srgbClr val="15334B"/>
                </a:solidFill>
                <a:latin typeface="Raleway"/>
                <a:ea typeface="Raleway"/>
                <a:cs typeface="Raleway"/>
                <a:sym typeface="Raleway"/>
              </a:rPr>
              <a:t>create meaningful and inclusive experiences for all IEP team members</a:t>
            </a:r>
            <a:endParaRPr sz="2400" dirty="0">
              <a:solidFill>
                <a:srgbClr val="15334B"/>
              </a:solidFill>
              <a:latin typeface="Raleway"/>
              <a:ea typeface="Raleway"/>
              <a:cs typeface="Raleway"/>
              <a:sym typeface="Raleway"/>
            </a:endParaRPr>
          </a:p>
          <a:p>
            <a:pPr marL="457200" lvl="0" indent="-381000" algn="l" rtl="0">
              <a:lnSpc>
                <a:spcPct val="90000"/>
              </a:lnSpc>
              <a:spcBef>
                <a:spcPts val="0"/>
              </a:spcBef>
              <a:spcAft>
                <a:spcPts val="0"/>
              </a:spcAft>
              <a:buClr>
                <a:srgbClr val="15334B"/>
              </a:buClr>
              <a:buSzPts val="2400"/>
              <a:buFont typeface="Raleway"/>
              <a:buChar char="•"/>
            </a:pPr>
            <a:r>
              <a:rPr lang="en-US" sz="2400" dirty="0">
                <a:solidFill>
                  <a:srgbClr val="15334B"/>
                </a:solidFill>
                <a:latin typeface="Raleway"/>
                <a:ea typeface="Raleway"/>
                <a:cs typeface="Raleway"/>
                <a:sym typeface="Raleway"/>
              </a:rPr>
              <a:t>increase meaningful engagement for all </a:t>
            </a:r>
            <a:r>
              <a:rPr lang="en-US" sz="2400" dirty="0">
                <a:solidFill>
                  <a:srgbClr val="15334B"/>
                </a:solidFill>
                <a:latin typeface="Aptos Display"/>
                <a:ea typeface="Raleway"/>
                <a:cs typeface="Raleway"/>
                <a:sym typeface="Raleway"/>
              </a:rPr>
              <a:t>IEP</a:t>
            </a:r>
            <a:r>
              <a:rPr lang="en-US" sz="2400" dirty="0">
                <a:solidFill>
                  <a:srgbClr val="15334B"/>
                </a:solidFill>
                <a:latin typeface="Raleway"/>
                <a:ea typeface="Raleway"/>
                <a:cs typeface="Raleway"/>
                <a:sym typeface="Raleway"/>
              </a:rPr>
              <a:t> team members</a:t>
            </a:r>
            <a:endParaRPr sz="2400" dirty="0">
              <a:solidFill>
                <a:srgbClr val="15334B"/>
              </a:solidFill>
              <a:latin typeface="Raleway"/>
              <a:ea typeface="Raleway"/>
              <a:cs typeface="Raleway"/>
              <a:sym typeface="Raleway"/>
            </a:endParaRPr>
          </a:p>
          <a:p>
            <a:pPr marL="457200" lvl="0" indent="-381000" algn="l" rtl="0">
              <a:lnSpc>
                <a:spcPct val="90000"/>
              </a:lnSpc>
              <a:spcBef>
                <a:spcPts val="0"/>
              </a:spcBef>
              <a:spcAft>
                <a:spcPts val="0"/>
              </a:spcAft>
              <a:buClr>
                <a:srgbClr val="15334B"/>
              </a:buClr>
              <a:buSzPts val="2400"/>
              <a:buFont typeface="Raleway"/>
              <a:buChar char="•"/>
            </a:pPr>
            <a:r>
              <a:rPr lang="en-US" sz="2400" dirty="0">
                <a:solidFill>
                  <a:srgbClr val="15334B"/>
                </a:solidFill>
                <a:latin typeface="Raleway"/>
                <a:ea typeface="Raleway"/>
                <a:cs typeface="Raleway"/>
                <a:sym typeface="Raleway"/>
              </a:rPr>
              <a:t>build trusting relationships</a:t>
            </a:r>
            <a:endParaRPr sz="2400" dirty="0">
              <a:solidFill>
                <a:srgbClr val="15334B"/>
              </a:solidFill>
              <a:latin typeface="Raleway"/>
              <a:ea typeface="Raleway"/>
              <a:cs typeface="Raleway"/>
              <a:sym typeface="Raleway"/>
            </a:endParaRPr>
          </a:p>
        </p:txBody>
      </p:sp>
      <p:sp>
        <p:nvSpPr>
          <p:cNvPr id="447" name="Google Shape;447;g37b72e013b6_0_23"/>
          <p:cNvSpPr txBox="1">
            <a:spLocks noGrp="1"/>
          </p:cNvSpPr>
          <p:nvPr>
            <p:ph type="title"/>
          </p:nvPr>
        </p:nvSpPr>
        <p:spPr>
          <a:xfrm>
            <a:off x="878950" y="-460150"/>
            <a:ext cx="2944200" cy="4014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1200"/>
              <a:t>Our Why</a:t>
            </a:r>
            <a:endParaRPr sz="1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4" name="Google Shape;454;g37759790070_0_697"/>
          <p:cNvSpPr txBox="1">
            <a:spLocks noGrp="1"/>
          </p:cNvSpPr>
          <p:nvPr>
            <p:ph type="sldNum" idx="12"/>
          </p:nvPr>
        </p:nvSpPr>
        <p:spPr>
          <a:xfrm>
            <a:off x="8610600" y="6591392"/>
            <a:ext cx="27432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fld id="{00000000-1234-1234-1234-123412341234}" type="slidenum">
              <a:rPr lang="en-US"/>
              <a:t>32</a:t>
            </a:fld>
            <a:endParaRPr/>
          </a:p>
        </p:txBody>
      </p:sp>
      <p:pic>
        <p:nvPicPr>
          <p:cNvPr id="455" name="Google Shape;455;g37759790070_0_697" descr="Venn diagram showing collaboration around the student. Three circles overlap: Community Professionals (related service providers, vocational rehabilitation counselors, other agency personnel), Family (parents or guardians, invited participants), and School Personnel (special education teacher, counselor, general education teacher, LEA representative, principal, transition specialist). The student is at the center where all circles overlap."/>
          <p:cNvPicPr preferRelativeResize="0"/>
          <p:nvPr/>
        </p:nvPicPr>
        <p:blipFill rotWithShape="1">
          <a:blip r:embed="rId3">
            <a:alphaModFix/>
          </a:blip>
          <a:srcRect/>
          <a:stretch/>
        </p:blipFill>
        <p:spPr>
          <a:xfrm>
            <a:off x="4935200" y="1026125"/>
            <a:ext cx="4958650" cy="4560900"/>
          </a:xfrm>
          <a:prstGeom prst="rect">
            <a:avLst/>
          </a:prstGeom>
          <a:noFill/>
          <a:ln>
            <a:noFill/>
          </a:ln>
        </p:spPr>
      </p:pic>
      <p:sp>
        <p:nvSpPr>
          <p:cNvPr id="453" name="Google Shape;453;g37759790070_0_697"/>
          <p:cNvSpPr txBox="1">
            <a:spLocks noGrp="1"/>
          </p:cNvSpPr>
          <p:nvPr>
            <p:ph type="title"/>
          </p:nvPr>
        </p:nvSpPr>
        <p:spPr>
          <a:xfrm>
            <a:off x="126499" y="2014500"/>
            <a:ext cx="2658000" cy="1133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latin typeface="Aptos Display"/>
                <a:ea typeface="Raleway"/>
                <a:cs typeface="Raleway"/>
                <a:sym typeface="Raleway"/>
              </a:rPr>
              <a:t>We all have a role.</a:t>
            </a:r>
            <a:endParaRPr dirty="0">
              <a:latin typeface="Aptos Display"/>
              <a:ea typeface="Raleway"/>
              <a:cs typeface="Raleway"/>
              <a:sym typeface="Raleway"/>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pic>
        <p:nvPicPr>
          <p:cNvPr id="462" name="Google Shape;462;g37759790070_0_674" descr="The first row has the title of Continuum of Dispute Resolution Processes and Practices.&#10;In the next row, in lime green the Levels of Intervention are listed left to right: Prevention, Disagreement, Conflict, Procedural Safeguards, Legal Review. The first word, Prevention is circled in red with a red arrow pointing to it. &#10;The third row is in white and titled Assistance/Intervention Options. Left to right, and Under the Prevention Column: Family Engagement, Participant &amp; Stakeholder Training, Stakeholder Council, Collaborative Rule Making. Under Disagreement: Parent to Parent Assistance, Case Manager, Telephone Intermediary. Under Conflict: Facilitation, Mediation Models, Ombudsperson, Third Party Opinion/Consultation. Under Procedural Safeguards: Resolution Meeting, Mediation Under IDEA, Written State Complaints, Due Process Hearing. Under Legal Review column: Hearing Appeal (Two-Tier Systems), Litigation, Legislation."/>
          <p:cNvPicPr preferRelativeResize="0"/>
          <p:nvPr/>
        </p:nvPicPr>
        <p:blipFill rotWithShape="1">
          <a:blip r:embed="rId3">
            <a:alphaModFix/>
          </a:blip>
          <a:srcRect/>
          <a:stretch/>
        </p:blipFill>
        <p:spPr>
          <a:xfrm>
            <a:off x="4212675" y="1184175"/>
            <a:ext cx="7514200" cy="4067538"/>
          </a:xfrm>
          <a:prstGeom prst="rect">
            <a:avLst/>
          </a:prstGeom>
          <a:noFill/>
          <a:ln w="28575" cap="flat" cmpd="sng">
            <a:solidFill>
              <a:srgbClr val="243B5B"/>
            </a:solidFill>
            <a:prstDash val="solid"/>
            <a:round/>
            <a:headEnd type="none" w="sm" len="sm"/>
            <a:tailEnd type="none" w="sm" len="sm"/>
          </a:ln>
        </p:spPr>
      </p:pic>
      <p:pic>
        <p:nvPicPr>
          <p:cNvPr id="463" name="Google Shape;463;g37759790070_0_674" descr="Red circle over the word 'prevention' "/>
          <p:cNvPicPr preferRelativeResize="0"/>
          <p:nvPr/>
        </p:nvPicPr>
        <p:blipFill rotWithShape="1">
          <a:blip r:embed="rId4">
            <a:alphaModFix/>
          </a:blip>
          <a:srcRect t="24441" b="16189"/>
          <a:stretch/>
        </p:blipFill>
        <p:spPr>
          <a:xfrm>
            <a:off x="5157509" y="1434950"/>
            <a:ext cx="1776215" cy="1054501"/>
          </a:xfrm>
          <a:prstGeom prst="rect">
            <a:avLst/>
          </a:prstGeom>
          <a:noFill/>
          <a:ln>
            <a:noFill/>
          </a:ln>
        </p:spPr>
      </p:pic>
      <p:cxnSp>
        <p:nvCxnSpPr>
          <p:cNvPr id="464" name="Google Shape;464;g37759790070_0_674" descr="red arrow"/>
          <p:cNvCxnSpPr/>
          <p:nvPr/>
        </p:nvCxnSpPr>
        <p:spPr>
          <a:xfrm rot="10800000" flipH="1">
            <a:off x="3575950" y="2294300"/>
            <a:ext cx="1514400" cy="635100"/>
          </a:xfrm>
          <a:prstGeom prst="straightConnector1">
            <a:avLst/>
          </a:prstGeom>
          <a:noFill/>
          <a:ln w="76200" cap="flat" cmpd="sng">
            <a:solidFill>
              <a:srgbClr val="D45626"/>
            </a:solidFill>
            <a:prstDash val="solid"/>
            <a:round/>
            <a:headEnd type="none" w="sm" len="sm"/>
            <a:tailEnd type="triangle" w="med" len="med"/>
          </a:ln>
        </p:spPr>
      </p:cxnSp>
      <p:sp>
        <p:nvSpPr>
          <p:cNvPr id="465" name="Google Shape;465;g37759790070_0_674"/>
          <p:cNvSpPr txBox="1"/>
          <p:nvPr/>
        </p:nvSpPr>
        <p:spPr>
          <a:xfrm>
            <a:off x="102275" y="2647700"/>
            <a:ext cx="3903300" cy="2843825"/>
          </a:xfrm>
          <a:prstGeom prst="rect">
            <a:avLst/>
          </a:prstGeom>
          <a:noFill/>
          <a:ln>
            <a:noFill/>
          </a:ln>
        </p:spPr>
        <p:txBody>
          <a:bodyPr spcFirstLastPara="1" wrap="square" lIns="91425" tIns="91425" rIns="91425" bIns="91425" anchor="t" anchorCtr="0">
            <a:spAutoFit/>
          </a:bodyPr>
          <a:lstStyle/>
          <a:p>
            <a:pPr marL="0" marR="0" lvl="0" indent="0" algn="l" rtl="0">
              <a:lnSpc>
                <a:spcPct val="80000"/>
              </a:lnSpc>
              <a:spcBef>
                <a:spcPts val="0"/>
              </a:spcBef>
              <a:spcAft>
                <a:spcPts val="0"/>
              </a:spcAft>
              <a:buClr>
                <a:srgbClr val="000000"/>
              </a:buClr>
              <a:buSzPts val="2400"/>
              <a:buFont typeface="Arial"/>
              <a:buNone/>
            </a:pPr>
            <a:r>
              <a:rPr lang="en-US" sz="2400" i="1" u="none" strike="noStrike" cap="none" dirty="0">
                <a:solidFill>
                  <a:srgbClr val="15334B"/>
                </a:solidFill>
                <a:latin typeface="Aptos Display"/>
                <a:ea typeface="Raleway"/>
                <a:cs typeface="Raleway"/>
                <a:sym typeface="Raleway"/>
              </a:rPr>
              <a:t>“</a:t>
            </a:r>
            <a:r>
              <a:rPr lang="en-US" sz="2400" i="1" dirty="0">
                <a:solidFill>
                  <a:srgbClr val="15334B"/>
                </a:solidFill>
                <a:latin typeface="Aptos Display"/>
                <a:ea typeface="Raleway"/>
                <a:cs typeface="Raleway"/>
                <a:sym typeface="Raleway"/>
              </a:rPr>
              <a:t>Perhaps the best and easiest way to manage conflict is to prevent it in the first place. Increasing the capacity of systems and individuals to meaningfully collaborate and problem-solve offers a proactive strategy for conflict management. </a:t>
            </a:r>
            <a:r>
              <a:rPr lang="en-US" sz="2400" i="1" u="none" strike="noStrike" cap="none" dirty="0">
                <a:solidFill>
                  <a:srgbClr val="15334B"/>
                </a:solidFill>
                <a:latin typeface="Aptos Display"/>
                <a:ea typeface="Raleway"/>
                <a:cs typeface="Raleway"/>
                <a:sym typeface="Raleway"/>
              </a:rPr>
              <a:t>”</a:t>
            </a:r>
            <a:endParaRPr sz="2400" i="1" u="none" strike="noStrike" cap="none" dirty="0">
              <a:solidFill>
                <a:srgbClr val="15334B"/>
              </a:solidFill>
              <a:latin typeface="Aptos Display"/>
              <a:ea typeface="Raleway"/>
              <a:cs typeface="Raleway"/>
              <a:sym typeface="Raleway"/>
            </a:endParaRPr>
          </a:p>
        </p:txBody>
      </p:sp>
      <p:pic>
        <p:nvPicPr>
          <p:cNvPr id="466" name="Google Shape;466;g37759790070_0_674" descr="The word 'bonus' in a bold yellow and blue font"/>
          <p:cNvPicPr preferRelativeResize="0"/>
          <p:nvPr/>
        </p:nvPicPr>
        <p:blipFill rotWithShape="1">
          <a:blip r:embed="rId5">
            <a:alphaModFix/>
          </a:blip>
          <a:srcRect t="19549" b="23882"/>
          <a:stretch/>
        </p:blipFill>
        <p:spPr>
          <a:xfrm rot="-754236">
            <a:off x="158850" y="922912"/>
            <a:ext cx="3204220" cy="1812550"/>
          </a:xfrm>
          <a:prstGeom prst="rect">
            <a:avLst/>
          </a:prstGeom>
          <a:noFill/>
          <a:ln>
            <a:noFill/>
          </a:ln>
        </p:spPr>
      </p:pic>
      <p:sp>
        <p:nvSpPr>
          <p:cNvPr id="461" name="Google Shape;461;g37759790070_0_674"/>
          <p:cNvSpPr txBox="1">
            <a:spLocks noGrp="1"/>
          </p:cNvSpPr>
          <p:nvPr>
            <p:ph type="title"/>
          </p:nvPr>
        </p:nvSpPr>
        <p:spPr>
          <a:xfrm>
            <a:off x="-56575" y="-464700"/>
            <a:ext cx="4912200" cy="464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1200"/>
              <a:t>CADRE Continuum of Dispute resolution</a:t>
            </a:r>
            <a:endParaRPr sz="12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g37b72e013b6_0_536"/>
          <p:cNvSpPr txBox="1">
            <a:spLocks noGrp="1"/>
          </p:cNvSpPr>
          <p:nvPr>
            <p:ph type="title"/>
          </p:nvPr>
        </p:nvSpPr>
        <p:spPr>
          <a:xfrm>
            <a:off x="88125" y="-449725"/>
            <a:ext cx="8235900" cy="3810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1400">
                <a:solidFill>
                  <a:srgbClr val="15334B"/>
                </a:solidFill>
                <a:latin typeface="Raleway"/>
                <a:ea typeface="Raleway"/>
                <a:cs typeface="Raleway"/>
                <a:sym typeface="Raleway"/>
              </a:rPr>
              <a:t>Let’s get started with some fun!</a:t>
            </a:r>
            <a:endParaRPr sz="1400">
              <a:solidFill>
                <a:srgbClr val="15334B"/>
              </a:solidFill>
              <a:latin typeface="Raleway"/>
              <a:ea typeface="Raleway"/>
              <a:cs typeface="Raleway"/>
              <a:sym typeface="Raleway"/>
            </a:endParaRPr>
          </a:p>
        </p:txBody>
      </p:sp>
      <p:pic>
        <p:nvPicPr>
          <p:cNvPr id="473" name="Google Shape;473;g37b72e013b6_0_536" descr="A five-year-old Manteca California little league player is going viral with his walk-up dance." title="CAUGHT ON CAMERA: T-Ball kid's walk-up dance goes viral">
            <a:hlinkClick r:id="rId3"/>
          </p:cNvPr>
          <p:cNvPicPr preferRelativeResize="0"/>
          <p:nvPr/>
        </p:nvPicPr>
        <p:blipFill>
          <a:blip r:embed="rId4">
            <a:alphaModFix/>
          </a:blip>
          <a:stretch>
            <a:fillRect/>
          </a:stretch>
        </p:blipFill>
        <p:spPr>
          <a:xfrm>
            <a:off x="2298199" y="1496663"/>
            <a:ext cx="7595624" cy="4272556"/>
          </a:xfrm>
          <a:prstGeom prst="rect">
            <a:avLst/>
          </a:prstGeom>
          <a:noFill/>
          <a:ln w="28575" cap="flat" cmpd="sng">
            <a:solidFill>
              <a:srgbClr val="50C9F4"/>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80" name="Google Shape;480;g37721a979d8_0_9"/>
          <p:cNvSpPr txBox="1">
            <a:spLocks noGrp="1"/>
          </p:cNvSpPr>
          <p:nvPr>
            <p:ph type="body" idx="1"/>
          </p:nvPr>
        </p:nvSpPr>
        <p:spPr>
          <a:xfrm>
            <a:off x="5614700" y="2697450"/>
            <a:ext cx="5180400" cy="17976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2400" b="0">
                <a:solidFill>
                  <a:srgbClr val="15334B"/>
                </a:solidFill>
                <a:latin typeface="Aptos Display"/>
                <a:ea typeface="Raleway"/>
                <a:cs typeface="Raleway"/>
                <a:sym typeface="Raleway"/>
              </a:rPr>
              <a:t>With an elbow partner share your walk-up song . . . why did you choose this song? How does the song make you feel? </a:t>
            </a:r>
            <a:endParaRPr sz="2400" b="0">
              <a:solidFill>
                <a:srgbClr val="15334B"/>
              </a:solidFill>
              <a:latin typeface="Aptos Display"/>
              <a:ea typeface="Raleway"/>
              <a:cs typeface="Raleway"/>
              <a:sym typeface="Raleway"/>
            </a:endParaRPr>
          </a:p>
        </p:txBody>
      </p:sp>
      <p:pic>
        <p:nvPicPr>
          <p:cNvPr id="481" name="Google Shape;481;g37721a979d8_0_9" descr="Graphic of a music player screen showing two stick figures dancing with music notes above their heads. Below the image are typical media controls, including play, pause, forward, rewind, and a progress bar."/>
          <p:cNvPicPr preferRelativeResize="0"/>
          <p:nvPr/>
        </p:nvPicPr>
        <p:blipFill>
          <a:blip r:embed="rId3">
            <a:alphaModFix/>
          </a:blip>
          <a:stretch>
            <a:fillRect/>
          </a:stretch>
        </p:blipFill>
        <p:spPr>
          <a:xfrm>
            <a:off x="1104126" y="1520649"/>
            <a:ext cx="4426949" cy="4426949"/>
          </a:xfrm>
          <a:prstGeom prst="rect">
            <a:avLst/>
          </a:prstGeom>
          <a:noFill/>
          <a:ln>
            <a:noFill/>
          </a:ln>
        </p:spPr>
      </p:pic>
      <p:sp>
        <p:nvSpPr>
          <p:cNvPr id="479" name="Google Shape;479;g37721a979d8_0_9"/>
          <p:cNvSpPr txBox="1">
            <a:spLocks noGrp="1"/>
          </p:cNvSpPr>
          <p:nvPr>
            <p:ph type="title"/>
          </p:nvPr>
        </p:nvSpPr>
        <p:spPr>
          <a:xfrm>
            <a:off x="2047874" y="194939"/>
            <a:ext cx="91323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600">
                <a:solidFill>
                  <a:srgbClr val="15334B"/>
                </a:solidFill>
                <a:latin typeface="Aptos Display"/>
                <a:ea typeface="Raleway"/>
                <a:cs typeface="Raleway"/>
                <a:sym typeface="Raleway"/>
              </a:rPr>
              <a:t>What would be your walk-up song?</a:t>
            </a:r>
            <a:endParaRPr sz="3600">
              <a:solidFill>
                <a:srgbClr val="15334B"/>
              </a:solidFill>
              <a:latin typeface="Aptos Display"/>
              <a:ea typeface="Raleway"/>
              <a:cs typeface="Raleway"/>
              <a:sym typeface="Raleway"/>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pic>
        <p:nvPicPr>
          <p:cNvPr id="487" name="Google Shape;487;g37b72e013b6_0_552" descr="Cover of the “IEP Success Companion Guide: Strategies for Collaborative and Student-Centered IEPs.” The subtitle describes it as a practical resource to support student-centered, strengths-based IEPs, with tools for preparation, facilitation, participation, and follow-through. The image shows a diverse group of five professionals sitting around a conference table, smiling and shaking hands, with laptops, notebooks, and coffee cups in front of them. Logos for High Quality IEPs and Pathways to Partnership appear at the bottom."/>
          <p:cNvPicPr preferRelativeResize="0"/>
          <p:nvPr/>
        </p:nvPicPr>
        <p:blipFill>
          <a:blip r:embed="rId3">
            <a:alphaModFix/>
          </a:blip>
          <a:stretch>
            <a:fillRect/>
          </a:stretch>
        </p:blipFill>
        <p:spPr>
          <a:xfrm>
            <a:off x="5926404" y="88875"/>
            <a:ext cx="5022078" cy="6501108"/>
          </a:xfrm>
          <a:prstGeom prst="rect">
            <a:avLst/>
          </a:prstGeom>
          <a:noFill/>
          <a:ln w="25400" cap="flat" cmpd="sng">
            <a:solidFill>
              <a:srgbClr val="17425C"/>
            </a:solidFill>
            <a:prstDash val="solid"/>
            <a:round/>
            <a:headEnd type="none" w="sm" len="sm"/>
            <a:tailEnd type="none" w="sm" len="sm"/>
          </a:ln>
          <a:effectLst>
            <a:outerShdw blurRad="76187" dist="25396" dir="5400000" algn="bl" rotWithShape="0">
              <a:srgbClr val="000000">
                <a:alpha val="50000"/>
              </a:srgbClr>
            </a:outerShdw>
          </a:effectLst>
        </p:spPr>
      </p:pic>
      <p:pic>
        <p:nvPicPr>
          <p:cNvPr id="490" name="Google Shape;490;g37b72e013b6_0_552" descr="Illustration of multiple hands of different skin tones clapping, with small motion lines indicating applause."/>
          <p:cNvPicPr preferRelativeResize="0"/>
          <p:nvPr/>
        </p:nvPicPr>
        <p:blipFill rotWithShape="1">
          <a:blip r:embed="rId4">
            <a:alphaModFix/>
          </a:blip>
          <a:srcRect t="53277"/>
          <a:stretch/>
        </p:blipFill>
        <p:spPr>
          <a:xfrm>
            <a:off x="313325" y="3673000"/>
            <a:ext cx="5480051" cy="2560392"/>
          </a:xfrm>
          <a:prstGeom prst="rect">
            <a:avLst/>
          </a:prstGeom>
          <a:noFill/>
          <a:ln>
            <a:noFill/>
          </a:ln>
        </p:spPr>
      </p:pic>
      <p:sp>
        <p:nvSpPr>
          <p:cNvPr id="489" name="Google Shape;489;g37b72e013b6_0_552"/>
          <p:cNvSpPr txBox="1"/>
          <p:nvPr/>
        </p:nvSpPr>
        <p:spPr>
          <a:xfrm>
            <a:off x="566950" y="2275050"/>
            <a:ext cx="4972800" cy="987600"/>
          </a:xfrm>
          <a:prstGeom prst="rect">
            <a:avLst/>
          </a:prstGeom>
          <a:noFill/>
          <a:ln>
            <a:noFill/>
          </a:ln>
        </p:spPr>
        <p:txBody>
          <a:bodyPr spcFirstLastPara="1" wrap="square" lIns="121875" tIns="121875" rIns="121875" bIns="121875" anchor="t" anchorCtr="0">
            <a:normAutofit/>
          </a:bodyPr>
          <a:lstStyle/>
          <a:p>
            <a:pPr marL="0" lvl="0" indent="0" algn="l" rtl="0">
              <a:lnSpc>
                <a:spcPct val="90000"/>
              </a:lnSpc>
              <a:spcBef>
                <a:spcPts val="1066"/>
              </a:spcBef>
              <a:spcAft>
                <a:spcPts val="0"/>
              </a:spcAft>
              <a:buNone/>
            </a:pPr>
            <a:r>
              <a:rPr lang="en-US" sz="2650" b="1" dirty="0">
                <a:solidFill>
                  <a:srgbClr val="15334B"/>
                </a:solidFill>
                <a:latin typeface="Aptos Display"/>
                <a:ea typeface="Raleway"/>
                <a:cs typeface="Raleway"/>
                <a:sym typeface="Raleway"/>
              </a:rPr>
              <a:t>Introducing . . . </a:t>
            </a:r>
            <a:endParaRPr sz="2650" b="1" dirty="0">
              <a:solidFill>
                <a:srgbClr val="15334B"/>
              </a:solidFill>
              <a:latin typeface="Aptos Display"/>
              <a:ea typeface="Raleway"/>
              <a:cs typeface="Raleway"/>
              <a:sym typeface="Raleway"/>
            </a:endParaRPr>
          </a:p>
        </p:txBody>
      </p:sp>
      <p:sp>
        <p:nvSpPr>
          <p:cNvPr id="488" name="Google Shape;488;g37b72e013b6_0_552"/>
          <p:cNvSpPr txBox="1">
            <a:spLocks noGrp="1"/>
          </p:cNvSpPr>
          <p:nvPr>
            <p:ph type="title"/>
          </p:nvPr>
        </p:nvSpPr>
        <p:spPr>
          <a:xfrm>
            <a:off x="1060600" y="-552901"/>
            <a:ext cx="3985500" cy="552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1200"/>
              <a:t>IEP Success Companion Guide Cover Page</a:t>
            </a:r>
            <a:endParaRPr sz="12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pic>
        <p:nvPicPr>
          <p:cNvPr id="499" name="Google Shape;499;g37b72e013b6_0_546" descr="Screenshot of a “Resources” page. At the top, there is an image of students and a teacher working in a classroom. Below, the section explains that Pathways to Partnership provides technical assistance and resources to support educators and families. Four resource documents are displayed: “Pathways to Partnership Information Sheet,” “Pathways to Partnership Bridging Steps Tool,” “Pathways to Partnership Information Sheet,” and “Pathways to Partnership Process Tools.”"/>
          <p:cNvPicPr preferRelativeResize="0"/>
          <p:nvPr/>
        </p:nvPicPr>
        <p:blipFill>
          <a:blip r:embed="rId3">
            <a:alphaModFix/>
          </a:blip>
          <a:stretch>
            <a:fillRect/>
          </a:stretch>
        </p:blipFill>
        <p:spPr>
          <a:xfrm>
            <a:off x="6204478" y="2665800"/>
            <a:ext cx="4605047" cy="3340138"/>
          </a:xfrm>
          <a:prstGeom prst="rect">
            <a:avLst/>
          </a:prstGeom>
          <a:noFill/>
          <a:ln>
            <a:noFill/>
          </a:ln>
        </p:spPr>
      </p:pic>
      <p:pic>
        <p:nvPicPr>
          <p:cNvPr id="502" name="Google Shape;502;g37b72e013b6_0_546" descr="An open drawn circle to emphasize the word 'resources' on the website screenshot"/>
          <p:cNvPicPr preferRelativeResize="0"/>
          <p:nvPr/>
        </p:nvPicPr>
        <p:blipFill>
          <a:blip r:embed="rId4">
            <a:alphaModFix/>
          </a:blip>
          <a:stretch>
            <a:fillRect/>
          </a:stretch>
        </p:blipFill>
        <p:spPr>
          <a:xfrm>
            <a:off x="6300454" y="2635487"/>
            <a:ext cx="1587028" cy="1587029"/>
          </a:xfrm>
          <a:prstGeom prst="rect">
            <a:avLst/>
          </a:prstGeom>
          <a:noFill/>
          <a:ln>
            <a:noFill/>
          </a:ln>
        </p:spPr>
      </p:pic>
      <p:sp>
        <p:nvSpPr>
          <p:cNvPr id="500" name="Google Shape;500;g37b72e013b6_0_546"/>
          <p:cNvSpPr txBox="1"/>
          <p:nvPr/>
        </p:nvSpPr>
        <p:spPr>
          <a:xfrm>
            <a:off x="6114576" y="1674550"/>
            <a:ext cx="5132100" cy="593700"/>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90000"/>
              </a:lnSpc>
              <a:spcBef>
                <a:spcPts val="1000"/>
              </a:spcBef>
              <a:spcAft>
                <a:spcPts val="0"/>
              </a:spcAft>
              <a:buNone/>
            </a:pPr>
            <a:r>
              <a:rPr lang="en-US" sz="2800" b="1">
                <a:solidFill>
                  <a:srgbClr val="914591"/>
                </a:solidFill>
                <a:latin typeface="Aptos Display"/>
                <a:ea typeface="Raleway"/>
                <a:cs typeface="Raleway"/>
                <a:sym typeface="Raleway"/>
              </a:rPr>
              <a:t>pathways2partnership.org</a:t>
            </a:r>
            <a:endParaRPr sz="2800" b="1">
              <a:solidFill>
                <a:srgbClr val="914591"/>
              </a:solidFill>
              <a:latin typeface="Aptos Display"/>
              <a:ea typeface="Raleway"/>
              <a:cs typeface="Raleway"/>
              <a:sym typeface="Raleway"/>
            </a:endParaRPr>
          </a:p>
        </p:txBody>
      </p:sp>
      <p:pic>
        <p:nvPicPr>
          <p:cNvPr id="498" name="Google Shape;498;g37b72e013b6_0_546" descr="Screenshot of the High Quality IEP Toolkit: Special Education Providers Edition. The page includes an introduction describing the toolkit’s purpose and five clickable sections: “A Place to Begin,” “BEFORE the IEP,” “DURING the IEP,” “AFTER the IEP,” and “IEP Success Companion Guide.” Each section is represented with a photo, such as a teacher with a student, a woman speaking, a calendar, students working, and a group discussion."/>
          <p:cNvPicPr preferRelativeResize="0"/>
          <p:nvPr/>
        </p:nvPicPr>
        <p:blipFill>
          <a:blip r:embed="rId5">
            <a:alphaModFix/>
          </a:blip>
          <a:stretch>
            <a:fillRect/>
          </a:stretch>
        </p:blipFill>
        <p:spPr>
          <a:xfrm>
            <a:off x="581285" y="2621023"/>
            <a:ext cx="4970457" cy="3429667"/>
          </a:xfrm>
          <a:prstGeom prst="rect">
            <a:avLst/>
          </a:prstGeom>
          <a:noFill/>
          <a:ln>
            <a:noFill/>
          </a:ln>
        </p:spPr>
      </p:pic>
      <p:pic>
        <p:nvPicPr>
          <p:cNvPr id="501" name="Google Shape;501;g37b72e013b6_0_546" descr="An open drawn circle to emphasize the &quot;IEP Success Companion Guide&quot; tab on the HQ IEPs website screenshot"/>
          <p:cNvPicPr preferRelativeResize="0"/>
          <p:nvPr/>
        </p:nvPicPr>
        <p:blipFill>
          <a:blip r:embed="rId4">
            <a:alphaModFix/>
          </a:blip>
          <a:stretch>
            <a:fillRect/>
          </a:stretch>
        </p:blipFill>
        <p:spPr>
          <a:xfrm>
            <a:off x="2886285" y="4331050"/>
            <a:ext cx="2176031" cy="2176031"/>
          </a:xfrm>
          <a:prstGeom prst="rect">
            <a:avLst/>
          </a:prstGeom>
          <a:noFill/>
          <a:ln>
            <a:noFill/>
          </a:ln>
        </p:spPr>
      </p:pic>
      <p:sp>
        <p:nvSpPr>
          <p:cNvPr id="497" name="Google Shape;497;g37b72e013b6_0_546"/>
          <p:cNvSpPr txBox="1"/>
          <p:nvPr/>
        </p:nvSpPr>
        <p:spPr>
          <a:xfrm>
            <a:off x="661240" y="1674550"/>
            <a:ext cx="5132100" cy="593700"/>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90000"/>
              </a:lnSpc>
              <a:spcBef>
                <a:spcPts val="1000"/>
              </a:spcBef>
              <a:spcAft>
                <a:spcPts val="0"/>
              </a:spcAft>
              <a:buNone/>
            </a:pPr>
            <a:r>
              <a:rPr lang="en-US" sz="2800" b="1">
                <a:solidFill>
                  <a:srgbClr val="15334B"/>
                </a:solidFill>
                <a:latin typeface="Aptos Display"/>
                <a:ea typeface="Raleway"/>
                <a:cs typeface="Raleway"/>
                <a:sym typeface="Raleway"/>
              </a:rPr>
              <a:t>highquailtyieps.net</a:t>
            </a:r>
            <a:endParaRPr sz="2800" b="1">
              <a:solidFill>
                <a:srgbClr val="15334B"/>
              </a:solidFill>
              <a:latin typeface="Aptos Display"/>
              <a:ea typeface="Raleway"/>
              <a:cs typeface="Raleway"/>
              <a:sym typeface="Raleway"/>
            </a:endParaRPr>
          </a:p>
        </p:txBody>
      </p:sp>
      <p:sp>
        <p:nvSpPr>
          <p:cNvPr id="496" name="Google Shape;496;g37b72e013b6_0_546"/>
          <p:cNvSpPr txBox="1">
            <a:spLocks noGrp="1"/>
          </p:cNvSpPr>
          <p:nvPr>
            <p:ph type="title"/>
          </p:nvPr>
        </p:nvSpPr>
        <p:spPr>
          <a:xfrm>
            <a:off x="2700100" y="170975"/>
            <a:ext cx="77013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800">
                <a:solidFill>
                  <a:srgbClr val="15334B"/>
                </a:solidFill>
                <a:latin typeface="Aptos Display"/>
                <a:ea typeface="Raleway"/>
                <a:cs typeface="Raleway"/>
                <a:sym typeface="Raleway"/>
              </a:rPr>
              <a:t>Where can I find this resource?</a:t>
            </a:r>
            <a:endParaRPr sz="3800">
              <a:solidFill>
                <a:srgbClr val="15334B"/>
              </a:solidFill>
              <a:latin typeface="Aptos Display"/>
              <a:ea typeface="Raleway"/>
              <a:cs typeface="Raleway"/>
              <a:sym typeface="Raleway"/>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15" name="Google Shape;515;g382bde5be27_1_39"/>
          <p:cNvSpPr txBox="1"/>
          <p:nvPr/>
        </p:nvSpPr>
        <p:spPr>
          <a:xfrm>
            <a:off x="7781125" y="4498350"/>
            <a:ext cx="3444300" cy="7020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None/>
            </a:pPr>
            <a:r>
              <a:rPr lang="en-US" sz="2400" b="1">
                <a:solidFill>
                  <a:srgbClr val="15334B"/>
                </a:solidFill>
                <a:latin typeface="Aptos Display"/>
                <a:ea typeface="Raleway"/>
                <a:cs typeface="Raleway"/>
                <a:sym typeface="Raleway"/>
              </a:rPr>
              <a:t>Students</a:t>
            </a:r>
            <a:endParaRPr sz="2400" b="1">
              <a:solidFill>
                <a:srgbClr val="15334B"/>
              </a:solidFill>
              <a:latin typeface="Aptos Display"/>
              <a:ea typeface="Raleway"/>
              <a:cs typeface="Raleway"/>
              <a:sym typeface="Raleway"/>
            </a:endParaRPr>
          </a:p>
        </p:txBody>
      </p:sp>
      <p:pic>
        <p:nvPicPr>
          <p:cNvPr id="514" name="Google Shape;514;g382bde5be27_1_39" descr="Simple icon of a person reading a book"/>
          <p:cNvPicPr preferRelativeResize="0"/>
          <p:nvPr/>
        </p:nvPicPr>
        <p:blipFill>
          <a:blip r:embed="rId3">
            <a:alphaModFix/>
          </a:blip>
          <a:stretch>
            <a:fillRect/>
          </a:stretch>
        </p:blipFill>
        <p:spPr>
          <a:xfrm>
            <a:off x="8450287" y="2363325"/>
            <a:ext cx="2105975" cy="2105975"/>
          </a:xfrm>
          <a:prstGeom prst="rect">
            <a:avLst/>
          </a:prstGeom>
          <a:noFill/>
          <a:ln>
            <a:noFill/>
          </a:ln>
        </p:spPr>
      </p:pic>
      <p:sp>
        <p:nvSpPr>
          <p:cNvPr id="516" name="Google Shape;516;g382bde5be27_1_39"/>
          <p:cNvSpPr txBox="1"/>
          <p:nvPr/>
        </p:nvSpPr>
        <p:spPr>
          <a:xfrm>
            <a:off x="8450275" y="2034850"/>
            <a:ext cx="703200" cy="702000"/>
          </a:xfrm>
          <a:prstGeom prst="rect">
            <a:avLst/>
          </a:prstGeom>
          <a:solidFill>
            <a:srgbClr val="FFF2CC"/>
          </a:solidFill>
          <a:ln w="38100" cap="flat" cmpd="sng">
            <a:solidFill>
              <a:srgbClr val="D45626"/>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3600" b="1">
                <a:solidFill>
                  <a:schemeClr val="dk1"/>
                </a:solidFill>
              </a:rPr>
              <a:t>2</a:t>
            </a:r>
            <a:endParaRPr sz="3600" b="1">
              <a:solidFill>
                <a:schemeClr val="dk1"/>
              </a:solidFill>
            </a:endParaRPr>
          </a:p>
        </p:txBody>
      </p:sp>
      <p:sp>
        <p:nvSpPr>
          <p:cNvPr id="512" name="Google Shape;512;g382bde5be27_1_39"/>
          <p:cNvSpPr txBox="1"/>
          <p:nvPr/>
        </p:nvSpPr>
        <p:spPr>
          <a:xfrm>
            <a:off x="4426144" y="4543025"/>
            <a:ext cx="3444300" cy="702000"/>
          </a:xfrm>
          <a:prstGeom prst="rect">
            <a:avLst/>
          </a:prstGeom>
          <a:noFill/>
          <a:ln>
            <a:noFill/>
          </a:ln>
        </p:spPr>
        <p:txBody>
          <a:bodyPr spcFirstLastPara="1" wrap="square" lIns="91425" tIns="45700" rIns="91425" bIns="45700" anchor="t" anchorCtr="0">
            <a:normAutofit fontScale="92500"/>
          </a:bodyPr>
          <a:lstStyle/>
          <a:p>
            <a:pPr marL="0" lvl="0" indent="0" algn="ctr" rtl="0">
              <a:lnSpc>
                <a:spcPct val="90000"/>
              </a:lnSpc>
              <a:spcBef>
                <a:spcPts val="1000"/>
              </a:spcBef>
              <a:spcAft>
                <a:spcPts val="0"/>
              </a:spcAft>
              <a:buNone/>
            </a:pPr>
            <a:r>
              <a:rPr lang="en-US" sz="2400" b="1">
                <a:solidFill>
                  <a:srgbClr val="15334B"/>
                </a:solidFill>
                <a:latin typeface="Aptos Display"/>
                <a:ea typeface="Raleway"/>
                <a:cs typeface="Raleway"/>
                <a:sym typeface="Raleway"/>
              </a:rPr>
              <a:t>Educators and Parents</a:t>
            </a:r>
            <a:endParaRPr sz="2400" b="1">
              <a:solidFill>
                <a:srgbClr val="15334B"/>
              </a:solidFill>
              <a:latin typeface="Aptos Display"/>
              <a:ea typeface="Raleway"/>
              <a:cs typeface="Raleway"/>
              <a:sym typeface="Raleway"/>
            </a:endParaRPr>
          </a:p>
        </p:txBody>
      </p:sp>
      <p:pic>
        <p:nvPicPr>
          <p:cNvPr id="511" name="Google Shape;511;g382bde5be27_1_39" descr="Icon of six people grouped together, representing a team or community."/>
          <p:cNvPicPr preferRelativeResize="0"/>
          <p:nvPr/>
        </p:nvPicPr>
        <p:blipFill rotWithShape="1">
          <a:blip r:embed="rId4">
            <a:alphaModFix/>
          </a:blip>
          <a:srcRect t="15764" b="9058"/>
          <a:stretch/>
        </p:blipFill>
        <p:spPr>
          <a:xfrm>
            <a:off x="4712844" y="2139550"/>
            <a:ext cx="3069950" cy="2307899"/>
          </a:xfrm>
          <a:prstGeom prst="rect">
            <a:avLst/>
          </a:prstGeom>
          <a:noFill/>
          <a:ln>
            <a:noFill/>
          </a:ln>
        </p:spPr>
      </p:pic>
      <p:sp>
        <p:nvSpPr>
          <p:cNvPr id="513" name="Google Shape;513;g382bde5be27_1_39"/>
          <p:cNvSpPr txBox="1"/>
          <p:nvPr/>
        </p:nvSpPr>
        <p:spPr>
          <a:xfrm>
            <a:off x="4498225" y="1949450"/>
            <a:ext cx="703200" cy="702000"/>
          </a:xfrm>
          <a:prstGeom prst="rect">
            <a:avLst/>
          </a:prstGeom>
          <a:solidFill>
            <a:srgbClr val="FFF2CC"/>
          </a:solidFill>
          <a:ln w="38100" cap="flat" cmpd="sng">
            <a:solidFill>
              <a:srgbClr val="D45626"/>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3600" b="1">
                <a:solidFill>
                  <a:schemeClr val="dk1"/>
                </a:solidFill>
              </a:rPr>
              <a:t>1</a:t>
            </a:r>
            <a:endParaRPr sz="3600" b="1">
              <a:solidFill>
                <a:schemeClr val="dk1"/>
              </a:solidFill>
            </a:endParaRPr>
          </a:p>
        </p:txBody>
      </p:sp>
      <p:sp>
        <p:nvSpPr>
          <p:cNvPr id="509" name="Google Shape;509;g382bde5be27_1_39"/>
          <p:cNvSpPr txBox="1"/>
          <p:nvPr/>
        </p:nvSpPr>
        <p:spPr>
          <a:xfrm>
            <a:off x="512375" y="4452300"/>
            <a:ext cx="3584100" cy="1159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None/>
            </a:pPr>
            <a:r>
              <a:rPr lang="en-US" sz="2400">
                <a:solidFill>
                  <a:srgbClr val="15334B"/>
                </a:solidFill>
                <a:latin typeface="Aptos Display"/>
                <a:ea typeface="Raleway"/>
                <a:cs typeface="Raleway"/>
                <a:sym typeface="Raleway"/>
              </a:rPr>
              <a:t>We will go through the presentation with a lens on these </a:t>
            </a:r>
            <a:r>
              <a:rPr lang="en-US" sz="2400" b="1">
                <a:solidFill>
                  <a:srgbClr val="15334B"/>
                </a:solidFill>
                <a:latin typeface="Aptos Display"/>
                <a:ea typeface="Raleway"/>
                <a:cs typeface="Raleway"/>
                <a:sym typeface="Raleway"/>
              </a:rPr>
              <a:t>two roles</a:t>
            </a:r>
            <a:r>
              <a:rPr lang="en-US" sz="2400">
                <a:solidFill>
                  <a:srgbClr val="15334B"/>
                </a:solidFill>
                <a:latin typeface="Aptos Display"/>
                <a:ea typeface="Raleway"/>
                <a:cs typeface="Raleway"/>
                <a:sym typeface="Raleway"/>
              </a:rPr>
              <a:t>:</a:t>
            </a:r>
            <a:endParaRPr sz="2400">
              <a:solidFill>
                <a:srgbClr val="15334B"/>
              </a:solidFill>
              <a:latin typeface="Aptos Display"/>
              <a:ea typeface="Raleway"/>
              <a:cs typeface="Raleway"/>
              <a:sym typeface="Raleway"/>
            </a:endParaRPr>
          </a:p>
        </p:txBody>
      </p:sp>
      <p:pic>
        <p:nvPicPr>
          <p:cNvPr id="510" name="Google Shape;510;g382bde5be27_1_39" descr="Stick figure holding a magnifying glass, which shows a large eye inside the lens, symbolizing close observation or focus."/>
          <p:cNvPicPr preferRelativeResize="0"/>
          <p:nvPr/>
        </p:nvPicPr>
        <p:blipFill>
          <a:blip r:embed="rId5">
            <a:alphaModFix/>
          </a:blip>
          <a:stretch>
            <a:fillRect/>
          </a:stretch>
        </p:blipFill>
        <p:spPr>
          <a:xfrm>
            <a:off x="780875" y="1782277"/>
            <a:ext cx="2553525" cy="2553525"/>
          </a:xfrm>
          <a:prstGeom prst="rect">
            <a:avLst/>
          </a:prstGeom>
          <a:noFill/>
          <a:ln>
            <a:noFill/>
          </a:ln>
        </p:spPr>
      </p:pic>
      <p:sp>
        <p:nvSpPr>
          <p:cNvPr id="508" name="Google Shape;508;g382bde5be27_1_39"/>
          <p:cNvSpPr txBox="1">
            <a:spLocks noGrp="1"/>
          </p:cNvSpPr>
          <p:nvPr>
            <p:ph type="title"/>
          </p:nvPr>
        </p:nvSpPr>
        <p:spPr>
          <a:xfrm>
            <a:off x="2293499" y="194914"/>
            <a:ext cx="91323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600">
                <a:solidFill>
                  <a:srgbClr val="15334B"/>
                </a:solidFill>
                <a:latin typeface="Aptos Display"/>
                <a:ea typeface="Raleway"/>
                <a:cs typeface="Raleway"/>
                <a:sym typeface="Raleway"/>
              </a:rPr>
              <a:t>Let’s go on an IEP journey . . .</a:t>
            </a:r>
            <a:endParaRPr sz="3600">
              <a:solidFill>
                <a:srgbClr val="15334B"/>
              </a:solidFill>
              <a:latin typeface="Aptos Display"/>
              <a:ea typeface="Raleway"/>
              <a:cs typeface="Raleway"/>
              <a:sym typeface="Raleway"/>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3" name="Google Shape;523;g382ca76c8a7_0_209"/>
          <p:cNvSpPr txBox="1">
            <a:spLocks noGrp="1"/>
          </p:cNvSpPr>
          <p:nvPr>
            <p:ph type="title"/>
          </p:nvPr>
        </p:nvSpPr>
        <p:spPr>
          <a:xfrm>
            <a:off x="4009150" y="4215663"/>
            <a:ext cx="6460800" cy="1050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2400" b="0" i="1">
                <a:solidFill>
                  <a:srgbClr val="15334B"/>
                </a:solidFill>
                <a:latin typeface="Aptos Display"/>
                <a:ea typeface="Raleway"/>
                <a:cs typeface="Raleway"/>
                <a:sym typeface="Raleway"/>
              </a:rPr>
              <a:t>Creating awareness in ourselves as educators and parents.</a:t>
            </a:r>
            <a:endParaRPr sz="2400" b="0" i="1">
              <a:solidFill>
                <a:srgbClr val="15334B"/>
              </a:solidFill>
              <a:latin typeface="Aptos Display"/>
              <a:ea typeface="Raleway"/>
              <a:cs typeface="Raleway"/>
              <a:sym typeface="Raleway"/>
            </a:endParaRPr>
          </a:p>
        </p:txBody>
      </p:sp>
      <p:pic>
        <p:nvPicPr>
          <p:cNvPr id="528" name="Google Shape;528;g382ca76c8a7_0_209" descr="Icon of six people grouped together, representing a team or community"/>
          <p:cNvPicPr preferRelativeResize="0"/>
          <p:nvPr/>
        </p:nvPicPr>
        <p:blipFill rotWithShape="1">
          <a:blip r:embed="rId3">
            <a:alphaModFix/>
          </a:blip>
          <a:srcRect t="15764" b="9058"/>
          <a:stretch/>
        </p:blipFill>
        <p:spPr>
          <a:xfrm>
            <a:off x="1883227" y="4091861"/>
            <a:ext cx="1726499" cy="1297926"/>
          </a:xfrm>
          <a:prstGeom prst="rect">
            <a:avLst/>
          </a:prstGeom>
          <a:noFill/>
          <a:ln>
            <a:noFill/>
          </a:ln>
        </p:spPr>
      </p:pic>
      <p:sp>
        <p:nvSpPr>
          <p:cNvPr id="522" name="Google Shape;522;g382ca76c8a7_0_209"/>
          <p:cNvSpPr txBox="1">
            <a:spLocks noGrp="1"/>
          </p:cNvSpPr>
          <p:nvPr>
            <p:ph type="title"/>
          </p:nvPr>
        </p:nvSpPr>
        <p:spPr>
          <a:xfrm>
            <a:off x="1529849" y="2766139"/>
            <a:ext cx="9132300" cy="1325700"/>
          </a:xfrm>
          <a:prstGeom prst="rect">
            <a:avLst/>
          </a:prstGeom>
          <a:solidFill>
            <a:srgbClr val="17425C"/>
          </a:solidFill>
        </p:spPr>
        <p:txBody>
          <a:bodyPr spcFirstLastPara="1" wrap="square" lIns="91425" tIns="45700" rIns="91425" bIns="45700" anchor="ctr" anchorCtr="0">
            <a:normAutofit/>
          </a:bodyPr>
          <a:lstStyle/>
          <a:p>
            <a:pPr marL="0" lvl="0" indent="0" algn="ctr" rtl="0">
              <a:spcBef>
                <a:spcPts val="0"/>
              </a:spcBef>
              <a:spcAft>
                <a:spcPts val="0"/>
              </a:spcAft>
              <a:buNone/>
            </a:pPr>
            <a:r>
              <a:rPr lang="en-US" sz="3600">
                <a:solidFill>
                  <a:srgbClr val="FFFFFF"/>
                </a:solidFill>
                <a:latin typeface="Aptos Display"/>
                <a:ea typeface="Raleway"/>
                <a:cs typeface="Raleway"/>
                <a:sym typeface="Raleway"/>
              </a:rPr>
              <a:t>A Place to Begin</a:t>
            </a:r>
            <a:endParaRPr sz="3600">
              <a:solidFill>
                <a:srgbClr val="FFFFFF"/>
              </a:solidFill>
              <a:latin typeface="Aptos Display"/>
              <a:ea typeface="Raleway"/>
              <a:cs typeface="Raleway"/>
              <a:sym typeface="Raleway"/>
            </a:endParaRPr>
          </a:p>
        </p:txBody>
      </p:sp>
      <p:pic>
        <p:nvPicPr>
          <p:cNvPr id="3" name="Google Shape;438;g379f2aa4b5d_0_4" descr="Graphic of concentric dotted circles with the words ‘A Place to Begin’ on the outer ring and three phases labeled inside: ‘Before the IEP,’ ‘During the IEP,’ and ‘After the IEP.">
            <a:extLst>
              <a:ext uri="{FF2B5EF4-FFF2-40B4-BE49-F238E27FC236}">
                <a16:creationId xmlns:a16="http://schemas.microsoft.com/office/drawing/2014/main" id="{DE153A98-58B8-1617-8DB3-AEFD91C115F9}"/>
              </a:ext>
            </a:extLst>
          </p:cNvPr>
          <p:cNvPicPr preferRelativeResize="0"/>
          <p:nvPr/>
        </p:nvPicPr>
        <p:blipFill>
          <a:blip r:embed="rId4">
            <a:alphaModFix/>
          </a:blip>
          <a:stretch>
            <a:fillRect/>
          </a:stretch>
        </p:blipFill>
        <p:spPr>
          <a:xfrm>
            <a:off x="8559931" y="325675"/>
            <a:ext cx="2939955" cy="223940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66" name="Google Shape;166;g382ca76c8a7_0_40" descr="Seal of California State University, San Bernardino. The circular emblem features a campus clock tower with mountains and rays of sunlight in the background, surrounded by a blue border with the university name and the year 1965 at the bottom with laurel branches.">
            <a:extLst>
              <a:ext uri="{C183D7F6-B498-43B3-948B-1728B52AA6E4}">
                <adec:decorative xmlns:adec="http://schemas.microsoft.com/office/drawing/2017/decorative" val="0"/>
              </a:ext>
            </a:extLst>
          </p:cNvPr>
          <p:cNvPicPr preferRelativeResize="0"/>
          <p:nvPr/>
        </p:nvPicPr>
        <p:blipFill>
          <a:blip r:embed="rId3">
            <a:alphaModFix/>
          </a:blip>
          <a:stretch>
            <a:fillRect/>
          </a:stretch>
        </p:blipFill>
        <p:spPr>
          <a:xfrm>
            <a:off x="9303062" y="5247425"/>
            <a:ext cx="1480500" cy="1480500"/>
          </a:xfrm>
          <a:prstGeom prst="rect">
            <a:avLst/>
          </a:prstGeom>
          <a:noFill/>
          <a:ln>
            <a:noFill/>
          </a:ln>
        </p:spPr>
      </p:pic>
      <p:pic>
        <p:nvPicPr>
          <p:cNvPr id="158" name="Google Shape;158;g382ca76c8a7_0_40" descr="University of Southern California logo on a red background, featuring a shield with three torches and rays of sunlight, alongside the text 'USC University of Southern California' in white and gold lettering.">
            <a:extLst>
              <a:ext uri="{C183D7F6-B498-43B3-948B-1728B52AA6E4}">
                <adec:decorative xmlns:adec="http://schemas.microsoft.com/office/drawing/2017/decorative" val="0"/>
              </a:ext>
            </a:extLst>
          </p:cNvPr>
          <p:cNvPicPr preferRelativeResize="0"/>
          <p:nvPr/>
        </p:nvPicPr>
        <p:blipFill>
          <a:blip r:embed="rId4">
            <a:alphaModFix/>
          </a:blip>
          <a:stretch>
            <a:fillRect/>
          </a:stretch>
        </p:blipFill>
        <p:spPr>
          <a:xfrm rot="-1">
            <a:off x="8711013" y="4394337"/>
            <a:ext cx="2932940" cy="853086"/>
          </a:xfrm>
          <a:prstGeom prst="rect">
            <a:avLst/>
          </a:prstGeom>
          <a:noFill/>
          <a:ln>
            <a:noFill/>
          </a:ln>
        </p:spPr>
      </p:pic>
      <p:pic>
        <p:nvPicPr>
          <p:cNvPr id="155" name="Google Shape;155;g382ca76c8a7_0_40" descr="A woman with curly, shoulder-length hair smiling, wearing a black top, with a blurred green background. The following phrases are around the woman: wife, mother, grandmother, musician, lifelong learner, podcast lover, passionate about ADR, director, and family and school collaboration.">
            <a:extLst>
              <a:ext uri="{C183D7F6-B498-43B3-948B-1728B52AA6E4}">
                <adec:decorative xmlns:adec="http://schemas.microsoft.com/office/drawing/2017/decorative" val="0"/>
              </a:ext>
            </a:extLst>
          </p:cNvPr>
          <p:cNvPicPr preferRelativeResize="0"/>
          <p:nvPr/>
        </p:nvPicPr>
        <p:blipFill rotWithShape="1">
          <a:blip r:embed="rId5">
            <a:alphaModFix/>
          </a:blip>
          <a:srcRect l="19137" t="9900" r="15634" b="5475"/>
          <a:stretch/>
        </p:blipFill>
        <p:spPr>
          <a:xfrm>
            <a:off x="3245413" y="341225"/>
            <a:ext cx="5701175" cy="5713908"/>
          </a:xfrm>
          <a:prstGeom prst="rect">
            <a:avLst/>
          </a:prstGeom>
          <a:noFill/>
          <a:ln>
            <a:noFill/>
          </a:ln>
        </p:spPr>
      </p:pic>
      <p:sp>
        <p:nvSpPr>
          <p:cNvPr id="157" name="Google Shape;157;g382ca76c8a7_0_40">
            <a:extLst>
              <a:ext uri="{C183D7F6-B498-43B3-948B-1728B52AA6E4}">
                <adec:decorative xmlns:adec="http://schemas.microsoft.com/office/drawing/2017/decorative" val="0"/>
              </a:ext>
            </a:extLst>
          </p:cNvPr>
          <p:cNvSpPr txBox="1"/>
          <p:nvPr/>
        </p:nvSpPr>
        <p:spPr>
          <a:xfrm>
            <a:off x="3408975" y="2238225"/>
            <a:ext cx="1548000" cy="91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b="1" dirty="0">
                <a:solidFill>
                  <a:schemeClr val="dk1"/>
                </a:solidFill>
                <a:latin typeface="Aptos Display"/>
              </a:rPr>
              <a:t>Passionate about ADR</a:t>
            </a:r>
            <a:endParaRPr sz="2000" b="1" dirty="0">
              <a:solidFill>
                <a:schemeClr val="dk1"/>
              </a:solidFill>
              <a:latin typeface="Aptos Display"/>
            </a:endParaRPr>
          </a:p>
        </p:txBody>
      </p:sp>
      <p:sp>
        <p:nvSpPr>
          <p:cNvPr id="161" name="Google Shape;161;g382ca76c8a7_0_40">
            <a:extLst>
              <a:ext uri="{C183D7F6-B498-43B3-948B-1728B52AA6E4}">
                <adec:decorative xmlns:adec="http://schemas.microsoft.com/office/drawing/2017/decorative" val="0"/>
              </a:ext>
            </a:extLst>
          </p:cNvPr>
          <p:cNvSpPr txBox="1"/>
          <p:nvPr/>
        </p:nvSpPr>
        <p:spPr>
          <a:xfrm>
            <a:off x="7192025" y="1913275"/>
            <a:ext cx="1622400" cy="85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900" b="1" dirty="0">
                <a:solidFill>
                  <a:srgbClr val="F3F3F3"/>
                </a:solidFill>
                <a:latin typeface="Aptos Display"/>
                <a:ea typeface="Lato"/>
                <a:cs typeface="Lato"/>
                <a:sym typeface="Lato"/>
              </a:rPr>
              <a:t>Musician</a:t>
            </a:r>
            <a:endParaRPr lang="en-US" sz="1900" b="1">
              <a:solidFill>
                <a:srgbClr val="F3F3F3"/>
              </a:solidFill>
              <a:latin typeface="Aptos Display"/>
              <a:ea typeface="Lato"/>
              <a:cs typeface="Lato"/>
            </a:endParaRPr>
          </a:p>
          <a:p>
            <a:pPr marL="0" lvl="0" indent="0" algn="ctr" rtl="0">
              <a:spcBef>
                <a:spcPts val="0"/>
              </a:spcBef>
              <a:spcAft>
                <a:spcPts val="0"/>
              </a:spcAft>
              <a:buNone/>
            </a:pPr>
            <a:r>
              <a:rPr lang="en-US" sz="1900" b="1" dirty="0">
                <a:solidFill>
                  <a:srgbClr val="F3F3F3"/>
                </a:solidFill>
                <a:latin typeface="Aptos Display"/>
                <a:ea typeface="Lato"/>
                <a:cs typeface="Lato"/>
                <a:sym typeface="Lato"/>
              </a:rPr>
              <a:t>&amp;</a:t>
            </a:r>
            <a:endParaRPr sz="1900" b="1">
              <a:solidFill>
                <a:srgbClr val="F3F3F3"/>
              </a:solidFill>
              <a:latin typeface="Aptos Display"/>
              <a:ea typeface="Lato"/>
              <a:cs typeface="Lato"/>
            </a:endParaRPr>
          </a:p>
          <a:p>
            <a:pPr marL="0" lvl="0" indent="0" algn="ctr" rtl="0">
              <a:spcBef>
                <a:spcPts val="0"/>
              </a:spcBef>
              <a:spcAft>
                <a:spcPts val="0"/>
              </a:spcAft>
              <a:buNone/>
            </a:pPr>
            <a:r>
              <a:rPr lang="en-US" sz="1900" b="1" dirty="0">
                <a:solidFill>
                  <a:srgbClr val="F3F3F3"/>
                </a:solidFill>
                <a:latin typeface="Aptos Display"/>
                <a:ea typeface="Lato"/>
                <a:cs typeface="Lato"/>
                <a:sym typeface="Lato"/>
              </a:rPr>
              <a:t>Lifelong Learner</a:t>
            </a:r>
            <a:endParaRPr sz="1900" b="1" dirty="0">
              <a:solidFill>
                <a:srgbClr val="F3F3F3"/>
              </a:solidFill>
              <a:latin typeface="Aptos Display"/>
              <a:ea typeface="Lato"/>
              <a:cs typeface="Lato"/>
              <a:sym typeface="Lato"/>
            </a:endParaRPr>
          </a:p>
        </p:txBody>
      </p:sp>
      <p:pic>
        <p:nvPicPr>
          <p:cNvPr id="160" name="Google Shape;160;g382ca76c8a7_0_40" descr="Five people arranged in a vertical line outdoors. Four are sitting or kneeling on the ground and one person is jumping over them. A mountain and trees are visible in the background.">
            <a:extLst>
              <a:ext uri="{C183D7F6-B498-43B3-948B-1728B52AA6E4}">
                <adec:decorative xmlns:adec="http://schemas.microsoft.com/office/drawing/2017/decorative" val="0"/>
              </a:ext>
            </a:extLst>
          </p:cNvPr>
          <p:cNvPicPr preferRelativeResize="0"/>
          <p:nvPr/>
        </p:nvPicPr>
        <p:blipFill>
          <a:blip r:embed="rId6">
            <a:alphaModFix/>
          </a:blip>
          <a:stretch>
            <a:fillRect/>
          </a:stretch>
        </p:blipFill>
        <p:spPr>
          <a:xfrm>
            <a:off x="265475" y="3095675"/>
            <a:ext cx="1622400" cy="2028000"/>
          </a:xfrm>
          <a:prstGeom prst="rect">
            <a:avLst/>
          </a:prstGeom>
          <a:noFill/>
          <a:ln>
            <a:noFill/>
          </a:ln>
        </p:spPr>
      </p:pic>
      <p:sp>
        <p:nvSpPr>
          <p:cNvPr id="159" name="Google Shape;159;g382ca76c8a7_0_40">
            <a:extLst>
              <a:ext uri="{C183D7F6-B498-43B3-948B-1728B52AA6E4}">
                <adec:decorative xmlns:adec="http://schemas.microsoft.com/office/drawing/2017/decorative" val="0"/>
              </a:ext>
            </a:extLst>
          </p:cNvPr>
          <p:cNvSpPr txBox="1"/>
          <p:nvPr/>
        </p:nvSpPr>
        <p:spPr>
          <a:xfrm>
            <a:off x="6291950" y="4243875"/>
            <a:ext cx="2120400" cy="99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dirty="0">
                <a:solidFill>
                  <a:srgbClr val="F3F3F3"/>
                </a:solidFill>
                <a:latin typeface="Aptos Display"/>
              </a:rPr>
              <a:t>Director </a:t>
            </a:r>
            <a:endParaRPr lang="en-US" sz="1800" b="1">
              <a:solidFill>
                <a:srgbClr val="F3F3F3"/>
              </a:solidFill>
              <a:latin typeface="Aptos Display"/>
            </a:endParaRPr>
          </a:p>
          <a:p>
            <a:pPr marL="0" lvl="0" indent="0" algn="ctr" rtl="0">
              <a:spcBef>
                <a:spcPts val="0"/>
              </a:spcBef>
              <a:spcAft>
                <a:spcPts val="0"/>
              </a:spcAft>
              <a:buNone/>
            </a:pPr>
            <a:r>
              <a:rPr lang="en-US" sz="1800" b="1" dirty="0">
                <a:solidFill>
                  <a:srgbClr val="F3F3F3"/>
                </a:solidFill>
                <a:latin typeface="Aptos Display"/>
              </a:rPr>
              <a:t>Family &amp; School Collaboration</a:t>
            </a:r>
            <a:endParaRPr sz="1800" b="1" dirty="0">
              <a:solidFill>
                <a:srgbClr val="F3F3F3"/>
              </a:solidFill>
              <a:latin typeface="Aptos Display"/>
            </a:endParaRPr>
          </a:p>
        </p:txBody>
      </p:sp>
      <p:pic>
        <p:nvPicPr>
          <p:cNvPr id="162" name="Google Shape;162;g382ca76c8a7_0_40" descr="A group of fourteen people outdoors. ">
            <a:extLst>
              <a:ext uri="{C183D7F6-B498-43B3-948B-1728B52AA6E4}">
                <adec:decorative xmlns:adec="http://schemas.microsoft.com/office/drawing/2017/decorative" val="0"/>
              </a:ext>
            </a:extLst>
          </p:cNvPr>
          <p:cNvPicPr preferRelativeResize="0"/>
          <p:nvPr/>
        </p:nvPicPr>
        <p:blipFill rotWithShape="1">
          <a:blip r:embed="rId7">
            <a:alphaModFix/>
          </a:blip>
          <a:srcRect t="27594" b="28352"/>
          <a:stretch/>
        </p:blipFill>
        <p:spPr>
          <a:xfrm>
            <a:off x="1564175" y="4594244"/>
            <a:ext cx="1946100" cy="1524081"/>
          </a:xfrm>
          <a:prstGeom prst="rect">
            <a:avLst/>
          </a:prstGeom>
          <a:noFill/>
          <a:ln>
            <a:noFill/>
          </a:ln>
        </p:spPr>
      </p:pic>
      <p:sp>
        <p:nvSpPr>
          <p:cNvPr id="169" name="Google Shape;169;g382ca76c8a7_0_40">
            <a:extLst>
              <a:ext uri="{C183D7F6-B498-43B3-948B-1728B52AA6E4}">
                <adec:decorative xmlns:adec="http://schemas.microsoft.com/office/drawing/2017/decorative" val="0"/>
              </a:ext>
            </a:extLst>
          </p:cNvPr>
          <p:cNvSpPr txBox="1"/>
          <p:nvPr/>
        </p:nvSpPr>
        <p:spPr>
          <a:xfrm>
            <a:off x="4105075" y="4302650"/>
            <a:ext cx="1480500" cy="110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200" b="1" dirty="0">
                <a:solidFill>
                  <a:schemeClr val="dk1"/>
                </a:solidFill>
                <a:latin typeface="Aptos Display"/>
              </a:rPr>
              <a:t>Podcast lover</a:t>
            </a:r>
            <a:endParaRPr sz="2200" b="1" dirty="0">
              <a:solidFill>
                <a:schemeClr val="dk1"/>
              </a:solidFill>
              <a:latin typeface="Aptos Display"/>
            </a:endParaRPr>
          </a:p>
        </p:txBody>
      </p:sp>
      <p:pic>
        <p:nvPicPr>
          <p:cNvPr id="163" name="Google Shape;163;g382ca76c8a7_0_40" descr="A selfie of Stacy Alvey wearing sunglasses and a sunhat smiling next to a man with a cap. ">
            <a:extLst>
              <a:ext uri="{C183D7F6-B498-43B3-948B-1728B52AA6E4}">
                <adec:decorative xmlns:adec="http://schemas.microsoft.com/office/drawing/2017/decorative" val="0"/>
              </a:ext>
            </a:extLst>
          </p:cNvPr>
          <p:cNvPicPr preferRelativeResize="0"/>
          <p:nvPr/>
        </p:nvPicPr>
        <p:blipFill>
          <a:blip r:embed="rId8">
            <a:alphaModFix/>
          </a:blip>
          <a:stretch>
            <a:fillRect/>
          </a:stretch>
        </p:blipFill>
        <p:spPr>
          <a:xfrm>
            <a:off x="810625" y="1263700"/>
            <a:ext cx="2336334" cy="1752250"/>
          </a:xfrm>
          <a:prstGeom prst="rect">
            <a:avLst/>
          </a:prstGeom>
          <a:noFill/>
          <a:ln>
            <a:noFill/>
          </a:ln>
        </p:spPr>
      </p:pic>
      <p:sp>
        <p:nvSpPr>
          <p:cNvPr id="164" name="Google Shape;164;g382ca76c8a7_0_40">
            <a:extLst>
              <a:ext uri="{C183D7F6-B498-43B3-948B-1728B52AA6E4}">
                <adec:decorative xmlns:adec="http://schemas.microsoft.com/office/drawing/2017/decorative" val="0"/>
              </a:ext>
            </a:extLst>
          </p:cNvPr>
          <p:cNvSpPr txBox="1"/>
          <p:nvPr/>
        </p:nvSpPr>
        <p:spPr>
          <a:xfrm>
            <a:off x="4024425" y="-61950"/>
            <a:ext cx="4522500" cy="34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b="1" dirty="0">
                <a:solidFill>
                  <a:srgbClr val="6AA84F"/>
                </a:solidFill>
                <a:latin typeface="Aptos Display"/>
                <a:ea typeface="Open Sans"/>
                <a:cs typeface="Open Sans"/>
                <a:sym typeface="Open Sans"/>
              </a:rPr>
              <a:t>Connect</a:t>
            </a:r>
            <a:r>
              <a:rPr lang="en-US" sz="2000" dirty="0">
                <a:solidFill>
                  <a:srgbClr val="6AA84F"/>
                </a:solidFill>
                <a:latin typeface="Aptos Display"/>
                <a:ea typeface="Open Sans"/>
                <a:cs typeface="Open Sans"/>
                <a:sym typeface="Open Sans"/>
              </a:rPr>
              <a:t> </a:t>
            </a:r>
            <a:r>
              <a:rPr lang="en-US" sz="2000" dirty="0">
                <a:solidFill>
                  <a:srgbClr val="243B5B"/>
                </a:solidFill>
                <a:latin typeface="Aptos Display"/>
                <a:ea typeface="Open Sans"/>
                <a:cs typeface="Open Sans"/>
                <a:sym typeface="Open Sans"/>
              </a:rPr>
              <a:t>- </a:t>
            </a:r>
            <a:r>
              <a:rPr lang="en-US" sz="2000" b="1" dirty="0">
                <a:solidFill>
                  <a:srgbClr val="009596"/>
                </a:solidFill>
                <a:latin typeface="Aptos Display"/>
                <a:ea typeface="Open Sans"/>
                <a:cs typeface="Open Sans"/>
                <a:sym typeface="Open Sans"/>
              </a:rPr>
              <a:t>Collaborate</a:t>
            </a:r>
            <a:r>
              <a:rPr lang="en-US" sz="2000" dirty="0">
                <a:solidFill>
                  <a:srgbClr val="243B5B"/>
                </a:solidFill>
                <a:latin typeface="Aptos Display"/>
                <a:ea typeface="Open Sans"/>
                <a:cs typeface="Open Sans"/>
                <a:sym typeface="Open Sans"/>
              </a:rPr>
              <a:t> - </a:t>
            </a:r>
            <a:r>
              <a:rPr lang="en-US" sz="2000" b="1" dirty="0">
                <a:solidFill>
                  <a:srgbClr val="C27BA0"/>
                </a:solidFill>
                <a:latin typeface="Aptos Display"/>
                <a:ea typeface="Open Sans"/>
                <a:cs typeface="Open Sans"/>
                <a:sym typeface="Open Sans"/>
              </a:rPr>
              <a:t>Support</a:t>
            </a:r>
            <a:endParaRPr sz="2000" b="1" dirty="0">
              <a:solidFill>
                <a:srgbClr val="C27BA0"/>
              </a:solidFill>
              <a:latin typeface="Aptos Display"/>
              <a:ea typeface="Open Sans"/>
              <a:cs typeface="Open Sans"/>
              <a:sym typeface="Open Sans"/>
            </a:endParaRPr>
          </a:p>
        </p:txBody>
      </p:sp>
      <p:sp>
        <p:nvSpPr>
          <p:cNvPr id="165" name="Google Shape;165;g382ca76c8a7_0_40">
            <a:extLst>
              <a:ext uri="{C183D7F6-B498-43B3-948B-1728B52AA6E4}">
                <adec:decorative xmlns:adec="http://schemas.microsoft.com/office/drawing/2017/decorative" val="0"/>
              </a:ext>
            </a:extLst>
          </p:cNvPr>
          <p:cNvSpPr txBox="1"/>
          <p:nvPr/>
        </p:nvSpPr>
        <p:spPr>
          <a:xfrm>
            <a:off x="5233276" y="632725"/>
            <a:ext cx="1946100" cy="1737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200" b="1" dirty="0">
                <a:solidFill>
                  <a:srgbClr val="FFFFFF"/>
                </a:solidFill>
                <a:latin typeface="Aptos Display"/>
                <a:ea typeface="Lato"/>
                <a:cs typeface="Lato"/>
                <a:sym typeface="Lato"/>
              </a:rPr>
              <a:t>Wife, Mother &amp; Grandmother</a:t>
            </a:r>
            <a:endParaRPr sz="2200" b="1" dirty="0">
              <a:solidFill>
                <a:srgbClr val="FFFFFF"/>
              </a:solidFill>
              <a:latin typeface="Aptos Display"/>
              <a:ea typeface="Lato"/>
              <a:cs typeface="Lato"/>
              <a:sym typeface="Lato"/>
            </a:endParaRPr>
          </a:p>
        </p:txBody>
      </p:sp>
      <p:pic>
        <p:nvPicPr>
          <p:cNvPr id="156" name="Google Shape;156;g382ca76c8a7_0_40" descr="Pathways to Partnership logo featuring three abstract human figures in purple, blue, and pink surrounding a rising sun above a green path. Text reads 'Pathways to Partnership' with the words 'Connect', 'Collaborate', and 'Support' underneath in green, blue, and purple respectively.">
            <a:extLst>
              <a:ext uri="{C183D7F6-B498-43B3-948B-1728B52AA6E4}">
                <adec:decorative xmlns:adec="http://schemas.microsoft.com/office/drawing/2017/decorative" val="0"/>
              </a:ext>
            </a:extLst>
          </p:cNvPr>
          <p:cNvPicPr preferRelativeResize="0"/>
          <p:nvPr/>
        </p:nvPicPr>
        <p:blipFill rotWithShape="1">
          <a:blip r:embed="rId9">
            <a:alphaModFix/>
          </a:blip>
          <a:srcRect b="12640"/>
          <a:stretch/>
        </p:blipFill>
        <p:spPr>
          <a:xfrm>
            <a:off x="8467325" y="912950"/>
            <a:ext cx="3151975" cy="912950"/>
          </a:xfrm>
          <a:prstGeom prst="rect">
            <a:avLst/>
          </a:prstGeom>
          <a:noFill/>
          <a:ln>
            <a:noFill/>
          </a:ln>
        </p:spPr>
      </p:pic>
      <p:sp>
        <p:nvSpPr>
          <p:cNvPr id="167" name="Google Shape;167;g382ca76c8a7_0_40">
            <a:extLst>
              <a:ext uri="{C183D7F6-B498-43B3-948B-1728B52AA6E4}">
                <adec:decorative xmlns:adec="http://schemas.microsoft.com/office/drawing/2017/decorative" val="0"/>
              </a:ext>
            </a:extLst>
          </p:cNvPr>
          <p:cNvSpPr txBox="1"/>
          <p:nvPr/>
        </p:nvSpPr>
        <p:spPr>
          <a:xfrm>
            <a:off x="1827875" y="3307550"/>
            <a:ext cx="1682400" cy="995100"/>
          </a:xfrm>
          <a:prstGeom prst="rect">
            <a:avLst/>
          </a:prstGeom>
          <a:noFill/>
          <a:ln>
            <a:noFill/>
          </a:ln>
        </p:spPr>
        <p:txBody>
          <a:bodyPr spcFirstLastPara="1" wrap="square" lIns="91425" tIns="91425" rIns="91425" bIns="91425" anchor="t" anchorCtr="0">
            <a:noAutofit/>
          </a:bodyPr>
          <a:lstStyle/>
          <a:p>
            <a:pPr marL="0" lvl="0" indent="0" algn="ctr" rtl="0">
              <a:lnSpc>
                <a:spcPct val="80000"/>
              </a:lnSpc>
              <a:spcBef>
                <a:spcPts val="0"/>
              </a:spcBef>
              <a:spcAft>
                <a:spcPts val="0"/>
              </a:spcAft>
              <a:buNone/>
            </a:pPr>
            <a:r>
              <a:rPr lang="en-US" dirty="0">
                <a:latin typeface="Aptos Display"/>
                <a:ea typeface="Calibri"/>
                <a:cs typeface="Calibri"/>
                <a:sym typeface="Calibri"/>
              </a:rPr>
              <a:t>Family </a:t>
            </a:r>
            <a:endParaRPr lang="en-US">
              <a:latin typeface="Aptos Display"/>
              <a:ea typeface="Calibri"/>
              <a:cs typeface="Calibri"/>
            </a:endParaRPr>
          </a:p>
          <a:p>
            <a:pPr marL="0" lvl="0" indent="0" algn="ctr" rtl="0">
              <a:lnSpc>
                <a:spcPct val="80000"/>
              </a:lnSpc>
              <a:spcBef>
                <a:spcPts val="0"/>
              </a:spcBef>
              <a:spcAft>
                <a:spcPts val="0"/>
              </a:spcAft>
              <a:buNone/>
            </a:pPr>
            <a:r>
              <a:rPr lang="en-US" dirty="0">
                <a:latin typeface="Aptos Display"/>
                <a:ea typeface="Calibri"/>
                <a:cs typeface="Calibri"/>
                <a:sym typeface="Calibri"/>
              </a:rPr>
              <a:t>is everything</a:t>
            </a:r>
            <a:endParaRPr dirty="0">
              <a:latin typeface="Aptos Display"/>
              <a:ea typeface="Calibri"/>
              <a:cs typeface="Calibri"/>
            </a:endParaRPr>
          </a:p>
        </p:txBody>
      </p:sp>
      <p:sp>
        <p:nvSpPr>
          <p:cNvPr id="168" name="Google Shape;168;g382ca76c8a7_0_40">
            <a:extLst>
              <a:ext uri="{C183D7F6-B498-43B3-948B-1728B52AA6E4}">
                <adec:decorative xmlns:adec="http://schemas.microsoft.com/office/drawing/2017/decorative" val="0"/>
              </a:ext>
            </a:extLst>
          </p:cNvPr>
          <p:cNvSpPr txBox="1"/>
          <p:nvPr/>
        </p:nvSpPr>
        <p:spPr>
          <a:xfrm>
            <a:off x="9001975" y="1951575"/>
            <a:ext cx="2556300" cy="229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dirty="0">
                <a:solidFill>
                  <a:schemeClr val="dk1"/>
                </a:solidFill>
                <a:latin typeface="Aptos Display"/>
              </a:rPr>
              <a:t>Experience</a:t>
            </a:r>
            <a:r>
              <a:rPr lang="en-US" sz="2200" dirty="0">
                <a:solidFill>
                  <a:schemeClr val="dk1"/>
                </a:solidFill>
                <a:latin typeface="Aptos Display"/>
              </a:rPr>
              <a:t>: </a:t>
            </a:r>
            <a:r>
              <a:rPr lang="en-US" sz="2000" dirty="0">
                <a:solidFill>
                  <a:schemeClr val="dk1"/>
                </a:solidFill>
                <a:latin typeface="Aptos Display"/>
              </a:rPr>
              <a:t>School Psychologist, LCSW, Mental Health Coordinator, SELPA Director Family &amp; School Collaboration</a:t>
            </a:r>
            <a:endParaRPr sz="2000" dirty="0">
              <a:solidFill>
                <a:schemeClr val="dk1"/>
              </a:solidFill>
              <a:latin typeface="Aptos Display"/>
            </a:endParaRPr>
          </a:p>
        </p:txBody>
      </p:sp>
      <p:sp>
        <p:nvSpPr>
          <p:cNvPr id="154" name="Google Shape;154;g382ca76c8a7_0_40">
            <a:extLst>
              <a:ext uri="{C183D7F6-B498-43B3-948B-1728B52AA6E4}">
                <adec:decorative xmlns:adec="http://schemas.microsoft.com/office/drawing/2017/decorative" val="0"/>
              </a:ext>
            </a:extLst>
          </p:cNvPr>
          <p:cNvSpPr txBox="1"/>
          <p:nvPr/>
        </p:nvSpPr>
        <p:spPr>
          <a:xfrm>
            <a:off x="4552325" y="6020822"/>
            <a:ext cx="3343500" cy="661800"/>
          </a:xfrm>
          <a:prstGeom prst="rect">
            <a:avLst/>
          </a:prstGeom>
          <a:solidFill>
            <a:srgbClr val="914591"/>
          </a:solidFill>
          <a:ln>
            <a:noFill/>
          </a:ln>
        </p:spPr>
        <p:txBody>
          <a:bodyPr spcFirstLastPara="1" wrap="square" lIns="121900" tIns="121900" rIns="121900" bIns="121900" anchor="ctr" anchorCtr="0">
            <a:noAutofit/>
          </a:bodyPr>
          <a:lstStyle/>
          <a:p>
            <a:pPr marL="0" lvl="0" indent="0" algn="ctr" rtl="0">
              <a:spcBef>
                <a:spcPts val="0"/>
              </a:spcBef>
              <a:spcAft>
                <a:spcPts val="0"/>
              </a:spcAft>
              <a:buClr>
                <a:srgbClr val="000000"/>
              </a:buClr>
              <a:buSzPts val="1900"/>
              <a:buFont typeface="Arial"/>
              <a:buNone/>
            </a:pPr>
            <a:r>
              <a:rPr lang="en-US" sz="2000" b="1" dirty="0">
                <a:solidFill>
                  <a:schemeClr val="lt1"/>
                </a:solidFill>
                <a:latin typeface="Aptos Display"/>
                <a:ea typeface="Open Sans"/>
                <a:cs typeface="Open Sans"/>
                <a:sym typeface="Open Sans"/>
              </a:rPr>
              <a:t>Stacy Alvey, LCSW, PPS</a:t>
            </a:r>
            <a:endParaRPr sz="2000" b="1" dirty="0">
              <a:solidFill>
                <a:schemeClr val="lt1"/>
              </a:solidFill>
              <a:latin typeface="Aptos Display"/>
              <a:ea typeface="Open Sans"/>
              <a:cs typeface="Open Sans"/>
              <a:sym typeface="Open Sans"/>
            </a:endParaRPr>
          </a:p>
        </p:txBody>
      </p:sp>
      <p:sp>
        <p:nvSpPr>
          <p:cNvPr id="2" name="Title 1">
            <a:extLst>
              <a:ext uri="{FF2B5EF4-FFF2-40B4-BE49-F238E27FC236}">
                <a16:creationId xmlns:a16="http://schemas.microsoft.com/office/drawing/2014/main" id="{97433BB7-43D8-BB8B-36C4-31D10F8EC131}"/>
              </a:ext>
              <a:ext uri="{C183D7F6-B498-43B3-948B-1728B52AA6E4}">
                <adec:decorative xmlns:adec="http://schemas.microsoft.com/office/drawing/2017/decorative" val="0"/>
              </a:ext>
            </a:extLst>
          </p:cNvPr>
          <p:cNvSpPr>
            <a:spLocks noGrp="1"/>
          </p:cNvSpPr>
          <p:nvPr>
            <p:ph type="title"/>
          </p:nvPr>
        </p:nvSpPr>
        <p:spPr>
          <a:xfrm>
            <a:off x="838200" y="-364162"/>
            <a:ext cx="10515600" cy="364161"/>
          </a:xfrm>
        </p:spPr>
        <p:txBody>
          <a:bodyPr spcFirstLastPara="1" wrap="square" lIns="91425" tIns="45700" rIns="91425" bIns="45700" anchor="b" anchorCtr="0">
            <a:normAutofit/>
          </a:bodyPr>
          <a:lstStyle/>
          <a:p>
            <a:r>
              <a:rPr lang="en-US" sz="1500" dirty="0"/>
              <a:t>About Stacy Alvey</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5" name="Google Shape;535;g37b72e013b6_0_566"/>
          <p:cNvSpPr txBox="1"/>
          <p:nvPr/>
        </p:nvSpPr>
        <p:spPr>
          <a:xfrm>
            <a:off x="5298650" y="2323225"/>
            <a:ext cx="5658900" cy="2574000"/>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1000"/>
              </a:spcBef>
              <a:spcAft>
                <a:spcPts val="0"/>
              </a:spcAft>
              <a:buNone/>
            </a:pPr>
            <a:r>
              <a:rPr lang="en-US" sz="2400">
                <a:solidFill>
                  <a:srgbClr val="15334B"/>
                </a:solidFill>
                <a:latin typeface="Aptos Display"/>
                <a:ea typeface="Raleway"/>
                <a:cs typeface="Raleway"/>
                <a:sym typeface="Raleway"/>
              </a:rPr>
              <a:t>Just as we teach self-awareness as a crucial competency to our students, we must begin by developing it ourselves. By surfacing and examining our own beliefs through heightened self- awareness, </a:t>
            </a:r>
            <a:r>
              <a:rPr lang="en-US" sz="2400" b="1" i="1">
                <a:solidFill>
                  <a:srgbClr val="15334B"/>
                </a:solidFill>
                <a:latin typeface="Aptos Display"/>
                <a:ea typeface="Raleway"/>
                <a:cs typeface="Raleway"/>
                <a:sym typeface="Raleway"/>
              </a:rPr>
              <a:t>we can better understand our actions and their impact on others.</a:t>
            </a:r>
            <a:endParaRPr sz="2400" b="1" i="1">
              <a:solidFill>
                <a:srgbClr val="15334B"/>
              </a:solidFill>
              <a:latin typeface="Aptos Display"/>
              <a:ea typeface="Raleway"/>
              <a:cs typeface="Raleway"/>
              <a:sym typeface="Raleway"/>
            </a:endParaRPr>
          </a:p>
        </p:txBody>
      </p:sp>
      <p:pic>
        <p:nvPicPr>
          <p:cNvPr id="536" name="Google Shape;536;g37b72e013b6_0_566" descr="Illustration of a white silhouette of a head with a purple cord shaped like a brain inside. The cord extends outward and connects to a red heart with a yellow plug at the end, symbolizing the connection between mind and heart."/>
          <p:cNvPicPr preferRelativeResize="0"/>
          <p:nvPr/>
        </p:nvPicPr>
        <p:blipFill rotWithShape="1">
          <a:blip r:embed="rId3">
            <a:alphaModFix/>
          </a:blip>
          <a:srcRect l="15586" t="23968" r="17746" b="19515"/>
          <a:stretch/>
        </p:blipFill>
        <p:spPr>
          <a:xfrm>
            <a:off x="607670" y="2189125"/>
            <a:ext cx="4690990" cy="2842199"/>
          </a:xfrm>
          <a:prstGeom prst="rect">
            <a:avLst/>
          </a:prstGeom>
          <a:noFill/>
          <a:ln>
            <a:noFill/>
          </a:ln>
        </p:spPr>
      </p:pic>
      <p:sp>
        <p:nvSpPr>
          <p:cNvPr id="534" name="Google Shape;534;g37b72e013b6_0_566"/>
          <p:cNvSpPr txBox="1">
            <a:spLocks noGrp="1"/>
          </p:cNvSpPr>
          <p:nvPr>
            <p:ph type="title"/>
          </p:nvPr>
        </p:nvSpPr>
        <p:spPr>
          <a:xfrm>
            <a:off x="2047874" y="194939"/>
            <a:ext cx="91323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500">
                <a:solidFill>
                  <a:srgbClr val="15334B"/>
                </a:solidFill>
                <a:latin typeface="Aptos Display"/>
                <a:ea typeface="Raleway"/>
                <a:cs typeface="Raleway"/>
                <a:sym typeface="Raleway"/>
              </a:rPr>
              <a:t>Creating Self-Awareness</a:t>
            </a:r>
            <a:endParaRPr sz="3500">
              <a:solidFill>
                <a:srgbClr val="15334B"/>
              </a:solidFill>
              <a:latin typeface="Aptos Display"/>
              <a:ea typeface="Raleway"/>
              <a:cs typeface="Raleway"/>
              <a:sym typeface="Raleway"/>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pic>
        <p:nvPicPr>
          <p:cNvPr id="545" name="Google Shape;545;g37721a979d8_0_129" descr="Simple icon of a person running with motion lines behind them, symbolizing speed, progress, or moving forward."/>
          <p:cNvPicPr preferRelativeResize="0"/>
          <p:nvPr/>
        </p:nvPicPr>
        <p:blipFill>
          <a:blip r:embed="rId3">
            <a:alphaModFix/>
          </a:blip>
          <a:stretch>
            <a:fillRect/>
          </a:stretch>
        </p:blipFill>
        <p:spPr>
          <a:xfrm>
            <a:off x="7516669" y="3145675"/>
            <a:ext cx="1747193" cy="1747193"/>
          </a:xfrm>
          <a:prstGeom prst="rect">
            <a:avLst/>
          </a:prstGeom>
          <a:noFill/>
          <a:ln>
            <a:noFill/>
          </a:ln>
        </p:spPr>
      </p:pic>
      <p:pic>
        <p:nvPicPr>
          <p:cNvPr id="543" name="Google Shape;543;g37721a979d8_0_129" descr="Green cord with two puzzle pieces coming together in the center, symbolizing connection or fitting parts together."/>
          <p:cNvPicPr preferRelativeResize="0"/>
          <p:nvPr/>
        </p:nvPicPr>
        <p:blipFill rotWithShape="1">
          <a:blip r:embed="rId4">
            <a:alphaModFix/>
          </a:blip>
          <a:srcRect t="33573" b="33875"/>
          <a:stretch/>
        </p:blipFill>
        <p:spPr>
          <a:xfrm rot="-5">
            <a:off x="4409445" y="3322560"/>
            <a:ext cx="3107207" cy="1011454"/>
          </a:xfrm>
          <a:prstGeom prst="rect">
            <a:avLst/>
          </a:prstGeom>
          <a:noFill/>
          <a:ln>
            <a:noFill/>
          </a:ln>
        </p:spPr>
      </p:pic>
      <p:sp>
        <p:nvSpPr>
          <p:cNvPr id="544" name="Google Shape;544;g37721a979d8_0_129" descr="Chat bubble"/>
          <p:cNvSpPr/>
          <p:nvPr/>
        </p:nvSpPr>
        <p:spPr>
          <a:xfrm>
            <a:off x="2047887" y="3262774"/>
            <a:ext cx="1667700" cy="1214100"/>
          </a:xfrm>
          <a:prstGeom prst="wedgeRoundRectCallout">
            <a:avLst>
              <a:gd name="adj1" fmla="val 89966"/>
              <a:gd name="adj2" fmla="val 28731"/>
              <a:gd name="adj3" fmla="val 0"/>
            </a:avLst>
          </a:prstGeom>
          <a:noFill/>
          <a:ln w="37675" cap="flat" cmpd="sng">
            <a:solidFill>
              <a:srgbClr val="418586"/>
            </a:solidFill>
            <a:prstDash val="solid"/>
            <a:round/>
            <a:headEnd type="none" w="sm" len="sm"/>
            <a:tailEnd type="none" w="sm" len="sm"/>
          </a:ln>
        </p:spPr>
        <p:txBody>
          <a:bodyPr spcFirstLastPara="1" wrap="square" lIns="120500" tIns="120500" rIns="120500" bIns="120500" anchor="ctr" anchorCtr="0">
            <a:noAutofit/>
          </a:bodyPr>
          <a:lstStyle/>
          <a:p>
            <a:pPr marL="0" lvl="0" indent="0" algn="ctr" rtl="0">
              <a:spcBef>
                <a:spcPts val="0"/>
              </a:spcBef>
              <a:spcAft>
                <a:spcPts val="0"/>
              </a:spcAft>
              <a:buNone/>
            </a:pPr>
            <a:r>
              <a:rPr lang="en-US" sz="3690" dirty="0">
                <a:latin typeface="Amatic SC"/>
                <a:ea typeface="Amatic SC"/>
                <a:cs typeface="Amatic SC"/>
                <a:sym typeface="Amatic SC"/>
              </a:rPr>
              <a:t>my beliefs</a:t>
            </a:r>
            <a:endParaRPr sz="3690" dirty="0">
              <a:latin typeface="Amatic SC"/>
              <a:ea typeface="Amatic SC"/>
              <a:cs typeface="Amatic SC"/>
              <a:sym typeface="Amatic SC"/>
            </a:endParaRPr>
          </a:p>
        </p:txBody>
      </p:sp>
      <p:sp>
        <p:nvSpPr>
          <p:cNvPr id="542" name="Google Shape;542;g37721a979d8_0_129"/>
          <p:cNvSpPr txBox="1">
            <a:spLocks noGrp="1"/>
          </p:cNvSpPr>
          <p:nvPr>
            <p:ph type="title"/>
          </p:nvPr>
        </p:nvSpPr>
        <p:spPr>
          <a:xfrm>
            <a:off x="388825" y="1401950"/>
            <a:ext cx="110583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3600" dirty="0">
                <a:solidFill>
                  <a:srgbClr val="0A395A"/>
                </a:solidFill>
                <a:latin typeface="Aptos Display"/>
                <a:ea typeface="Raleway"/>
                <a:cs typeface="Raleway"/>
                <a:sym typeface="Raleway"/>
              </a:rPr>
              <a:t>The importance of creating self-awareness</a:t>
            </a:r>
            <a:endParaRPr sz="3600" dirty="0">
              <a:solidFill>
                <a:srgbClr val="0A395A"/>
              </a:solidFill>
              <a:latin typeface="Aptos Display"/>
              <a:ea typeface="Raleway"/>
              <a:cs typeface="Raleway"/>
              <a:sym typeface="Raleway"/>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2" name="Google Shape;552;g37b72e013b6_0_586"/>
          <p:cNvSpPr txBox="1">
            <a:spLocks noGrp="1"/>
          </p:cNvSpPr>
          <p:nvPr>
            <p:ph type="sldNum" idx="12"/>
          </p:nvPr>
        </p:nvSpPr>
        <p:spPr>
          <a:xfrm>
            <a:off x="8610600" y="6591392"/>
            <a:ext cx="27432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fld id="{00000000-1234-1234-1234-123412341234}" type="slidenum">
              <a:rPr lang="en-US"/>
              <a:t>42</a:t>
            </a:fld>
            <a:endParaRPr/>
          </a:p>
        </p:txBody>
      </p:sp>
      <p:sp>
        <p:nvSpPr>
          <p:cNvPr id="554" name="Google Shape;554;g37b72e013b6_0_586"/>
          <p:cNvSpPr txBox="1"/>
          <p:nvPr/>
        </p:nvSpPr>
        <p:spPr>
          <a:xfrm>
            <a:off x="3327004" y="4275025"/>
            <a:ext cx="8026800" cy="1292631"/>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i="1">
                <a:solidFill>
                  <a:srgbClr val="15334B"/>
                </a:solidFill>
                <a:latin typeface="Aptos Display"/>
                <a:ea typeface="Raleway"/>
                <a:cs typeface="Raleway"/>
                <a:sym typeface="Raleway"/>
              </a:rPr>
              <a:t>Becoming self-aware about our beliefs helps shape our ways of being and ultimately drives our behaviors towards our students, parents, educators, and—most importantly—ourselves.</a:t>
            </a:r>
            <a:endParaRPr sz="2400" i="1">
              <a:solidFill>
                <a:srgbClr val="15334B"/>
              </a:solidFill>
              <a:latin typeface="Aptos Display"/>
              <a:ea typeface="Raleway"/>
              <a:cs typeface="Raleway"/>
              <a:sym typeface="Raleway"/>
            </a:endParaRPr>
          </a:p>
        </p:txBody>
      </p:sp>
      <p:sp>
        <p:nvSpPr>
          <p:cNvPr id="553" name="Google Shape;553;g37b72e013b6_0_586"/>
          <p:cNvSpPr txBox="1"/>
          <p:nvPr/>
        </p:nvSpPr>
        <p:spPr>
          <a:xfrm>
            <a:off x="3426129" y="1545800"/>
            <a:ext cx="7571100" cy="2407200"/>
          </a:xfrm>
          <a:prstGeom prst="rect">
            <a:avLst/>
          </a:prstGeom>
          <a:noFill/>
          <a:ln>
            <a:noFill/>
          </a:ln>
        </p:spPr>
        <p:txBody>
          <a:bodyPr spcFirstLastPara="1" wrap="square" lIns="91425" tIns="45700" rIns="91425" bIns="45700" anchor="t" anchorCtr="0">
            <a:normAutofit/>
          </a:bodyPr>
          <a:lstStyle/>
          <a:p>
            <a:pPr marL="457200" lvl="0" indent="-317500" algn="l" rtl="0">
              <a:lnSpc>
                <a:spcPct val="90000"/>
              </a:lnSpc>
              <a:spcBef>
                <a:spcPts val="1000"/>
              </a:spcBef>
              <a:spcAft>
                <a:spcPts val="0"/>
              </a:spcAft>
              <a:buClr>
                <a:srgbClr val="15334B"/>
              </a:buClr>
              <a:buSzPts val="1400"/>
              <a:buFont typeface="Raleway"/>
              <a:buChar char="•"/>
            </a:pPr>
            <a:r>
              <a:rPr lang="en-US" sz="2400">
                <a:solidFill>
                  <a:srgbClr val="15334B"/>
                </a:solidFill>
                <a:latin typeface="Aptos Display"/>
                <a:ea typeface="Raleway"/>
                <a:cs typeface="Raleway"/>
                <a:sym typeface="Raleway"/>
              </a:rPr>
              <a:t>Identity</a:t>
            </a:r>
            <a:endParaRPr sz="2400">
              <a:solidFill>
                <a:srgbClr val="15334B"/>
              </a:solidFill>
              <a:latin typeface="Aptos Display"/>
              <a:ea typeface="Raleway"/>
              <a:cs typeface="Raleway"/>
              <a:sym typeface="Raleway"/>
            </a:endParaRPr>
          </a:p>
          <a:p>
            <a:pPr marL="457200" lvl="0" indent="-317500" algn="l" rtl="0">
              <a:lnSpc>
                <a:spcPct val="90000"/>
              </a:lnSpc>
              <a:spcBef>
                <a:spcPts val="0"/>
              </a:spcBef>
              <a:spcAft>
                <a:spcPts val="0"/>
              </a:spcAft>
              <a:buClr>
                <a:srgbClr val="15334B"/>
              </a:buClr>
              <a:buSzPts val="1400"/>
              <a:buFont typeface="Raleway"/>
              <a:buChar char="•"/>
            </a:pPr>
            <a:r>
              <a:rPr lang="en-US" sz="2400">
                <a:solidFill>
                  <a:srgbClr val="15334B"/>
                </a:solidFill>
                <a:latin typeface="Aptos Display"/>
                <a:ea typeface="Raleway"/>
                <a:cs typeface="Raleway"/>
                <a:sym typeface="Raleway"/>
              </a:rPr>
              <a:t>Self-knowledge about purpose, values, and roles in the community</a:t>
            </a:r>
            <a:endParaRPr sz="2400">
              <a:solidFill>
                <a:srgbClr val="15334B"/>
              </a:solidFill>
              <a:latin typeface="Aptos Display"/>
              <a:ea typeface="Raleway"/>
              <a:cs typeface="Raleway"/>
              <a:sym typeface="Raleway"/>
            </a:endParaRPr>
          </a:p>
          <a:p>
            <a:pPr marL="457200" lvl="0" indent="-317500" algn="l" rtl="0">
              <a:lnSpc>
                <a:spcPct val="90000"/>
              </a:lnSpc>
              <a:spcBef>
                <a:spcPts val="0"/>
              </a:spcBef>
              <a:spcAft>
                <a:spcPts val="0"/>
              </a:spcAft>
              <a:buClr>
                <a:srgbClr val="15334B"/>
              </a:buClr>
              <a:buSzPts val="1400"/>
              <a:buFont typeface="Raleway"/>
              <a:buChar char="•"/>
            </a:pPr>
            <a:r>
              <a:rPr lang="en-US" sz="2400">
                <a:solidFill>
                  <a:srgbClr val="15334B"/>
                </a:solidFill>
                <a:latin typeface="Aptos Display"/>
                <a:ea typeface="Raleway"/>
                <a:cs typeface="Raleway"/>
                <a:sym typeface="Raleway"/>
              </a:rPr>
              <a:t>Emotional intelligence</a:t>
            </a:r>
            <a:endParaRPr sz="2400">
              <a:solidFill>
                <a:srgbClr val="15334B"/>
              </a:solidFill>
              <a:latin typeface="Aptos Display"/>
              <a:ea typeface="Raleway"/>
              <a:cs typeface="Raleway"/>
              <a:sym typeface="Raleway"/>
            </a:endParaRPr>
          </a:p>
          <a:p>
            <a:pPr marL="457200" lvl="0" indent="-317500" algn="l" rtl="0">
              <a:lnSpc>
                <a:spcPct val="90000"/>
              </a:lnSpc>
              <a:spcBef>
                <a:spcPts val="0"/>
              </a:spcBef>
              <a:spcAft>
                <a:spcPts val="0"/>
              </a:spcAft>
              <a:buClr>
                <a:srgbClr val="15334B"/>
              </a:buClr>
              <a:buSzPts val="1400"/>
              <a:buFont typeface="Raleway"/>
              <a:buChar char="•"/>
            </a:pPr>
            <a:r>
              <a:rPr lang="en-US" sz="2400">
                <a:solidFill>
                  <a:srgbClr val="15334B"/>
                </a:solidFill>
                <a:latin typeface="Aptos Display"/>
                <a:ea typeface="Raleway"/>
                <a:cs typeface="Raleway"/>
                <a:sym typeface="Raleway"/>
              </a:rPr>
              <a:t>Growth mindset</a:t>
            </a:r>
            <a:endParaRPr sz="2400">
              <a:solidFill>
                <a:srgbClr val="15334B"/>
              </a:solidFill>
              <a:latin typeface="Aptos Display"/>
              <a:ea typeface="Raleway"/>
              <a:cs typeface="Raleway"/>
              <a:sym typeface="Raleway"/>
            </a:endParaRPr>
          </a:p>
          <a:p>
            <a:pPr marL="457200" lvl="0" indent="-317500" algn="l" rtl="0">
              <a:lnSpc>
                <a:spcPct val="90000"/>
              </a:lnSpc>
              <a:spcBef>
                <a:spcPts val="0"/>
              </a:spcBef>
              <a:spcAft>
                <a:spcPts val="0"/>
              </a:spcAft>
              <a:buClr>
                <a:srgbClr val="15334B"/>
              </a:buClr>
              <a:buSzPts val="1400"/>
              <a:buFont typeface="Raleway"/>
              <a:buChar char="•"/>
            </a:pPr>
            <a:r>
              <a:rPr lang="en-US" sz="2400">
                <a:solidFill>
                  <a:srgbClr val="15334B"/>
                </a:solidFill>
                <a:latin typeface="Aptos Display"/>
                <a:ea typeface="Raleway"/>
                <a:cs typeface="Raleway"/>
                <a:sym typeface="Raleway"/>
              </a:rPr>
              <a:t>Strong and fair relationships</a:t>
            </a:r>
            <a:endParaRPr sz="2400">
              <a:solidFill>
                <a:srgbClr val="15334B"/>
              </a:solidFill>
              <a:latin typeface="Aptos Display"/>
              <a:ea typeface="Raleway"/>
              <a:cs typeface="Raleway"/>
              <a:sym typeface="Raleway"/>
            </a:endParaRPr>
          </a:p>
        </p:txBody>
      </p:sp>
      <p:sp>
        <p:nvSpPr>
          <p:cNvPr id="551" name="Google Shape;551;g37b72e013b6_0_586"/>
          <p:cNvSpPr txBox="1">
            <a:spLocks noGrp="1"/>
          </p:cNvSpPr>
          <p:nvPr>
            <p:ph type="title"/>
          </p:nvPr>
        </p:nvSpPr>
        <p:spPr>
          <a:xfrm>
            <a:off x="0" y="2150400"/>
            <a:ext cx="2879400" cy="1898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900">
                <a:latin typeface="Aptos Display"/>
                <a:ea typeface="Raleway"/>
                <a:cs typeface="Raleway"/>
                <a:sym typeface="Raleway"/>
              </a:rPr>
              <a:t>We do this by creating self-awareness</a:t>
            </a:r>
            <a:endParaRPr sz="2900">
              <a:latin typeface="Aptos Display"/>
              <a:ea typeface="Raleway"/>
              <a:cs typeface="Raleway"/>
              <a:sym typeface="Raleway"/>
            </a:endParaRPr>
          </a:p>
          <a:p>
            <a:pPr marL="0" lvl="0" indent="0" algn="l" rtl="0">
              <a:spcBef>
                <a:spcPts val="0"/>
              </a:spcBef>
              <a:spcAft>
                <a:spcPts val="0"/>
              </a:spcAft>
              <a:buNone/>
            </a:pPr>
            <a:endParaRPr sz="2900">
              <a:latin typeface="Aptos Display"/>
              <a:ea typeface="Raleway"/>
              <a:cs typeface="Raleway"/>
              <a:sym typeface="Raleway"/>
            </a:endParaRPr>
          </a:p>
          <a:p>
            <a:pPr marL="0" lvl="0" indent="0" algn="l" rtl="0">
              <a:spcBef>
                <a:spcPts val="0"/>
              </a:spcBef>
              <a:spcAft>
                <a:spcPts val="0"/>
              </a:spcAft>
              <a:buNone/>
            </a:pPr>
            <a:endParaRPr sz="2900">
              <a:latin typeface="Aptos Display"/>
              <a:ea typeface="Raleway"/>
              <a:cs typeface="Raleway"/>
              <a:sym typeface="Raleway"/>
            </a:endParaRPr>
          </a:p>
          <a:p>
            <a:pPr marL="0" lvl="0" indent="0" algn="l" rtl="0">
              <a:spcBef>
                <a:spcPts val="0"/>
              </a:spcBef>
              <a:spcAft>
                <a:spcPts val="0"/>
              </a:spcAft>
              <a:buNone/>
            </a:pPr>
            <a:endParaRPr sz="2900">
              <a:latin typeface="Aptos Display"/>
              <a:ea typeface="Raleway"/>
              <a:cs typeface="Raleway"/>
              <a:sym typeface="Raleway"/>
            </a:endParaRPr>
          </a:p>
        </p:txBody>
      </p:sp>
      <p:sp>
        <p:nvSpPr>
          <p:cNvPr id="555" name="Google Shape;555;g37b72e013b6_0_586"/>
          <p:cNvSpPr txBox="1">
            <a:spLocks noGrp="1"/>
          </p:cNvSpPr>
          <p:nvPr>
            <p:ph type="body" idx="2"/>
          </p:nvPr>
        </p:nvSpPr>
        <p:spPr>
          <a:xfrm>
            <a:off x="3179100" y="605475"/>
            <a:ext cx="8322600" cy="6183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1100"/>
              <a:buFont typeface="Arial"/>
              <a:buNone/>
            </a:pPr>
            <a:r>
              <a:rPr lang="en-US" sz="2600">
                <a:solidFill>
                  <a:srgbClr val="15334B"/>
                </a:solidFill>
                <a:latin typeface="Aptos Display"/>
                <a:ea typeface="Raleway"/>
                <a:cs typeface="Raleway"/>
                <a:sym typeface="Raleway"/>
              </a:rPr>
              <a:t>Why is self-awareness important?</a:t>
            </a:r>
            <a:endParaRPr sz="2600">
              <a:solidFill>
                <a:srgbClr val="15334B"/>
              </a:solidFill>
              <a:latin typeface="Aptos Display"/>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g37721a979d8_0_146"/>
          <p:cNvSpPr txBox="1">
            <a:spLocks noGrp="1"/>
          </p:cNvSpPr>
          <p:nvPr>
            <p:ph type="title"/>
          </p:nvPr>
        </p:nvSpPr>
        <p:spPr>
          <a:xfrm>
            <a:off x="1805550" y="2570100"/>
            <a:ext cx="8580900" cy="1110000"/>
          </a:xfrm>
          <a:prstGeom prst="rect">
            <a:avLst/>
          </a:prstGeom>
          <a:solidFill>
            <a:srgbClr val="17425C"/>
          </a:solidFill>
        </p:spPr>
        <p:txBody>
          <a:bodyPr spcFirstLastPara="1" wrap="square" lIns="91425" tIns="45700" rIns="91425" bIns="45700" anchor="ctr" anchorCtr="0">
            <a:normAutofit/>
          </a:bodyPr>
          <a:lstStyle/>
          <a:p>
            <a:pPr marL="0" lvl="0" indent="0" algn="ctr" rtl="0">
              <a:spcBef>
                <a:spcPts val="0"/>
              </a:spcBef>
              <a:spcAft>
                <a:spcPts val="0"/>
              </a:spcAft>
              <a:buNone/>
            </a:pPr>
            <a:r>
              <a:rPr lang="en-US" sz="3000">
                <a:solidFill>
                  <a:srgbClr val="FFFFFF"/>
                </a:solidFill>
                <a:latin typeface="Aptos Display"/>
                <a:ea typeface="Raleway"/>
                <a:cs typeface="Raleway"/>
                <a:sym typeface="Raleway"/>
              </a:rPr>
              <a:t>Understanding Self-Awareness</a:t>
            </a:r>
            <a:endParaRPr sz="3000">
              <a:solidFill>
                <a:srgbClr val="FFFFFF"/>
              </a:solidFill>
              <a:latin typeface="Aptos Display"/>
              <a:ea typeface="Raleway"/>
              <a:cs typeface="Raleway"/>
              <a:sym typeface="Raleway"/>
            </a:endParaRPr>
          </a:p>
        </p:txBody>
      </p:sp>
      <p:sp>
        <p:nvSpPr>
          <p:cNvPr id="562" name="Google Shape;562;g37721a979d8_0_146"/>
          <p:cNvSpPr txBox="1"/>
          <p:nvPr/>
        </p:nvSpPr>
        <p:spPr>
          <a:xfrm>
            <a:off x="1943575" y="3885575"/>
            <a:ext cx="7743000" cy="1637700"/>
          </a:xfrm>
          <a:prstGeom prst="rect">
            <a:avLst/>
          </a:prstGeom>
          <a:noFill/>
          <a:ln>
            <a:noFill/>
          </a:ln>
        </p:spPr>
        <p:txBody>
          <a:bodyPr spcFirstLastPara="1" wrap="square" lIns="91425" tIns="45700" rIns="91425" bIns="45700" anchor="t" anchorCtr="0">
            <a:normAutofit/>
          </a:bodyPr>
          <a:lstStyle/>
          <a:p>
            <a:pPr marL="457200" lvl="0" indent="-381000" algn="l" rtl="0">
              <a:spcBef>
                <a:spcPts val="0"/>
              </a:spcBef>
              <a:spcAft>
                <a:spcPts val="0"/>
              </a:spcAft>
              <a:buClr>
                <a:srgbClr val="15334B"/>
              </a:buClr>
              <a:buSzPts val="2400"/>
              <a:buFont typeface="Raleway"/>
              <a:buChar char="●"/>
            </a:pPr>
            <a:r>
              <a:rPr lang="en-US" sz="2400">
                <a:solidFill>
                  <a:srgbClr val="15334B"/>
                </a:solidFill>
                <a:latin typeface="Aptos Display"/>
                <a:ea typeface="Raleway"/>
                <a:cs typeface="Raleway"/>
                <a:sym typeface="Raleway"/>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Mental Models</a:t>
            </a:r>
            <a:endParaRPr sz="2400">
              <a:solidFill>
                <a:srgbClr val="15334B"/>
              </a:solidFill>
              <a:latin typeface="Aptos Display"/>
              <a:ea typeface="Raleway"/>
              <a:cs typeface="Raleway"/>
              <a:sym typeface="Raleway"/>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endParaRPr>
          </a:p>
          <a:p>
            <a:pPr marL="457200" lvl="0" indent="-381000" algn="l" rtl="0">
              <a:spcBef>
                <a:spcPts val="0"/>
              </a:spcBef>
              <a:spcAft>
                <a:spcPts val="0"/>
              </a:spcAft>
              <a:buClr>
                <a:srgbClr val="15334B"/>
              </a:buClr>
              <a:buSzPts val="2400"/>
              <a:buFont typeface="Raleway"/>
              <a:buChar char="●"/>
            </a:pPr>
            <a:r>
              <a:rPr lang="en-US" sz="2400">
                <a:solidFill>
                  <a:srgbClr val="15334B"/>
                </a:solidFill>
                <a:latin typeface="Aptos Display"/>
                <a:ea typeface="Raleway"/>
                <a:cs typeface="Raleway"/>
                <a:sym typeface="Raleway"/>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Bias</a:t>
            </a:r>
            <a:endParaRPr sz="2400">
              <a:solidFill>
                <a:srgbClr val="15334B"/>
              </a:solidFill>
              <a:latin typeface="Aptos Display"/>
              <a:ea typeface="Raleway"/>
              <a:cs typeface="Raleway"/>
              <a:sym typeface="Raleway"/>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endParaRPr>
          </a:p>
          <a:p>
            <a:pPr marL="457200" lvl="0" indent="-381000" algn="l" rtl="0">
              <a:spcBef>
                <a:spcPts val="0"/>
              </a:spcBef>
              <a:spcAft>
                <a:spcPts val="0"/>
              </a:spcAft>
              <a:buClr>
                <a:srgbClr val="15334B"/>
              </a:buClr>
              <a:buSzPts val="2400"/>
              <a:buFont typeface="Raleway"/>
              <a:buChar char="●"/>
            </a:pPr>
            <a:r>
              <a:rPr lang="en-US" sz="2400">
                <a:solidFill>
                  <a:srgbClr val="15334B"/>
                </a:solidFill>
                <a:latin typeface="Aptos Display"/>
                <a:ea typeface="Raleway"/>
                <a:cs typeface="Raleway"/>
                <a:sym typeface="Raleway"/>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Social Identity</a:t>
            </a:r>
            <a:endParaRPr sz="2400">
              <a:solidFill>
                <a:srgbClr val="15334B"/>
              </a:solidFill>
              <a:latin typeface="Aptos Display"/>
              <a:ea typeface="Raleway"/>
              <a:cs typeface="Raleway"/>
              <a:sym typeface="Raleway"/>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endParaRPr>
          </a:p>
          <a:p>
            <a:pPr marL="457200" lvl="0" indent="-381000" algn="l" rtl="0">
              <a:spcBef>
                <a:spcPts val="0"/>
              </a:spcBef>
              <a:spcAft>
                <a:spcPts val="0"/>
              </a:spcAft>
              <a:buClr>
                <a:srgbClr val="15334B"/>
              </a:buClr>
              <a:buSzPts val="2400"/>
              <a:buFont typeface="Raleway"/>
              <a:buChar char="●"/>
            </a:pPr>
            <a:r>
              <a:rPr lang="en-US" sz="2400">
                <a:solidFill>
                  <a:srgbClr val="15334B"/>
                </a:solidFill>
                <a:latin typeface="Aptos Display"/>
                <a:ea typeface="Raleway"/>
                <a:cs typeface="Raleway"/>
                <a:sym typeface="Raleway"/>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Emotions</a:t>
            </a:r>
            <a:endParaRPr sz="2400">
              <a:solidFill>
                <a:srgbClr val="15334B"/>
              </a:solidFill>
              <a:latin typeface="Aptos Display"/>
              <a:ea typeface="Raleway"/>
              <a:cs typeface="Raleway"/>
              <a:sym typeface="Raleway"/>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72" name="Google Shape;572;g37721a979d8_0_79"/>
          <p:cNvSpPr txBox="1"/>
          <p:nvPr/>
        </p:nvSpPr>
        <p:spPr>
          <a:xfrm>
            <a:off x="6186888" y="4052025"/>
            <a:ext cx="5326500" cy="2095500"/>
          </a:xfrm>
          <a:prstGeom prst="rect">
            <a:avLst/>
          </a:prstGeom>
          <a:noFill/>
          <a:ln>
            <a:noFill/>
          </a:ln>
        </p:spPr>
        <p:txBody>
          <a:bodyPr spcFirstLastPara="1" wrap="square" lIns="91425" tIns="45700" rIns="91425" bIns="45700" anchor="t" anchorCtr="0">
            <a:normAutofit/>
          </a:bodyPr>
          <a:lstStyle/>
          <a:p>
            <a:pPr marL="0" lvl="1" indent="0" algn="l" rtl="0">
              <a:spcBef>
                <a:spcPts val="0"/>
              </a:spcBef>
              <a:spcAft>
                <a:spcPts val="0"/>
              </a:spcAft>
              <a:buNone/>
            </a:pPr>
            <a:r>
              <a:rPr lang="en-US" sz="2400">
                <a:solidFill>
                  <a:srgbClr val="15334B"/>
                </a:solidFill>
                <a:latin typeface="Aptos Display"/>
                <a:ea typeface="Raleway"/>
                <a:cs typeface="Raleway"/>
                <a:sym typeface="Raleway"/>
              </a:rPr>
              <a:t>As you listen to the story, jot down any thoughts, feelings, or connections that come up for you. Capture what feels meaningful— there are no right or wrong answers.</a:t>
            </a:r>
            <a:endParaRPr sz="2400">
              <a:solidFill>
                <a:srgbClr val="15334B"/>
              </a:solidFill>
              <a:latin typeface="Aptos Display"/>
              <a:ea typeface="Raleway"/>
              <a:cs typeface="Raleway"/>
              <a:sym typeface="Raleway"/>
            </a:endParaRPr>
          </a:p>
        </p:txBody>
      </p:sp>
      <p:pic>
        <p:nvPicPr>
          <p:cNvPr id="571" name="Google Shape;571;g37721a979d8_0_79" descr="Icon of an ear surrounded by sound wave lines, symbolizing listening or hearing."/>
          <p:cNvPicPr preferRelativeResize="0"/>
          <p:nvPr/>
        </p:nvPicPr>
        <p:blipFill rotWithShape="1">
          <a:blip r:embed="rId3">
            <a:alphaModFix/>
          </a:blip>
          <a:srcRect t="20102" b="20138"/>
          <a:stretch/>
        </p:blipFill>
        <p:spPr>
          <a:xfrm>
            <a:off x="7292431" y="1849450"/>
            <a:ext cx="3115433" cy="1861724"/>
          </a:xfrm>
          <a:prstGeom prst="rect">
            <a:avLst/>
          </a:prstGeom>
          <a:noFill/>
          <a:ln>
            <a:noFill/>
          </a:ln>
        </p:spPr>
      </p:pic>
      <p:sp>
        <p:nvSpPr>
          <p:cNvPr id="569" name="Google Shape;569;g37721a979d8_0_79"/>
          <p:cNvSpPr txBox="1"/>
          <p:nvPr/>
        </p:nvSpPr>
        <p:spPr>
          <a:xfrm>
            <a:off x="456550" y="4052025"/>
            <a:ext cx="4877100" cy="1637700"/>
          </a:xfrm>
          <a:prstGeom prst="rect">
            <a:avLst/>
          </a:prstGeom>
          <a:noFill/>
          <a:ln>
            <a:noFill/>
          </a:ln>
        </p:spPr>
        <p:txBody>
          <a:bodyPr spcFirstLastPara="1" wrap="square" lIns="91425" tIns="45700" rIns="91425" bIns="45700" anchor="t" anchorCtr="0">
            <a:normAutofit/>
          </a:bodyPr>
          <a:lstStyle/>
          <a:p>
            <a:pPr marL="0" lvl="1" indent="0" algn="l" rtl="0">
              <a:spcBef>
                <a:spcPts val="0"/>
              </a:spcBef>
              <a:spcAft>
                <a:spcPts val="0"/>
              </a:spcAft>
              <a:buNone/>
            </a:pPr>
            <a:r>
              <a:rPr lang="en-US" sz="2400">
                <a:solidFill>
                  <a:srgbClr val="15334B"/>
                </a:solidFill>
                <a:latin typeface="Aptos Display"/>
                <a:ea typeface="Raleway"/>
                <a:cs typeface="Raleway"/>
                <a:sym typeface="Raleway"/>
              </a:rPr>
              <a:t>Take out a piece of paper and pen.</a:t>
            </a:r>
            <a:endParaRPr sz="2400">
              <a:solidFill>
                <a:srgbClr val="15334B"/>
              </a:solidFill>
              <a:latin typeface="Aptos Display"/>
              <a:ea typeface="Raleway"/>
              <a:cs typeface="Raleway"/>
              <a:sym typeface="Raleway"/>
            </a:endParaRPr>
          </a:p>
        </p:txBody>
      </p:sp>
      <p:pic>
        <p:nvPicPr>
          <p:cNvPr id="570" name="Google Shape;570;g37721a979d8_0_79" descr="Icon of a hand writing in an open book with a pen, representing note-taking, journaling, or documentation."/>
          <p:cNvPicPr preferRelativeResize="0"/>
          <p:nvPr/>
        </p:nvPicPr>
        <p:blipFill rotWithShape="1">
          <a:blip r:embed="rId4">
            <a:alphaModFix/>
          </a:blip>
          <a:srcRect l="3875" t="18552" r="4498" b="11064"/>
          <a:stretch/>
        </p:blipFill>
        <p:spPr>
          <a:xfrm>
            <a:off x="1531134" y="1732613"/>
            <a:ext cx="2727941" cy="2095375"/>
          </a:xfrm>
          <a:prstGeom prst="rect">
            <a:avLst/>
          </a:prstGeom>
          <a:noFill/>
          <a:ln>
            <a:noFill/>
          </a:ln>
        </p:spPr>
      </p:pic>
      <p:sp>
        <p:nvSpPr>
          <p:cNvPr id="568" name="Google Shape;568;g37721a979d8_0_79"/>
          <p:cNvSpPr txBox="1">
            <a:spLocks noGrp="1"/>
          </p:cNvSpPr>
          <p:nvPr>
            <p:ph type="title"/>
          </p:nvPr>
        </p:nvSpPr>
        <p:spPr>
          <a:xfrm>
            <a:off x="2489300" y="182900"/>
            <a:ext cx="81438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600">
                <a:solidFill>
                  <a:srgbClr val="15334B"/>
                </a:solidFill>
                <a:latin typeface="Aptos Display"/>
                <a:ea typeface="Raleway"/>
                <a:cs typeface="Raleway"/>
                <a:sym typeface="Raleway"/>
              </a:rPr>
              <a:t>Activity</a:t>
            </a:r>
            <a:endParaRPr sz="3600">
              <a:solidFill>
                <a:srgbClr val="15334B"/>
              </a:solidFill>
              <a:latin typeface="Aptos Display"/>
              <a:ea typeface="Raleway"/>
              <a:cs typeface="Raleway"/>
              <a:sym typeface="Raleway"/>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9" name="Google Shape;579;g382bde5be27_1_6"/>
          <p:cNvSpPr txBox="1"/>
          <p:nvPr/>
        </p:nvSpPr>
        <p:spPr>
          <a:xfrm>
            <a:off x="4826625" y="2649450"/>
            <a:ext cx="5991000" cy="2329200"/>
          </a:xfrm>
          <a:prstGeom prst="rect">
            <a:avLst/>
          </a:prstGeom>
          <a:noFill/>
          <a:ln>
            <a:noFill/>
          </a:ln>
        </p:spPr>
        <p:txBody>
          <a:bodyPr spcFirstLastPara="1" wrap="square" lIns="91425" tIns="45700" rIns="91425" bIns="45700" anchor="t" anchorCtr="0">
            <a:normAutofit/>
          </a:bodyPr>
          <a:lstStyle/>
          <a:p>
            <a:pPr marL="0" lvl="1" indent="0" algn="l" rtl="0">
              <a:spcBef>
                <a:spcPts val="0"/>
              </a:spcBef>
              <a:spcAft>
                <a:spcPts val="0"/>
              </a:spcAft>
              <a:buNone/>
            </a:pPr>
            <a:r>
              <a:rPr lang="en-US" sz="2400" dirty="0">
                <a:solidFill>
                  <a:srgbClr val="243B5B"/>
                </a:solidFill>
                <a:latin typeface="Raleway"/>
                <a:ea typeface="Raleway"/>
                <a:cs typeface="Raleway"/>
                <a:sym typeface="Raleway"/>
              </a:rPr>
              <a:t>Take a moment to look back at what you wrote. What’s one thought, feeling, or </a:t>
            </a:r>
            <a:r>
              <a:rPr lang="en-US" sz="2400" dirty="0">
                <a:solidFill>
                  <a:srgbClr val="243B5B"/>
                </a:solidFill>
                <a:latin typeface="Aptos Display"/>
                <a:ea typeface="Raleway"/>
                <a:cs typeface="Raleway"/>
                <a:sym typeface="Raleway"/>
              </a:rPr>
              <a:t>connection</a:t>
            </a:r>
            <a:r>
              <a:rPr lang="en-US" sz="2400" dirty="0">
                <a:solidFill>
                  <a:srgbClr val="243B5B"/>
                </a:solidFill>
                <a:latin typeface="Raleway"/>
                <a:ea typeface="Raleway"/>
                <a:cs typeface="Raleway"/>
                <a:sym typeface="Raleway"/>
              </a:rPr>
              <a:t> you’d like to share with the group? You don’t have to share everything—just what feels most meaningful to you.</a:t>
            </a:r>
            <a:endParaRPr sz="2400" dirty="0">
              <a:solidFill>
                <a:srgbClr val="243B5B"/>
              </a:solidFill>
              <a:latin typeface="Raleway"/>
              <a:ea typeface="Raleway"/>
              <a:cs typeface="Raleway"/>
              <a:sym typeface="Raleway"/>
            </a:endParaRPr>
          </a:p>
        </p:txBody>
      </p:sp>
      <p:pic>
        <p:nvPicPr>
          <p:cNvPr id="580" name="Google Shape;580;g382bde5be27_1_6" descr="Icon of two people with speech bubbles above them, representing conversation, dialogue, or communication."/>
          <p:cNvPicPr preferRelativeResize="0"/>
          <p:nvPr/>
        </p:nvPicPr>
        <p:blipFill>
          <a:blip r:embed="rId3">
            <a:alphaModFix/>
          </a:blip>
          <a:stretch>
            <a:fillRect/>
          </a:stretch>
        </p:blipFill>
        <p:spPr>
          <a:xfrm>
            <a:off x="1332779" y="2195425"/>
            <a:ext cx="2992225" cy="2992225"/>
          </a:xfrm>
          <a:prstGeom prst="rect">
            <a:avLst/>
          </a:prstGeom>
          <a:noFill/>
          <a:ln>
            <a:noFill/>
          </a:ln>
        </p:spPr>
      </p:pic>
      <p:sp>
        <p:nvSpPr>
          <p:cNvPr id="578" name="Google Shape;578;g382bde5be27_1_6"/>
          <p:cNvSpPr txBox="1">
            <a:spLocks noGrp="1"/>
          </p:cNvSpPr>
          <p:nvPr>
            <p:ph type="title"/>
          </p:nvPr>
        </p:nvSpPr>
        <p:spPr>
          <a:xfrm>
            <a:off x="0" y="-622781"/>
            <a:ext cx="9132300" cy="6228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1400">
                <a:solidFill>
                  <a:srgbClr val="17425C"/>
                </a:solidFill>
                <a:latin typeface="Raleway"/>
                <a:ea typeface="Raleway"/>
                <a:cs typeface="Raleway"/>
                <a:sym typeface="Raleway"/>
              </a:rPr>
              <a:t>Activity cont.</a:t>
            </a:r>
            <a:endParaRPr sz="1400">
              <a:solidFill>
                <a:srgbClr val="17425C"/>
              </a:solidFill>
              <a:latin typeface="Raleway"/>
              <a:ea typeface="Raleway"/>
              <a:cs typeface="Raleway"/>
              <a:sym typeface="Raleway"/>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7" name="Google Shape;587;g37b72e013b6_0_596"/>
          <p:cNvSpPr txBox="1"/>
          <p:nvPr/>
        </p:nvSpPr>
        <p:spPr>
          <a:xfrm>
            <a:off x="4175350" y="3440125"/>
            <a:ext cx="7236000" cy="1344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None/>
            </a:pPr>
            <a:r>
              <a:rPr lang="en-US" sz="2200">
                <a:solidFill>
                  <a:srgbClr val="15334B"/>
                </a:solidFill>
                <a:latin typeface="Aptos Display"/>
                <a:ea typeface="Raleway"/>
                <a:cs typeface="Raleway"/>
                <a:sym typeface="Raleway"/>
              </a:rPr>
              <a:t>Mental models are often developed subconsciously from society and people around us. By surfacing them we put them in “check,” so to speak.</a:t>
            </a:r>
            <a:endParaRPr sz="2200">
              <a:solidFill>
                <a:srgbClr val="15334B"/>
              </a:solidFill>
              <a:latin typeface="Aptos Display"/>
              <a:ea typeface="Raleway"/>
              <a:cs typeface="Raleway"/>
              <a:sym typeface="Raleway"/>
            </a:endParaRPr>
          </a:p>
        </p:txBody>
      </p:sp>
      <p:pic>
        <p:nvPicPr>
          <p:cNvPr id="588" name="Google Shape;588;g37b72e013b6_0_596" descr="Icon of a person holding their chin in thought with a thought bubble above their head. Text around the head reads, “Why is this important?” symbolizing reflection or critical thinking."/>
          <p:cNvPicPr preferRelativeResize="0"/>
          <p:nvPr/>
        </p:nvPicPr>
        <p:blipFill>
          <a:blip r:embed="rId3">
            <a:alphaModFix/>
          </a:blip>
          <a:stretch>
            <a:fillRect/>
          </a:stretch>
        </p:blipFill>
        <p:spPr>
          <a:xfrm>
            <a:off x="1459317" y="2795912"/>
            <a:ext cx="2450808" cy="2450808"/>
          </a:xfrm>
          <a:prstGeom prst="rect">
            <a:avLst/>
          </a:prstGeom>
          <a:noFill/>
          <a:ln>
            <a:noFill/>
          </a:ln>
        </p:spPr>
      </p:pic>
      <p:sp>
        <p:nvSpPr>
          <p:cNvPr id="589" name="Google Shape;589;g37b72e013b6_0_596"/>
          <p:cNvSpPr txBox="1"/>
          <p:nvPr/>
        </p:nvSpPr>
        <p:spPr>
          <a:xfrm>
            <a:off x="4759450" y="1705675"/>
            <a:ext cx="6164100" cy="900600"/>
          </a:xfrm>
          <a:prstGeom prst="rect">
            <a:avLst/>
          </a:prstGeom>
          <a:solidFill>
            <a:srgbClr val="F3F3F3"/>
          </a:solid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1000"/>
              </a:spcBef>
              <a:spcAft>
                <a:spcPts val="0"/>
              </a:spcAft>
              <a:buNone/>
            </a:pPr>
            <a:r>
              <a:rPr lang="en-US" sz="2200">
                <a:solidFill>
                  <a:srgbClr val="15334B"/>
                </a:solidFill>
                <a:latin typeface="Aptos Display"/>
                <a:ea typeface="Raleway"/>
                <a:cs typeface="Raleway"/>
                <a:sym typeface="Raleway"/>
              </a:rPr>
              <a:t>Mental models refers to internal frameworks that shape how we understand and interact with the world.</a:t>
            </a:r>
            <a:endParaRPr sz="2200">
              <a:solidFill>
                <a:srgbClr val="15334B"/>
              </a:solidFill>
              <a:latin typeface="Aptos Display"/>
              <a:ea typeface="Raleway"/>
              <a:cs typeface="Raleway"/>
              <a:sym typeface="Raleway"/>
            </a:endParaRPr>
          </a:p>
        </p:txBody>
      </p:sp>
      <p:sp>
        <p:nvSpPr>
          <p:cNvPr id="586" name="Google Shape;586;g37b72e013b6_0_596"/>
          <p:cNvSpPr txBox="1">
            <a:spLocks noGrp="1"/>
          </p:cNvSpPr>
          <p:nvPr>
            <p:ph type="title"/>
          </p:nvPr>
        </p:nvSpPr>
        <p:spPr>
          <a:xfrm>
            <a:off x="428575" y="1705675"/>
            <a:ext cx="3531900" cy="900600"/>
          </a:xfrm>
          <a:prstGeom prst="rect">
            <a:avLst/>
          </a:prstGeom>
          <a:solidFill>
            <a:srgbClr val="17425C"/>
          </a:solidFill>
        </p:spPr>
        <p:txBody>
          <a:bodyPr spcFirstLastPara="1" wrap="square" lIns="91425" tIns="45700" rIns="91425" bIns="45700" anchor="ctr" anchorCtr="0">
            <a:normAutofit/>
          </a:bodyPr>
          <a:lstStyle/>
          <a:p>
            <a:pPr marL="0" lvl="0" indent="0" algn="l" rtl="0">
              <a:spcBef>
                <a:spcPts val="0"/>
              </a:spcBef>
              <a:spcAft>
                <a:spcPts val="0"/>
              </a:spcAft>
              <a:buNone/>
            </a:pPr>
            <a:r>
              <a:rPr lang="en-US" sz="3600">
                <a:solidFill>
                  <a:srgbClr val="FFFFFF"/>
                </a:solidFill>
                <a:latin typeface="Aptos Display"/>
                <a:ea typeface="Raleway"/>
                <a:cs typeface="Raleway"/>
                <a:sym typeface="Raleway"/>
              </a:rPr>
              <a:t>Mental Models</a:t>
            </a:r>
            <a:endParaRPr sz="3600">
              <a:solidFill>
                <a:srgbClr val="FFFFFF"/>
              </a:solidFill>
              <a:latin typeface="Aptos Display"/>
              <a:ea typeface="Raleway"/>
              <a:cs typeface="Raleway"/>
              <a:sym typeface="Raleway"/>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pic>
        <p:nvPicPr>
          <p:cNvPr id="595" name="Google Shape;595;g37721a979d8_0_47" descr="Mental models video screen shot presented by the System Improvement Leads. The words 'mental' and 'models' are shown inside clouds with a sky blue background. "/>
          <p:cNvPicPr preferRelativeResize="0"/>
          <p:nvPr/>
        </p:nvPicPr>
        <p:blipFill>
          <a:blip r:embed="rId3">
            <a:alphaModFix/>
          </a:blip>
          <a:stretch>
            <a:fillRect/>
          </a:stretch>
        </p:blipFill>
        <p:spPr>
          <a:xfrm>
            <a:off x="2672687" y="1636675"/>
            <a:ext cx="6846625" cy="3584625"/>
          </a:xfrm>
          <a:prstGeom prst="rect">
            <a:avLst/>
          </a:prstGeom>
          <a:noFill/>
          <a:ln w="28575" cap="flat" cmpd="sng">
            <a:solidFill>
              <a:srgbClr val="243B5B"/>
            </a:solidFill>
            <a:prstDash val="solid"/>
            <a:round/>
            <a:headEnd type="none" w="sm" len="sm"/>
            <a:tailEnd type="none" w="sm" len="sm"/>
          </a:ln>
          <a:effectLst>
            <a:outerShdw blurRad="57150" dist="19050" dir="5400000" algn="bl" rotWithShape="0">
              <a:srgbClr val="000000">
                <a:alpha val="50000"/>
              </a:srgbClr>
            </a:outerShdw>
          </a:effectLst>
        </p:spPr>
      </p:pic>
      <p:sp>
        <p:nvSpPr>
          <p:cNvPr id="2" name="Title 1">
            <a:extLst>
              <a:ext uri="{FF2B5EF4-FFF2-40B4-BE49-F238E27FC236}">
                <a16:creationId xmlns:a16="http://schemas.microsoft.com/office/drawing/2014/main" id="{8993800D-DF23-129A-F7C5-3435696D50E2}"/>
              </a:ext>
            </a:extLst>
          </p:cNvPr>
          <p:cNvSpPr>
            <a:spLocks noGrp="1"/>
          </p:cNvSpPr>
          <p:nvPr>
            <p:ph type="title"/>
          </p:nvPr>
        </p:nvSpPr>
        <p:spPr>
          <a:xfrm>
            <a:off x="1366982" y="-1396548"/>
            <a:ext cx="4235424" cy="1396548"/>
          </a:xfrm>
        </p:spPr>
        <p:txBody>
          <a:bodyPr spcFirstLastPara="1" wrap="square" lIns="91425" tIns="45700" rIns="91425" bIns="45700" anchor="b" anchorCtr="0">
            <a:normAutofit/>
          </a:bodyPr>
          <a:lstStyle/>
          <a:p>
            <a:r>
              <a:rPr lang="en-US" sz="1500" dirty="0"/>
              <a:t>System Improvement Leads Mental Models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pic>
        <p:nvPicPr>
          <p:cNvPr id="603" name="Google Shape;603;g37721a979d8_0_93" descr="Video about a student named Matthew">
            <a:hlinkClick r:id="rId3"/>
          </p:cNvPr>
          <p:cNvPicPr preferRelativeResize="0"/>
          <p:nvPr/>
        </p:nvPicPr>
        <p:blipFill>
          <a:blip r:embed="rId4">
            <a:alphaModFix/>
          </a:blip>
          <a:stretch>
            <a:fillRect/>
          </a:stretch>
        </p:blipFill>
        <p:spPr>
          <a:xfrm>
            <a:off x="3779950" y="2178650"/>
            <a:ext cx="8047910" cy="4526950"/>
          </a:xfrm>
          <a:prstGeom prst="rect">
            <a:avLst/>
          </a:prstGeom>
          <a:noFill/>
          <a:ln>
            <a:noFill/>
          </a:ln>
        </p:spPr>
      </p:pic>
      <p:sp>
        <p:nvSpPr>
          <p:cNvPr id="601" name="Google Shape;601;g37721a979d8_0_93"/>
          <p:cNvSpPr txBox="1"/>
          <p:nvPr/>
        </p:nvSpPr>
        <p:spPr>
          <a:xfrm>
            <a:off x="234550" y="2620475"/>
            <a:ext cx="3393000" cy="3170400"/>
          </a:xfrm>
          <a:prstGeom prst="rect">
            <a:avLst/>
          </a:prstGeom>
          <a:noFill/>
          <a:ln>
            <a:noFill/>
          </a:ln>
        </p:spPr>
        <p:txBody>
          <a:bodyPr spcFirstLastPara="1" wrap="square" lIns="91425" tIns="45700" rIns="91425" bIns="45700" anchor="t" anchorCtr="0">
            <a:normAutofit/>
          </a:bodyPr>
          <a:lstStyle/>
          <a:p>
            <a:pPr marL="0" lvl="1" indent="0" algn="l" rtl="0">
              <a:spcBef>
                <a:spcPts val="0"/>
              </a:spcBef>
              <a:spcAft>
                <a:spcPts val="0"/>
              </a:spcAft>
              <a:buNone/>
            </a:pPr>
            <a:r>
              <a:rPr lang="en-US" sz="2400" b="1">
                <a:solidFill>
                  <a:srgbClr val="15334B"/>
                </a:solidFill>
                <a:latin typeface="Aptos Display"/>
                <a:ea typeface="Raleway"/>
                <a:cs typeface="Raleway"/>
                <a:sym typeface="Raleway"/>
              </a:rPr>
              <a:t>As you watch the video:</a:t>
            </a:r>
            <a:r>
              <a:rPr lang="en-US" sz="2400">
                <a:solidFill>
                  <a:srgbClr val="15334B"/>
                </a:solidFill>
                <a:latin typeface="Aptos Display"/>
                <a:ea typeface="Raleway"/>
                <a:cs typeface="Raleway"/>
                <a:sym typeface="Raleway"/>
              </a:rPr>
              <a:t> </a:t>
            </a:r>
            <a:endParaRPr sz="2400">
              <a:solidFill>
                <a:srgbClr val="15334B"/>
              </a:solidFill>
              <a:latin typeface="Aptos Display"/>
              <a:ea typeface="Raleway"/>
              <a:cs typeface="Raleway"/>
              <a:sym typeface="Raleway"/>
            </a:endParaRPr>
          </a:p>
          <a:p>
            <a:pPr marL="457200" lvl="0" indent="-381000" algn="l" rtl="0">
              <a:spcBef>
                <a:spcPts val="0"/>
              </a:spcBef>
              <a:spcAft>
                <a:spcPts val="0"/>
              </a:spcAft>
              <a:buClr>
                <a:srgbClr val="15334B"/>
              </a:buClr>
              <a:buSzPts val="2400"/>
              <a:buFont typeface="Raleway"/>
              <a:buChar char="●"/>
            </a:pPr>
            <a:r>
              <a:rPr lang="en-US" sz="2400" i="1">
                <a:solidFill>
                  <a:srgbClr val="15334B"/>
                </a:solidFill>
                <a:latin typeface="Aptos Display"/>
                <a:ea typeface="Raleway"/>
                <a:cs typeface="Raleway"/>
                <a:sym typeface="Raleway"/>
              </a:rPr>
              <a:t>Does this align with what you wrote earlier? How does what you see confirm what you imagined or differ?</a:t>
            </a:r>
            <a:r>
              <a:rPr lang="en-US" sz="2400">
                <a:solidFill>
                  <a:srgbClr val="15334B"/>
                </a:solidFill>
                <a:latin typeface="Aptos Display"/>
                <a:ea typeface="Raleway"/>
                <a:cs typeface="Raleway"/>
                <a:sym typeface="Raleway"/>
              </a:rPr>
              <a:t> </a:t>
            </a:r>
            <a:endParaRPr sz="2400">
              <a:solidFill>
                <a:srgbClr val="15334B"/>
              </a:solidFill>
              <a:latin typeface="Aptos Display"/>
              <a:ea typeface="Raleway"/>
              <a:cs typeface="Raleway"/>
              <a:sym typeface="Raleway"/>
            </a:endParaRPr>
          </a:p>
        </p:txBody>
      </p:sp>
      <p:sp>
        <p:nvSpPr>
          <p:cNvPr id="602" name="Google Shape;602;g37721a979d8_0_93"/>
          <p:cNvSpPr txBox="1"/>
          <p:nvPr/>
        </p:nvSpPr>
        <p:spPr>
          <a:xfrm>
            <a:off x="3720525" y="1227350"/>
            <a:ext cx="7020300" cy="798900"/>
          </a:xfrm>
          <a:prstGeom prst="rect">
            <a:avLst/>
          </a:prstGeom>
          <a:noFill/>
          <a:ln>
            <a:noFill/>
          </a:ln>
        </p:spPr>
        <p:txBody>
          <a:bodyPr spcFirstLastPara="1" wrap="square" lIns="91425" tIns="45700" rIns="91425" bIns="45700" anchor="t" anchorCtr="0">
            <a:normAutofit lnSpcReduction="10000"/>
          </a:bodyPr>
          <a:lstStyle/>
          <a:p>
            <a:pPr marL="0" lvl="1" indent="0" algn="ctr" rtl="0">
              <a:spcBef>
                <a:spcPts val="0"/>
              </a:spcBef>
              <a:spcAft>
                <a:spcPts val="0"/>
              </a:spcAft>
              <a:buNone/>
            </a:pPr>
            <a:r>
              <a:rPr lang="en-US" sz="2400" b="1" dirty="0">
                <a:solidFill>
                  <a:srgbClr val="15334B"/>
                </a:solidFill>
                <a:latin typeface="Aptos Display"/>
                <a:ea typeface="Raleway"/>
                <a:cs typeface="Raleway"/>
                <a:sym typeface="Raleway"/>
              </a:rPr>
              <a:t>Let’s watch a video about Matthew. </a:t>
            </a:r>
            <a:endParaRPr sz="2400" b="1" dirty="0">
              <a:solidFill>
                <a:srgbClr val="15334B"/>
              </a:solidFill>
              <a:latin typeface="Aptos Display"/>
              <a:ea typeface="Raleway"/>
              <a:cs typeface="Raleway"/>
              <a:sym typeface="Raleway"/>
            </a:endParaRPr>
          </a:p>
          <a:p>
            <a:pPr marL="0" lvl="1" indent="0" algn="ctr" rtl="0">
              <a:spcBef>
                <a:spcPts val="0"/>
              </a:spcBef>
              <a:spcAft>
                <a:spcPts val="0"/>
              </a:spcAft>
              <a:buNone/>
            </a:pPr>
            <a:r>
              <a:rPr lang="en-US" sz="2400" dirty="0">
                <a:solidFill>
                  <a:srgbClr val="15334B"/>
                </a:solidFill>
                <a:latin typeface="Aptos Display"/>
                <a:ea typeface="Raleway"/>
                <a:cs typeface="Raleway"/>
                <a:sym typeface="Raleway"/>
              </a:rPr>
              <a:t>This is the student I shared with you earlier. </a:t>
            </a:r>
            <a:endParaRPr sz="2400" dirty="0">
              <a:solidFill>
                <a:srgbClr val="15334B"/>
              </a:solidFill>
              <a:latin typeface="Aptos Display"/>
              <a:ea typeface="Raleway"/>
              <a:cs typeface="Raleway"/>
              <a:sym typeface="Raleway"/>
            </a:endParaRPr>
          </a:p>
        </p:txBody>
      </p:sp>
      <p:sp>
        <p:nvSpPr>
          <p:cNvPr id="2" name="Title 1">
            <a:extLst>
              <a:ext uri="{FF2B5EF4-FFF2-40B4-BE49-F238E27FC236}">
                <a16:creationId xmlns:a16="http://schemas.microsoft.com/office/drawing/2014/main" id="{F5E1982A-4683-078E-C3D4-AA4B54EE9CD2}"/>
              </a:ext>
            </a:extLst>
          </p:cNvPr>
          <p:cNvSpPr>
            <a:spLocks noGrp="1"/>
          </p:cNvSpPr>
          <p:nvPr>
            <p:ph type="title"/>
          </p:nvPr>
        </p:nvSpPr>
        <p:spPr>
          <a:xfrm>
            <a:off x="2047874" y="-1325563"/>
            <a:ext cx="9132315" cy="1325563"/>
          </a:xfrm>
        </p:spPr>
        <p:txBody>
          <a:bodyPr spcFirstLastPara="1" wrap="square" lIns="91425" tIns="45700" rIns="91425" bIns="45700" anchor="b" anchorCtr="0">
            <a:normAutofit/>
          </a:bodyPr>
          <a:lstStyle/>
          <a:p>
            <a:r>
              <a:rPr lang="en-US" sz="1500" dirty="0"/>
              <a:t>Video about student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3"/>
                                        </p:tgtEl>
                                        <p:attrNameLst>
                                          <p:attrName>style.visibility</p:attrName>
                                        </p:attrNameLst>
                                      </p:cBhvr>
                                      <p:to>
                                        <p:strVal val="visible"/>
                                      </p:to>
                                    </p:set>
                                    <p:animEffect transition="in" filter="fade">
                                      <p:cBhvr>
                                        <p:cTn id="7" dur="1000"/>
                                        <p:tgtEl>
                                          <p:spTgt spid="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10" name="Google Shape;610;g379d5f85e36_0_45"/>
          <p:cNvSpPr txBox="1"/>
          <p:nvPr/>
        </p:nvSpPr>
        <p:spPr>
          <a:xfrm>
            <a:off x="4826625" y="2649450"/>
            <a:ext cx="5991000" cy="2329200"/>
          </a:xfrm>
          <a:prstGeom prst="rect">
            <a:avLst/>
          </a:prstGeom>
          <a:noFill/>
          <a:ln>
            <a:noFill/>
          </a:ln>
        </p:spPr>
        <p:txBody>
          <a:bodyPr spcFirstLastPara="1" wrap="square" lIns="91425" tIns="45700" rIns="91425" bIns="45700" anchor="t" anchorCtr="0">
            <a:normAutofit/>
          </a:bodyPr>
          <a:lstStyle/>
          <a:p>
            <a:pPr marL="0" lvl="1" indent="0" algn="l" rtl="0">
              <a:spcBef>
                <a:spcPts val="0"/>
              </a:spcBef>
              <a:spcAft>
                <a:spcPts val="0"/>
              </a:spcAft>
              <a:buNone/>
            </a:pPr>
            <a:r>
              <a:rPr lang="en-US" sz="2400" dirty="0">
                <a:solidFill>
                  <a:srgbClr val="15334B"/>
                </a:solidFill>
                <a:latin typeface="Raleway"/>
                <a:ea typeface="Raleway"/>
                <a:cs typeface="Raleway"/>
                <a:sym typeface="Raleway"/>
              </a:rPr>
              <a:t>Did seeing the student change or alter your </a:t>
            </a:r>
            <a:r>
              <a:rPr lang="en-US" sz="2400" dirty="0">
                <a:solidFill>
                  <a:srgbClr val="15334B"/>
                </a:solidFill>
                <a:latin typeface="Aptos Display"/>
                <a:ea typeface="Raleway"/>
                <a:cs typeface="Raleway"/>
                <a:sym typeface="Raleway"/>
              </a:rPr>
              <a:t>initial</a:t>
            </a:r>
            <a:r>
              <a:rPr lang="en-US" sz="2400" dirty="0">
                <a:solidFill>
                  <a:srgbClr val="15334B"/>
                </a:solidFill>
                <a:latin typeface="Raleway"/>
                <a:ea typeface="Raleway"/>
                <a:cs typeface="Raleway"/>
                <a:sym typeface="Raleway"/>
              </a:rPr>
              <a:t> image or “mental model?”</a:t>
            </a:r>
            <a:endParaRPr sz="2400" dirty="0">
              <a:solidFill>
                <a:srgbClr val="15334B"/>
              </a:solidFill>
              <a:latin typeface="Raleway"/>
              <a:ea typeface="Raleway"/>
              <a:cs typeface="Raleway"/>
              <a:sym typeface="Raleway"/>
            </a:endParaRPr>
          </a:p>
        </p:txBody>
      </p:sp>
      <p:pic>
        <p:nvPicPr>
          <p:cNvPr id="611" name="Google Shape;611;g379d5f85e36_0_45" descr="Icon of two people with speech bubbles above them, representing conversation, dialogue, or communication."/>
          <p:cNvPicPr preferRelativeResize="0"/>
          <p:nvPr/>
        </p:nvPicPr>
        <p:blipFill>
          <a:blip r:embed="rId3">
            <a:alphaModFix/>
          </a:blip>
          <a:stretch>
            <a:fillRect/>
          </a:stretch>
        </p:blipFill>
        <p:spPr>
          <a:xfrm>
            <a:off x="1332779" y="2195425"/>
            <a:ext cx="2992225" cy="2992225"/>
          </a:xfrm>
          <a:prstGeom prst="rect">
            <a:avLst/>
          </a:prstGeom>
          <a:noFill/>
          <a:ln>
            <a:noFill/>
          </a:ln>
        </p:spPr>
      </p:pic>
      <p:sp>
        <p:nvSpPr>
          <p:cNvPr id="609" name="Google Shape;609;g379d5f85e36_0_45"/>
          <p:cNvSpPr txBox="1">
            <a:spLocks noGrp="1"/>
          </p:cNvSpPr>
          <p:nvPr>
            <p:ph type="title"/>
          </p:nvPr>
        </p:nvSpPr>
        <p:spPr>
          <a:xfrm>
            <a:off x="95324" y="-1325711"/>
            <a:ext cx="91323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1800"/>
              <a:t>reflection activity</a:t>
            </a:r>
            <a:endParaRPr sz="18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g382ca76c8a7_0_78" descr="A woman with short blonde hair wearing brown earrings and a brown jacket smiles at the camera. The background is softly blurred with cool tones, suggesting an indoor professional setting. The following words are around the woman: Core Values, Leader &amp; Coach, Wife &amp; Daughter, Mother, and Educator.">
            <a:extLst>
              <a:ext uri="{C183D7F6-B498-43B3-948B-1728B52AA6E4}">
                <adec:decorative xmlns:adec="http://schemas.microsoft.com/office/drawing/2017/decorative" val="0"/>
              </a:ext>
            </a:extLst>
          </p:cNvPr>
          <p:cNvPicPr preferRelativeResize="0"/>
          <p:nvPr/>
        </p:nvPicPr>
        <p:blipFill rotWithShape="1">
          <a:blip r:embed="rId3">
            <a:alphaModFix/>
          </a:blip>
          <a:srcRect l="18389" t="8888" r="14617" b="4222"/>
          <a:stretch/>
        </p:blipFill>
        <p:spPr>
          <a:xfrm>
            <a:off x="3254375" y="381700"/>
            <a:ext cx="5683250" cy="5693823"/>
          </a:xfrm>
          <a:prstGeom prst="rect">
            <a:avLst/>
          </a:prstGeom>
          <a:noFill/>
          <a:ln>
            <a:noFill/>
          </a:ln>
        </p:spPr>
      </p:pic>
      <p:pic>
        <p:nvPicPr>
          <p:cNvPr id="178" name="Google Shape;178;g382ca76c8a7_0_78" descr="University of Michigan logo. A dark blue square with a gold 'M' in the middle.">
            <a:extLst>
              <a:ext uri="{C183D7F6-B498-43B3-948B-1728B52AA6E4}">
                <adec:decorative xmlns:adec="http://schemas.microsoft.com/office/drawing/2017/decorative" val="0"/>
              </a:ext>
            </a:extLst>
          </p:cNvPr>
          <p:cNvPicPr preferRelativeResize="0"/>
          <p:nvPr/>
        </p:nvPicPr>
        <p:blipFill>
          <a:blip r:embed="rId4">
            <a:alphaModFix/>
          </a:blip>
          <a:stretch>
            <a:fillRect/>
          </a:stretch>
        </p:blipFill>
        <p:spPr>
          <a:xfrm>
            <a:off x="9445474" y="309926"/>
            <a:ext cx="1272555" cy="1272555"/>
          </a:xfrm>
          <a:prstGeom prst="rect">
            <a:avLst/>
          </a:prstGeom>
          <a:noFill/>
          <a:ln>
            <a:noFill/>
          </a:ln>
        </p:spPr>
      </p:pic>
      <p:pic>
        <p:nvPicPr>
          <p:cNvPr id="179" name="Google Shape;179;g382ca76c8a7_0_78" descr="Doctoral graduating class with fourteen graduates wearing and black and blue doctoral graduation gown on a school campus.">
            <a:extLst>
              <a:ext uri="{C183D7F6-B498-43B3-948B-1728B52AA6E4}">
                <adec:decorative xmlns:adec="http://schemas.microsoft.com/office/drawing/2017/decorative" val="0"/>
              </a:ext>
            </a:extLst>
          </p:cNvPr>
          <p:cNvPicPr preferRelativeResize="0"/>
          <p:nvPr/>
        </p:nvPicPr>
        <p:blipFill>
          <a:blip r:embed="rId5">
            <a:alphaModFix/>
          </a:blip>
          <a:stretch>
            <a:fillRect/>
          </a:stretch>
        </p:blipFill>
        <p:spPr>
          <a:xfrm>
            <a:off x="8792325" y="2235225"/>
            <a:ext cx="3336991" cy="1272554"/>
          </a:xfrm>
          <a:prstGeom prst="rect">
            <a:avLst/>
          </a:prstGeom>
          <a:noFill/>
          <a:ln>
            <a:noFill/>
          </a:ln>
        </p:spPr>
      </p:pic>
      <p:sp>
        <p:nvSpPr>
          <p:cNvPr id="180" name="Google Shape;180;g382ca76c8a7_0_78">
            <a:extLst>
              <a:ext uri="{C183D7F6-B498-43B3-948B-1728B52AA6E4}">
                <adec:decorative xmlns:adec="http://schemas.microsoft.com/office/drawing/2017/decorative" val="0"/>
              </a:ext>
            </a:extLst>
          </p:cNvPr>
          <p:cNvSpPr txBox="1">
            <a:spLocks noGrp="1"/>
          </p:cNvSpPr>
          <p:nvPr>
            <p:ph type="body" idx="4294967295"/>
          </p:nvPr>
        </p:nvSpPr>
        <p:spPr>
          <a:xfrm>
            <a:off x="9337725" y="1771150"/>
            <a:ext cx="2103000" cy="526200"/>
          </a:xfrm>
          <a:prstGeom prst="rect">
            <a:avLst/>
          </a:prstGeom>
          <a:noFill/>
          <a:ln>
            <a:noFill/>
          </a:ln>
        </p:spPr>
        <p:txBody>
          <a:bodyPr spcFirstLastPara="1" wrap="square" lIns="91425" tIns="45700" rIns="91425" bIns="45700" anchor="t" anchorCtr="0">
            <a:normAutofit fontScale="92500" lnSpcReduction="20000"/>
          </a:bodyPr>
          <a:lstStyle/>
          <a:p>
            <a:pPr marL="0" lvl="0" indent="0" algn="ctr" rtl="0">
              <a:lnSpc>
                <a:spcPct val="90000"/>
              </a:lnSpc>
              <a:spcBef>
                <a:spcPts val="1000"/>
              </a:spcBef>
              <a:spcAft>
                <a:spcPts val="0"/>
              </a:spcAft>
              <a:buSzPts val="1600"/>
              <a:buNone/>
            </a:pPr>
            <a:r>
              <a:rPr lang="en-US" sz="2900" b="1" dirty="0">
                <a:highlight>
                  <a:srgbClr val="F9D99B"/>
                </a:highlight>
                <a:latin typeface="Aptos Display"/>
                <a:ea typeface="Calibri"/>
                <a:cs typeface="Calibri"/>
                <a:sym typeface="Calibri"/>
              </a:rPr>
              <a:t>Dr. Yales</a:t>
            </a:r>
            <a:endParaRPr sz="2900" b="1" dirty="0">
              <a:highlight>
                <a:srgbClr val="F9D99B"/>
              </a:highlight>
              <a:latin typeface="Aptos Display"/>
              <a:ea typeface="Calibri"/>
              <a:cs typeface="Calibri"/>
              <a:sym typeface="Calibri"/>
            </a:endParaRPr>
          </a:p>
        </p:txBody>
      </p:sp>
      <p:sp>
        <p:nvSpPr>
          <p:cNvPr id="181" name="Google Shape;181;g382ca76c8a7_0_78">
            <a:extLst>
              <a:ext uri="{C183D7F6-B498-43B3-948B-1728B52AA6E4}">
                <adec:decorative xmlns:adec="http://schemas.microsoft.com/office/drawing/2017/decorative" val="0"/>
              </a:ext>
            </a:extLst>
          </p:cNvPr>
          <p:cNvSpPr txBox="1">
            <a:spLocks noGrp="1"/>
          </p:cNvSpPr>
          <p:nvPr>
            <p:ph type="body" idx="4294967295"/>
          </p:nvPr>
        </p:nvSpPr>
        <p:spPr>
          <a:xfrm>
            <a:off x="6654425" y="4616800"/>
            <a:ext cx="1412100" cy="4755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1000"/>
              </a:spcBef>
              <a:spcAft>
                <a:spcPts val="0"/>
              </a:spcAft>
              <a:buSzPts val="1600"/>
              <a:buNone/>
            </a:pPr>
            <a:r>
              <a:rPr lang="en-US" sz="2300" b="1" dirty="0">
                <a:solidFill>
                  <a:schemeClr val="lt1"/>
                </a:solidFill>
                <a:latin typeface="Aptos Display"/>
                <a:ea typeface="Oswald"/>
                <a:cs typeface="Oswald"/>
                <a:sym typeface="Oswald"/>
              </a:rPr>
              <a:t>Mother</a:t>
            </a:r>
            <a:endParaRPr sz="2300" b="1" dirty="0">
              <a:solidFill>
                <a:schemeClr val="lt1"/>
              </a:solidFill>
              <a:latin typeface="Aptos Display"/>
              <a:ea typeface="Oswald"/>
              <a:cs typeface="Oswald"/>
              <a:sym typeface="Oswald"/>
            </a:endParaRPr>
          </a:p>
        </p:txBody>
      </p:sp>
      <p:pic>
        <p:nvPicPr>
          <p:cNvPr id="182" name="Google Shape;182;g382ca76c8a7_0_78" descr="Young man smiling in front of large black balloons shaped as the number 18, with additional blue, white, and black balloons in the background.">
            <a:extLst>
              <a:ext uri="{C183D7F6-B498-43B3-948B-1728B52AA6E4}">
                <adec:decorative xmlns:adec="http://schemas.microsoft.com/office/drawing/2017/decorative" val="0"/>
              </a:ext>
            </a:extLst>
          </p:cNvPr>
          <p:cNvPicPr preferRelativeResize="0"/>
          <p:nvPr/>
        </p:nvPicPr>
        <p:blipFill>
          <a:blip r:embed="rId6">
            <a:alphaModFix/>
          </a:blip>
          <a:stretch>
            <a:fillRect/>
          </a:stretch>
        </p:blipFill>
        <p:spPr>
          <a:xfrm>
            <a:off x="8937625" y="3942801"/>
            <a:ext cx="1367631" cy="1823508"/>
          </a:xfrm>
          <a:prstGeom prst="rect">
            <a:avLst/>
          </a:prstGeom>
          <a:noFill/>
          <a:ln>
            <a:noFill/>
          </a:ln>
        </p:spPr>
      </p:pic>
      <p:pic>
        <p:nvPicPr>
          <p:cNvPr id="183" name="Google Shape;183;g382ca76c8a7_0_78" descr="Colorful infinity sign">
            <a:extLst>
              <a:ext uri="{C183D7F6-B498-43B3-948B-1728B52AA6E4}">
                <adec:decorative xmlns:adec="http://schemas.microsoft.com/office/drawing/2017/decorative" val="0"/>
              </a:ext>
            </a:extLst>
          </p:cNvPr>
          <p:cNvPicPr preferRelativeResize="0"/>
          <p:nvPr/>
        </p:nvPicPr>
        <p:blipFill rotWithShape="1">
          <a:blip r:embed="rId7">
            <a:alphaModFix/>
          </a:blip>
          <a:srcRect l="10893" t="19049" r="10167" b="21084"/>
          <a:stretch/>
        </p:blipFill>
        <p:spPr>
          <a:xfrm>
            <a:off x="9100143" y="5830700"/>
            <a:ext cx="1042582" cy="526200"/>
          </a:xfrm>
          <a:prstGeom prst="rect">
            <a:avLst/>
          </a:prstGeom>
          <a:noFill/>
          <a:ln>
            <a:noFill/>
          </a:ln>
        </p:spPr>
      </p:pic>
      <p:sp>
        <p:nvSpPr>
          <p:cNvPr id="184" name="Google Shape;184;g382ca76c8a7_0_78">
            <a:extLst>
              <a:ext uri="{C183D7F6-B498-43B3-948B-1728B52AA6E4}">
                <adec:decorative xmlns:adec="http://schemas.microsoft.com/office/drawing/2017/decorative" val="0"/>
              </a:ext>
            </a:extLst>
          </p:cNvPr>
          <p:cNvSpPr txBox="1">
            <a:spLocks noGrp="1"/>
          </p:cNvSpPr>
          <p:nvPr>
            <p:ph type="body" idx="4294967295"/>
          </p:nvPr>
        </p:nvSpPr>
        <p:spPr>
          <a:xfrm>
            <a:off x="4288000" y="4553300"/>
            <a:ext cx="1412100" cy="475500"/>
          </a:xfrm>
          <a:prstGeom prst="rect">
            <a:avLst/>
          </a:prstGeom>
          <a:noFill/>
          <a:ln>
            <a:noFill/>
          </a:ln>
        </p:spPr>
        <p:txBody>
          <a:bodyPr spcFirstLastPara="1" wrap="square" lIns="91425" tIns="45700" rIns="91425" bIns="45700" anchor="t" anchorCtr="0">
            <a:normAutofit fontScale="62500" lnSpcReduction="20000"/>
          </a:bodyPr>
          <a:lstStyle/>
          <a:p>
            <a:pPr marL="0" lvl="0" indent="0" algn="ctr" rtl="0">
              <a:lnSpc>
                <a:spcPct val="90000"/>
              </a:lnSpc>
              <a:spcBef>
                <a:spcPts val="1000"/>
              </a:spcBef>
              <a:spcAft>
                <a:spcPts val="0"/>
              </a:spcAft>
              <a:buSzPct val="69565"/>
              <a:buNone/>
            </a:pPr>
            <a:r>
              <a:rPr lang="en-US" sz="2300" b="1" dirty="0">
                <a:solidFill>
                  <a:schemeClr val="lt1"/>
                </a:solidFill>
                <a:latin typeface="Oswald"/>
                <a:ea typeface="Oswald"/>
                <a:cs typeface="Oswald"/>
                <a:sym typeface="Oswald"/>
              </a:rPr>
              <a:t>Wife &amp; Daughter</a:t>
            </a:r>
            <a:endParaRPr sz="2300" b="1" dirty="0">
              <a:solidFill>
                <a:schemeClr val="lt1"/>
              </a:solidFill>
              <a:latin typeface="Oswald"/>
              <a:ea typeface="Oswald"/>
              <a:cs typeface="Oswald"/>
              <a:sym typeface="Oswald"/>
            </a:endParaRPr>
          </a:p>
        </p:txBody>
      </p:sp>
      <p:sp>
        <p:nvSpPr>
          <p:cNvPr id="185" name="Google Shape;185;g382ca76c8a7_0_78">
            <a:extLst>
              <a:ext uri="{C183D7F6-B498-43B3-948B-1728B52AA6E4}">
                <adec:decorative xmlns:adec="http://schemas.microsoft.com/office/drawing/2017/decorative" val="0"/>
              </a:ext>
            </a:extLst>
          </p:cNvPr>
          <p:cNvSpPr txBox="1">
            <a:spLocks noGrp="1"/>
          </p:cNvSpPr>
          <p:nvPr>
            <p:ph type="body" idx="4294967295"/>
          </p:nvPr>
        </p:nvSpPr>
        <p:spPr>
          <a:xfrm>
            <a:off x="5342050" y="1008550"/>
            <a:ext cx="1629900" cy="644400"/>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1000"/>
              </a:spcBef>
              <a:spcAft>
                <a:spcPts val="0"/>
              </a:spcAft>
              <a:buSzPts val="1600"/>
              <a:buNone/>
            </a:pPr>
            <a:r>
              <a:rPr lang="en-US" sz="2300" b="1" dirty="0">
                <a:solidFill>
                  <a:schemeClr val="lt1"/>
                </a:solidFill>
                <a:latin typeface="Aptos Display"/>
                <a:ea typeface="Oswald"/>
                <a:cs typeface="Oswald"/>
                <a:sym typeface="Oswald"/>
              </a:rPr>
              <a:t>Core Values</a:t>
            </a:r>
            <a:endParaRPr sz="2300" b="1" dirty="0">
              <a:solidFill>
                <a:schemeClr val="lt1"/>
              </a:solidFill>
              <a:latin typeface="Aptos Display"/>
              <a:ea typeface="Oswald"/>
              <a:cs typeface="Oswald"/>
              <a:sym typeface="Oswald"/>
            </a:endParaRPr>
          </a:p>
        </p:txBody>
      </p:sp>
      <p:pic>
        <p:nvPicPr>
          <p:cNvPr id="186" name="Google Shape;186;g382ca76c8a7_0_78" descr="Two adults sitting together indoors, one woman with short blonde hair wearing a dark sweater, and the other a man with short hair and a beard wearing a plaid shirt, both looking at the camera.">
            <a:extLst>
              <a:ext uri="{C183D7F6-B498-43B3-948B-1728B52AA6E4}">
                <adec:decorative xmlns:adec="http://schemas.microsoft.com/office/drawing/2017/decorative" val="0"/>
              </a:ext>
            </a:extLst>
          </p:cNvPr>
          <p:cNvPicPr preferRelativeResize="0"/>
          <p:nvPr/>
        </p:nvPicPr>
        <p:blipFill rotWithShape="1">
          <a:blip r:embed="rId8">
            <a:alphaModFix/>
          </a:blip>
          <a:srcRect l="6078" r="13728"/>
          <a:stretch/>
        </p:blipFill>
        <p:spPr>
          <a:xfrm>
            <a:off x="776063" y="3778513"/>
            <a:ext cx="2557614" cy="1823976"/>
          </a:xfrm>
          <a:prstGeom prst="rect">
            <a:avLst/>
          </a:prstGeom>
          <a:noFill/>
          <a:ln>
            <a:noFill/>
          </a:ln>
        </p:spPr>
      </p:pic>
      <p:sp>
        <p:nvSpPr>
          <p:cNvPr id="187" name="Google Shape;187;g382ca76c8a7_0_78">
            <a:extLst>
              <a:ext uri="{C183D7F6-B498-43B3-948B-1728B52AA6E4}">
                <adec:decorative xmlns:adec="http://schemas.microsoft.com/office/drawing/2017/decorative" val="0"/>
              </a:ext>
            </a:extLst>
          </p:cNvPr>
          <p:cNvSpPr txBox="1">
            <a:spLocks noGrp="1"/>
          </p:cNvSpPr>
          <p:nvPr>
            <p:ph type="body" idx="4294967295"/>
          </p:nvPr>
        </p:nvSpPr>
        <p:spPr>
          <a:xfrm>
            <a:off x="863425" y="5602500"/>
            <a:ext cx="2382900" cy="392400"/>
          </a:xfrm>
          <a:prstGeom prst="rect">
            <a:avLst/>
          </a:prstGeom>
          <a:noFill/>
          <a:ln>
            <a:noFill/>
          </a:ln>
        </p:spPr>
        <p:txBody>
          <a:bodyPr spcFirstLastPara="1" wrap="square" lIns="91425" tIns="45700" rIns="91425" bIns="45700" anchor="t" anchorCtr="0">
            <a:noAutofit/>
          </a:bodyPr>
          <a:lstStyle/>
          <a:p>
            <a:pPr marL="0" lvl="0" indent="0" algn="l" rtl="0">
              <a:lnSpc>
                <a:spcPct val="70000"/>
              </a:lnSpc>
              <a:spcBef>
                <a:spcPts val="1000"/>
              </a:spcBef>
              <a:spcAft>
                <a:spcPts val="0"/>
              </a:spcAft>
              <a:buSzPts val="1240"/>
              <a:buNone/>
            </a:pPr>
            <a:r>
              <a:rPr lang="en-US" sz="2400" dirty="0">
                <a:solidFill>
                  <a:srgbClr val="15334B"/>
                </a:solidFill>
                <a:latin typeface="Aptos Display"/>
                <a:ea typeface="Calibri"/>
                <a:cs typeface="Calibri"/>
                <a:sym typeface="Calibri"/>
              </a:rPr>
              <a:t>Married 25 years</a:t>
            </a:r>
            <a:endParaRPr sz="2400" dirty="0">
              <a:solidFill>
                <a:srgbClr val="15334B"/>
              </a:solidFill>
              <a:latin typeface="Aptos Display"/>
              <a:ea typeface="Calibri"/>
              <a:cs typeface="Calibri"/>
              <a:sym typeface="Calibri"/>
            </a:endParaRPr>
          </a:p>
        </p:txBody>
      </p:sp>
      <p:sp>
        <p:nvSpPr>
          <p:cNvPr id="188" name="Google Shape;188;g382ca76c8a7_0_78">
            <a:extLst>
              <a:ext uri="{C183D7F6-B498-43B3-948B-1728B52AA6E4}">
                <adec:decorative xmlns:adec="http://schemas.microsoft.com/office/drawing/2017/decorative" val="0"/>
              </a:ext>
            </a:extLst>
          </p:cNvPr>
          <p:cNvSpPr txBox="1">
            <a:spLocks noGrp="1"/>
          </p:cNvSpPr>
          <p:nvPr>
            <p:ph type="body" idx="4294967295"/>
          </p:nvPr>
        </p:nvSpPr>
        <p:spPr>
          <a:xfrm>
            <a:off x="3507525" y="2605150"/>
            <a:ext cx="1412100" cy="781500"/>
          </a:xfrm>
          <a:prstGeom prst="rect">
            <a:avLst/>
          </a:prstGeom>
          <a:noFill/>
          <a:ln>
            <a:noFill/>
          </a:ln>
        </p:spPr>
        <p:txBody>
          <a:bodyPr spcFirstLastPara="1" wrap="square" lIns="91425" tIns="45700" rIns="91425" bIns="45700" anchor="t" anchorCtr="0">
            <a:normAutofit/>
          </a:bodyPr>
          <a:lstStyle/>
          <a:p>
            <a:pPr marL="0" lvl="0" indent="0" algn="ctr" rtl="0">
              <a:lnSpc>
                <a:spcPct val="70000"/>
              </a:lnSpc>
              <a:spcBef>
                <a:spcPts val="1000"/>
              </a:spcBef>
              <a:spcAft>
                <a:spcPts val="0"/>
              </a:spcAft>
              <a:buSzPts val="1600"/>
              <a:buNone/>
            </a:pPr>
            <a:r>
              <a:rPr lang="en-US" sz="2300" b="1" dirty="0">
                <a:latin typeface="Aptos Display"/>
                <a:ea typeface="Oswald"/>
                <a:cs typeface="Oswald"/>
                <a:sym typeface="Oswald"/>
              </a:rPr>
              <a:t>Leader &amp; </a:t>
            </a:r>
            <a:r>
              <a:rPr lang="en-US" sz="2300" dirty="0">
                <a:latin typeface="Aptos Display"/>
                <a:ea typeface="Pacifico"/>
                <a:cs typeface="Pacifico"/>
                <a:sym typeface="Pacifico"/>
              </a:rPr>
              <a:t>Coach</a:t>
            </a:r>
            <a:endParaRPr sz="2300" dirty="0">
              <a:latin typeface="Aptos Display"/>
              <a:ea typeface="Pacifico"/>
              <a:cs typeface="Pacifico"/>
              <a:sym typeface="Pacifico"/>
            </a:endParaRPr>
          </a:p>
        </p:txBody>
      </p:sp>
      <p:sp>
        <p:nvSpPr>
          <p:cNvPr id="190" name="Google Shape;190;g382ca76c8a7_0_78">
            <a:extLst>
              <a:ext uri="{C183D7F6-B498-43B3-948B-1728B52AA6E4}">
                <adec:decorative xmlns:adec="http://schemas.microsoft.com/office/drawing/2017/decorative" val="0"/>
              </a:ext>
            </a:extLst>
          </p:cNvPr>
          <p:cNvSpPr txBox="1">
            <a:spLocks noGrp="1"/>
          </p:cNvSpPr>
          <p:nvPr>
            <p:ph type="body" idx="4294967295"/>
          </p:nvPr>
        </p:nvSpPr>
        <p:spPr>
          <a:xfrm>
            <a:off x="3812925" y="91000"/>
            <a:ext cx="4838400" cy="526200"/>
          </a:xfrm>
          <a:prstGeom prst="rect">
            <a:avLst/>
          </a:prstGeom>
          <a:noFill/>
          <a:ln>
            <a:noFill/>
          </a:ln>
        </p:spPr>
        <p:txBody>
          <a:bodyPr spcFirstLastPara="1" wrap="square" lIns="91425" tIns="45700" rIns="91425" bIns="45700" anchor="t" anchorCtr="0">
            <a:noAutofit/>
          </a:bodyPr>
          <a:lstStyle/>
          <a:p>
            <a:pPr marL="0" lvl="0" indent="0" algn="l" rtl="0">
              <a:lnSpc>
                <a:spcPct val="70000"/>
              </a:lnSpc>
              <a:spcBef>
                <a:spcPts val="1000"/>
              </a:spcBef>
              <a:spcAft>
                <a:spcPts val="0"/>
              </a:spcAft>
              <a:buSzPts val="1240"/>
              <a:buNone/>
            </a:pPr>
            <a:r>
              <a:rPr lang="en-US" sz="2400" dirty="0">
                <a:solidFill>
                  <a:srgbClr val="15334B"/>
                </a:solidFill>
                <a:latin typeface="Aptos Display"/>
                <a:ea typeface="Homemade Apple"/>
                <a:cs typeface="Homemade Apple"/>
                <a:sym typeface="Homemade Apple"/>
              </a:rPr>
              <a:t>Creativity</a:t>
            </a:r>
            <a:r>
              <a:rPr lang="en-US" sz="2400" dirty="0">
                <a:solidFill>
                  <a:srgbClr val="15334B"/>
                </a:solidFill>
                <a:latin typeface="Aptos Display"/>
                <a:ea typeface="Calibri"/>
                <a:cs typeface="Calibri"/>
                <a:sym typeface="Calibri"/>
              </a:rPr>
              <a:t> * </a:t>
            </a:r>
            <a:r>
              <a:rPr lang="en-US" sz="2400" dirty="0">
                <a:solidFill>
                  <a:srgbClr val="15334B"/>
                </a:solidFill>
                <a:latin typeface="Aptos Display"/>
                <a:ea typeface="Caveat"/>
                <a:cs typeface="Caveat"/>
                <a:sym typeface="Caveat"/>
              </a:rPr>
              <a:t>Authenticity</a:t>
            </a:r>
            <a:r>
              <a:rPr lang="en-US" sz="2400" dirty="0">
                <a:solidFill>
                  <a:srgbClr val="15334B"/>
                </a:solidFill>
                <a:latin typeface="Aptos Display"/>
                <a:ea typeface="Calibri"/>
                <a:cs typeface="Calibri"/>
                <a:sym typeface="Calibri"/>
              </a:rPr>
              <a:t> * </a:t>
            </a:r>
            <a:r>
              <a:rPr lang="en-US" sz="2400" i="1" dirty="0">
                <a:solidFill>
                  <a:srgbClr val="15334B"/>
                </a:solidFill>
                <a:latin typeface="Aptos Display"/>
                <a:ea typeface="Amatic SC"/>
                <a:cs typeface="Amatic SC"/>
                <a:sym typeface="Amatic SC"/>
              </a:rPr>
              <a:t>Community</a:t>
            </a:r>
            <a:endParaRPr sz="2400" i="1" dirty="0">
              <a:solidFill>
                <a:srgbClr val="15334B"/>
              </a:solidFill>
              <a:latin typeface="Aptos Display"/>
              <a:ea typeface="Amatic SC"/>
              <a:cs typeface="Amatic SC"/>
              <a:sym typeface="Amatic SC"/>
            </a:endParaRPr>
          </a:p>
        </p:txBody>
      </p:sp>
      <p:pic>
        <p:nvPicPr>
          <p:cNvPr id="191" name="Google Shape;191;g382ca76c8a7_0_78" descr="Korean flag">
            <a:extLst>
              <a:ext uri="{C183D7F6-B498-43B3-948B-1728B52AA6E4}">
                <adec:decorative xmlns:adec="http://schemas.microsoft.com/office/drawing/2017/decorative" val="0"/>
              </a:ext>
            </a:extLst>
          </p:cNvPr>
          <p:cNvPicPr preferRelativeResize="0"/>
          <p:nvPr/>
        </p:nvPicPr>
        <p:blipFill>
          <a:blip r:embed="rId9">
            <a:alphaModFix/>
          </a:blip>
          <a:stretch>
            <a:fillRect/>
          </a:stretch>
        </p:blipFill>
        <p:spPr>
          <a:xfrm>
            <a:off x="10305245" y="4458405"/>
            <a:ext cx="1469826" cy="979900"/>
          </a:xfrm>
          <a:prstGeom prst="rect">
            <a:avLst/>
          </a:prstGeom>
          <a:noFill/>
          <a:ln>
            <a:noFill/>
          </a:ln>
        </p:spPr>
      </p:pic>
      <p:sp>
        <p:nvSpPr>
          <p:cNvPr id="177" name="Google Shape;177;g382ca76c8a7_0_78">
            <a:extLst>
              <a:ext uri="{C183D7F6-B498-43B3-948B-1728B52AA6E4}">
                <adec:decorative xmlns:adec="http://schemas.microsoft.com/office/drawing/2017/decorative" val="0"/>
              </a:ext>
            </a:extLst>
          </p:cNvPr>
          <p:cNvSpPr txBox="1">
            <a:spLocks noGrp="1"/>
          </p:cNvSpPr>
          <p:nvPr>
            <p:ph type="body" idx="4294967295"/>
          </p:nvPr>
        </p:nvSpPr>
        <p:spPr>
          <a:xfrm>
            <a:off x="7285050" y="2372250"/>
            <a:ext cx="1570800" cy="4755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1000"/>
              </a:spcBef>
              <a:spcAft>
                <a:spcPts val="0"/>
              </a:spcAft>
              <a:buSzPts val="1600"/>
              <a:buNone/>
            </a:pPr>
            <a:r>
              <a:rPr lang="en-US" sz="2300" b="1" dirty="0">
                <a:solidFill>
                  <a:schemeClr val="lt1"/>
                </a:solidFill>
                <a:latin typeface="Aptos Display"/>
                <a:ea typeface="Oswald"/>
                <a:cs typeface="Oswald"/>
                <a:sym typeface="Oswald"/>
              </a:rPr>
              <a:t>Educat</a:t>
            </a:r>
            <a:r>
              <a:rPr lang="en-US" sz="2300" dirty="0">
                <a:solidFill>
                  <a:schemeClr val="lt1"/>
                </a:solidFill>
                <a:latin typeface="Aptos Display"/>
                <a:ea typeface="Oswald"/>
                <a:cs typeface="Oswald"/>
                <a:sym typeface="Oswald"/>
              </a:rPr>
              <a:t>or</a:t>
            </a:r>
            <a:endParaRPr sz="2300" b="1" dirty="0">
              <a:solidFill>
                <a:schemeClr val="lt1"/>
              </a:solidFill>
              <a:latin typeface="Aptos Display"/>
              <a:ea typeface="Oswald"/>
              <a:cs typeface="Oswald"/>
              <a:sym typeface="Oswald"/>
            </a:endParaRPr>
          </a:p>
        </p:txBody>
      </p:sp>
      <p:sp>
        <p:nvSpPr>
          <p:cNvPr id="189" name="Google Shape;189;g382ca76c8a7_0_78">
            <a:extLst>
              <a:ext uri="{C183D7F6-B498-43B3-948B-1728B52AA6E4}">
                <adec:decorative xmlns:adec="http://schemas.microsoft.com/office/drawing/2017/decorative" val="0"/>
              </a:ext>
            </a:extLst>
          </p:cNvPr>
          <p:cNvSpPr txBox="1">
            <a:spLocks noGrp="1"/>
          </p:cNvSpPr>
          <p:nvPr>
            <p:ph type="body" idx="4294967295"/>
          </p:nvPr>
        </p:nvSpPr>
        <p:spPr>
          <a:xfrm>
            <a:off x="224425" y="1853850"/>
            <a:ext cx="3158100" cy="1140900"/>
          </a:xfrm>
          <a:prstGeom prst="rect">
            <a:avLst/>
          </a:prstGeom>
          <a:noFill/>
          <a:ln>
            <a:noFill/>
          </a:ln>
        </p:spPr>
        <p:txBody>
          <a:bodyPr spcFirstLastPara="1" wrap="square" lIns="91425" tIns="45700" rIns="91425" bIns="45700" anchor="t" anchorCtr="0">
            <a:noAutofit/>
          </a:bodyPr>
          <a:lstStyle/>
          <a:p>
            <a:pPr marL="0" lvl="0" indent="0" algn="l" rtl="0">
              <a:lnSpc>
                <a:spcPct val="70000"/>
              </a:lnSpc>
              <a:spcBef>
                <a:spcPts val="1000"/>
              </a:spcBef>
              <a:spcAft>
                <a:spcPts val="0"/>
              </a:spcAft>
              <a:buSzPts val="1240"/>
              <a:buNone/>
            </a:pPr>
            <a:r>
              <a:rPr lang="en-US" sz="2400" dirty="0">
                <a:solidFill>
                  <a:srgbClr val="15334B"/>
                </a:solidFill>
                <a:latin typeface="Aptos Display"/>
                <a:ea typeface="Raleway"/>
                <a:cs typeface="Raleway"/>
                <a:sym typeface="Raleway"/>
              </a:rPr>
              <a:t>Experience:</a:t>
            </a:r>
            <a:r>
              <a:rPr lang="en-US" sz="2400" b="0" dirty="0">
                <a:solidFill>
                  <a:srgbClr val="15334B"/>
                </a:solidFill>
                <a:latin typeface="Aptos Display"/>
                <a:ea typeface="Raleway"/>
                <a:cs typeface="Raleway"/>
                <a:sym typeface="Raleway"/>
              </a:rPr>
              <a:t> school psychologist, program specialist, coordinator, program admin &amp; </a:t>
            </a:r>
            <a:r>
              <a:rPr lang="en-US" sz="2400" b="0" i="1" dirty="0">
                <a:solidFill>
                  <a:srgbClr val="15334B"/>
                </a:solidFill>
                <a:latin typeface="Aptos Display"/>
                <a:ea typeface="Raleway"/>
                <a:cs typeface="Raleway"/>
                <a:sym typeface="Raleway"/>
              </a:rPr>
              <a:t>SELPA Director</a:t>
            </a:r>
            <a:endParaRPr sz="2400" b="0" i="1" dirty="0">
              <a:solidFill>
                <a:srgbClr val="15334B"/>
              </a:solidFill>
              <a:latin typeface="Aptos Display"/>
              <a:ea typeface="Raleway"/>
              <a:cs typeface="Raleway"/>
              <a:sym typeface="Raleway"/>
            </a:endParaRPr>
          </a:p>
        </p:txBody>
      </p:sp>
      <p:sp>
        <p:nvSpPr>
          <p:cNvPr id="176" name="Google Shape;176;g382ca76c8a7_0_78">
            <a:extLst>
              <a:ext uri="{C183D7F6-B498-43B3-948B-1728B52AA6E4}">
                <adec:decorative xmlns:adec="http://schemas.microsoft.com/office/drawing/2017/decorative" val="0"/>
              </a:ext>
            </a:extLst>
          </p:cNvPr>
          <p:cNvSpPr txBox="1"/>
          <p:nvPr/>
        </p:nvSpPr>
        <p:spPr>
          <a:xfrm>
            <a:off x="4427550" y="6075525"/>
            <a:ext cx="3336900" cy="644400"/>
          </a:xfrm>
          <a:prstGeom prst="rect">
            <a:avLst/>
          </a:prstGeom>
          <a:solidFill>
            <a:srgbClr val="01959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2400" b="1" i="0" u="none" strike="noStrike" cap="none" dirty="0">
                <a:solidFill>
                  <a:srgbClr val="FFFFFF"/>
                </a:solidFill>
                <a:latin typeface="Aptos Display"/>
                <a:ea typeface="Open Sans"/>
                <a:cs typeface="Open Sans"/>
                <a:sym typeface="Open Sans"/>
              </a:rPr>
              <a:t>Jennifer Yales, Ed.D.</a:t>
            </a:r>
            <a:endParaRPr sz="2400" b="1" i="0" u="none" strike="noStrike" cap="none" dirty="0">
              <a:solidFill>
                <a:srgbClr val="FFFFFF"/>
              </a:solidFill>
              <a:latin typeface="Aptos Display"/>
              <a:ea typeface="Open Sans"/>
              <a:cs typeface="Open Sans"/>
              <a:sym typeface="Open Sans"/>
            </a:endParaRPr>
          </a:p>
        </p:txBody>
      </p:sp>
      <p:sp>
        <p:nvSpPr>
          <p:cNvPr id="192" name="Google Shape;192;g382ca76c8a7_0_78">
            <a:extLst>
              <a:ext uri="{C183D7F6-B498-43B3-948B-1728B52AA6E4}">
                <adec:decorative xmlns:adec="http://schemas.microsoft.com/office/drawing/2017/decorative" val="0"/>
              </a:ext>
            </a:extLst>
          </p:cNvPr>
          <p:cNvSpPr txBox="1">
            <a:spLocks noGrp="1"/>
          </p:cNvSpPr>
          <p:nvPr>
            <p:ph type="body" idx="4294967295"/>
          </p:nvPr>
        </p:nvSpPr>
        <p:spPr>
          <a:xfrm>
            <a:off x="10254758" y="5830700"/>
            <a:ext cx="1570800" cy="392400"/>
          </a:xfrm>
          <a:prstGeom prst="rect">
            <a:avLst/>
          </a:prstGeom>
          <a:noFill/>
          <a:ln>
            <a:noFill/>
          </a:ln>
        </p:spPr>
        <p:txBody>
          <a:bodyPr spcFirstLastPara="1" wrap="square" lIns="91425" tIns="45700" rIns="91425" bIns="45700" anchor="t" anchorCtr="0">
            <a:noAutofit/>
          </a:bodyPr>
          <a:lstStyle/>
          <a:p>
            <a:pPr marL="0" lvl="0" indent="0" algn="l" rtl="0">
              <a:lnSpc>
                <a:spcPct val="70000"/>
              </a:lnSpc>
              <a:spcBef>
                <a:spcPts val="1000"/>
              </a:spcBef>
              <a:spcAft>
                <a:spcPts val="0"/>
              </a:spcAft>
              <a:buSzPts val="1240"/>
              <a:buNone/>
            </a:pPr>
            <a:r>
              <a:rPr lang="en-US" sz="2400" dirty="0">
                <a:solidFill>
                  <a:srgbClr val="15334B"/>
                </a:solidFill>
                <a:latin typeface="Aptos Display"/>
                <a:ea typeface="Comic Sans MS"/>
                <a:cs typeface="Comic Sans MS"/>
                <a:sym typeface="Comic Sans MS"/>
              </a:rPr>
              <a:t>Adoption</a:t>
            </a:r>
            <a:endParaRPr lang="en-US" sz="2400" b="1">
              <a:solidFill>
                <a:srgbClr val="15334B"/>
              </a:solidFill>
              <a:latin typeface="Aptos Display"/>
              <a:ea typeface="Comic Sans MS"/>
              <a:cs typeface="Comic Sans MS"/>
            </a:endParaRPr>
          </a:p>
        </p:txBody>
      </p:sp>
      <p:sp>
        <p:nvSpPr>
          <p:cNvPr id="2" name="Title 1">
            <a:extLst>
              <a:ext uri="{FF2B5EF4-FFF2-40B4-BE49-F238E27FC236}">
                <a16:creationId xmlns:a16="http://schemas.microsoft.com/office/drawing/2014/main" id="{89D29F9C-2A02-8848-8EA5-90A22F9C14D8}"/>
              </a:ext>
              <a:ext uri="{C183D7F6-B498-43B3-948B-1728B52AA6E4}">
                <adec:decorative xmlns:adec="http://schemas.microsoft.com/office/drawing/2017/decorative" val="0"/>
              </a:ext>
            </a:extLst>
          </p:cNvPr>
          <p:cNvSpPr>
            <a:spLocks noGrp="1"/>
          </p:cNvSpPr>
          <p:nvPr>
            <p:ph type="title"/>
          </p:nvPr>
        </p:nvSpPr>
        <p:spPr>
          <a:xfrm>
            <a:off x="838200" y="-1325700"/>
            <a:ext cx="10515600" cy="1325700"/>
          </a:xfrm>
        </p:spPr>
        <p:txBody>
          <a:bodyPr spcFirstLastPara="1" wrap="square" lIns="91425" tIns="45700" rIns="91425" bIns="45700" anchor="b" anchorCtr="0">
            <a:normAutofit/>
          </a:bodyPr>
          <a:lstStyle/>
          <a:p>
            <a:r>
              <a:rPr lang="en-US" sz="1500" dirty="0"/>
              <a:t>About Jennifer Yales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g37721a979d8_0_114"/>
          <p:cNvSpPr txBox="1">
            <a:spLocks noGrp="1"/>
          </p:cNvSpPr>
          <p:nvPr>
            <p:ph type="title"/>
          </p:nvPr>
        </p:nvSpPr>
        <p:spPr>
          <a:xfrm>
            <a:off x="2047874" y="194939"/>
            <a:ext cx="9132300" cy="1325700"/>
          </a:xfrm>
          <a:prstGeom prst="rect">
            <a:avLst/>
          </a:prstGeom>
          <a:solidFill>
            <a:srgbClr val="17425C"/>
          </a:solidFill>
        </p:spPr>
        <p:txBody>
          <a:bodyPr spcFirstLastPara="1" wrap="square" lIns="91425" tIns="45700" rIns="91425" bIns="45700" anchor="ctr" anchorCtr="0">
            <a:normAutofit/>
          </a:bodyPr>
          <a:lstStyle/>
          <a:p>
            <a:pPr marL="0" lvl="0" indent="0" algn="l" rtl="0">
              <a:spcBef>
                <a:spcPts val="0"/>
              </a:spcBef>
              <a:spcAft>
                <a:spcPts val="0"/>
              </a:spcAft>
              <a:buNone/>
            </a:pPr>
            <a:r>
              <a:rPr lang="en-US" sz="3000">
                <a:solidFill>
                  <a:srgbClr val="FFFFFF"/>
                </a:solidFill>
                <a:latin typeface="Aptos Display"/>
                <a:ea typeface="Raleway"/>
                <a:cs typeface="Raleway"/>
                <a:sym typeface="Raleway"/>
              </a:rPr>
              <a:t>Why is it important to surface mental models in the context of an IEP?</a:t>
            </a:r>
            <a:endParaRPr sz="3000">
              <a:solidFill>
                <a:srgbClr val="FFFFFF"/>
              </a:solidFill>
              <a:latin typeface="Aptos Display"/>
              <a:ea typeface="Raleway"/>
              <a:cs typeface="Raleway"/>
              <a:sym typeface="Raleway"/>
            </a:endParaRPr>
          </a:p>
        </p:txBody>
      </p:sp>
      <p:pic>
        <p:nvPicPr>
          <p:cNvPr id="618" name="Google Shape;618;g37721a979d8_0_114" descr="Illustration of two overlapping head silhouettes, one in red and one in blue. The red head shows a scribbled, tangled line symbolizing confusion, while the blue head shows a spiral symbolizing focus or clarity. A gear sits in the center where the heads overlap, representing collaborative thinking or problem-solving."/>
          <p:cNvPicPr preferRelativeResize="0"/>
          <p:nvPr/>
        </p:nvPicPr>
        <p:blipFill>
          <a:blip r:embed="rId3">
            <a:alphaModFix/>
          </a:blip>
          <a:stretch>
            <a:fillRect/>
          </a:stretch>
        </p:blipFill>
        <p:spPr>
          <a:xfrm>
            <a:off x="449625" y="2258125"/>
            <a:ext cx="2341750" cy="2341750"/>
          </a:xfrm>
          <a:prstGeom prst="rect">
            <a:avLst/>
          </a:prstGeom>
          <a:noFill/>
          <a:ln>
            <a:noFill/>
          </a:ln>
        </p:spPr>
      </p:pic>
      <p:sp>
        <p:nvSpPr>
          <p:cNvPr id="619" name="Google Shape;619;g37721a979d8_0_114"/>
          <p:cNvSpPr txBox="1"/>
          <p:nvPr/>
        </p:nvSpPr>
        <p:spPr>
          <a:xfrm>
            <a:off x="3229563" y="2152925"/>
            <a:ext cx="7163700" cy="891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None/>
            </a:pPr>
            <a:r>
              <a:rPr lang="en-US" sz="2400">
                <a:solidFill>
                  <a:srgbClr val="15334B"/>
                </a:solidFill>
                <a:latin typeface="Aptos Display"/>
                <a:ea typeface="Raleway"/>
                <a:cs typeface="Raleway"/>
                <a:sym typeface="Raleway"/>
              </a:rPr>
              <a:t>Mental models influence our behaviors and can: </a:t>
            </a:r>
            <a:endParaRPr sz="2400">
              <a:solidFill>
                <a:srgbClr val="15334B"/>
              </a:solidFill>
              <a:latin typeface="Aptos Display"/>
              <a:ea typeface="Raleway"/>
              <a:cs typeface="Raleway"/>
              <a:sym typeface="Raleway"/>
            </a:endParaRPr>
          </a:p>
        </p:txBody>
      </p:sp>
      <p:sp>
        <p:nvSpPr>
          <p:cNvPr id="620" name="Google Shape;620;g37721a979d8_0_114"/>
          <p:cNvSpPr txBox="1"/>
          <p:nvPr/>
        </p:nvSpPr>
        <p:spPr>
          <a:xfrm>
            <a:off x="2965188" y="3251923"/>
            <a:ext cx="5839200" cy="493800"/>
          </a:xfrm>
          <a:prstGeom prst="rect">
            <a:avLst/>
          </a:prstGeom>
          <a:noFill/>
          <a:ln>
            <a:noFill/>
          </a:ln>
        </p:spPr>
        <p:txBody>
          <a:bodyPr spcFirstLastPara="1" wrap="square" lIns="74150" tIns="74150" rIns="74150" bIns="74150" anchor="t" anchorCtr="0">
            <a:noAutofit/>
          </a:bodyPr>
          <a:lstStyle/>
          <a:p>
            <a:pPr marL="370823" lvl="0" indent="-337811" algn="l" rtl="0">
              <a:lnSpc>
                <a:spcPct val="90000"/>
              </a:lnSpc>
              <a:spcBef>
                <a:spcPts val="811"/>
              </a:spcBef>
              <a:spcAft>
                <a:spcPts val="0"/>
              </a:spcAft>
              <a:buClr>
                <a:srgbClr val="15334B"/>
              </a:buClr>
              <a:buSzPts val="2400"/>
              <a:buFont typeface="Raleway"/>
              <a:buChar char="•"/>
            </a:pPr>
            <a:r>
              <a:rPr lang="en-US" sz="2400">
                <a:solidFill>
                  <a:srgbClr val="15334B"/>
                </a:solidFill>
                <a:latin typeface="Aptos Display"/>
                <a:ea typeface="Raleway"/>
                <a:cs typeface="Raleway"/>
                <a:sym typeface="Raleway"/>
              </a:rPr>
              <a:t>be limiting</a:t>
            </a:r>
            <a:endParaRPr sz="2400">
              <a:solidFill>
                <a:srgbClr val="15334B"/>
              </a:solidFill>
              <a:latin typeface="Aptos Display"/>
              <a:ea typeface="Raleway"/>
              <a:cs typeface="Raleway"/>
              <a:sym typeface="Raleway"/>
            </a:endParaRPr>
          </a:p>
        </p:txBody>
      </p:sp>
      <p:sp>
        <p:nvSpPr>
          <p:cNvPr id="621" name="Google Shape;621;g37721a979d8_0_114"/>
          <p:cNvSpPr txBox="1"/>
          <p:nvPr/>
        </p:nvSpPr>
        <p:spPr>
          <a:xfrm>
            <a:off x="2965202" y="3730071"/>
            <a:ext cx="6977400" cy="493800"/>
          </a:xfrm>
          <a:prstGeom prst="rect">
            <a:avLst/>
          </a:prstGeom>
          <a:noFill/>
          <a:ln>
            <a:noFill/>
          </a:ln>
        </p:spPr>
        <p:txBody>
          <a:bodyPr spcFirstLastPara="1" wrap="square" lIns="74150" tIns="74150" rIns="74150" bIns="74150" anchor="t" anchorCtr="0">
            <a:noAutofit/>
          </a:bodyPr>
          <a:lstStyle/>
          <a:p>
            <a:pPr marL="370823" lvl="0" indent="-337811" algn="l" rtl="0">
              <a:lnSpc>
                <a:spcPct val="90000"/>
              </a:lnSpc>
              <a:spcBef>
                <a:spcPts val="811"/>
              </a:spcBef>
              <a:spcAft>
                <a:spcPts val="0"/>
              </a:spcAft>
              <a:buClr>
                <a:srgbClr val="15334B"/>
              </a:buClr>
              <a:buSzPts val="2400"/>
              <a:buFont typeface="Raleway"/>
              <a:buChar char="•"/>
            </a:pPr>
            <a:r>
              <a:rPr lang="en-US" sz="2400">
                <a:solidFill>
                  <a:srgbClr val="15334B"/>
                </a:solidFill>
                <a:latin typeface="Aptos Display"/>
                <a:ea typeface="Raleway"/>
                <a:cs typeface="Raleway"/>
                <a:sym typeface="Raleway"/>
              </a:rPr>
              <a:t>cause us to over simplify or generalize</a:t>
            </a:r>
            <a:endParaRPr sz="2400">
              <a:solidFill>
                <a:srgbClr val="15334B"/>
              </a:solidFill>
              <a:latin typeface="Aptos Display"/>
              <a:ea typeface="Raleway"/>
              <a:cs typeface="Raleway"/>
              <a:sym typeface="Raleway"/>
            </a:endParaRPr>
          </a:p>
        </p:txBody>
      </p:sp>
      <p:sp>
        <p:nvSpPr>
          <p:cNvPr id="622" name="Google Shape;622;g37721a979d8_0_114"/>
          <p:cNvSpPr txBox="1"/>
          <p:nvPr/>
        </p:nvSpPr>
        <p:spPr>
          <a:xfrm>
            <a:off x="2888329" y="4216325"/>
            <a:ext cx="7451400" cy="771300"/>
          </a:xfrm>
          <a:prstGeom prst="rect">
            <a:avLst/>
          </a:prstGeom>
          <a:noFill/>
          <a:ln>
            <a:noFill/>
          </a:ln>
        </p:spPr>
        <p:txBody>
          <a:bodyPr spcFirstLastPara="1" wrap="square" lIns="74150" tIns="74150" rIns="74150" bIns="74150" anchor="t" anchorCtr="0">
            <a:noAutofit/>
          </a:bodyPr>
          <a:lstStyle/>
          <a:p>
            <a:pPr marL="457200" lvl="0" indent="-381000" algn="l" rtl="0">
              <a:lnSpc>
                <a:spcPct val="90000"/>
              </a:lnSpc>
              <a:spcBef>
                <a:spcPts val="811"/>
              </a:spcBef>
              <a:spcAft>
                <a:spcPts val="0"/>
              </a:spcAft>
              <a:buClr>
                <a:srgbClr val="15334B"/>
              </a:buClr>
              <a:buSzPts val="2400"/>
              <a:buFont typeface="Raleway"/>
              <a:buChar char="•"/>
            </a:pPr>
            <a:r>
              <a:rPr lang="en-US" sz="2400">
                <a:solidFill>
                  <a:srgbClr val="15334B"/>
                </a:solidFill>
                <a:latin typeface="Aptos Display"/>
                <a:ea typeface="Raleway"/>
                <a:cs typeface="Raleway"/>
                <a:sym typeface="Raleway"/>
              </a:rPr>
              <a:t>lead us to pass judgement or make decisions not always based on facts</a:t>
            </a:r>
            <a:endParaRPr sz="2400">
              <a:solidFill>
                <a:srgbClr val="15334B"/>
              </a:solidFill>
              <a:latin typeface="Aptos Display"/>
              <a:ea typeface="Raleway"/>
              <a:cs typeface="Raleway"/>
              <a:sym typeface="Raleway"/>
            </a:endParaRPr>
          </a:p>
        </p:txBody>
      </p:sp>
      <p:sp>
        <p:nvSpPr>
          <p:cNvPr id="623" name="Google Shape;623;g37721a979d8_0_114"/>
          <p:cNvSpPr txBox="1"/>
          <p:nvPr/>
        </p:nvSpPr>
        <p:spPr>
          <a:xfrm>
            <a:off x="2888313" y="4987625"/>
            <a:ext cx="5895900" cy="493800"/>
          </a:xfrm>
          <a:prstGeom prst="rect">
            <a:avLst/>
          </a:prstGeom>
          <a:noFill/>
          <a:ln>
            <a:noFill/>
          </a:ln>
        </p:spPr>
        <p:txBody>
          <a:bodyPr spcFirstLastPara="1" wrap="square" lIns="74150" tIns="74150" rIns="74150" bIns="74150" anchor="t" anchorCtr="0">
            <a:noAutofit/>
          </a:bodyPr>
          <a:lstStyle/>
          <a:p>
            <a:pPr marL="457200" lvl="0" indent="-381000" algn="l" rtl="0">
              <a:lnSpc>
                <a:spcPct val="90000"/>
              </a:lnSpc>
              <a:spcBef>
                <a:spcPts val="811"/>
              </a:spcBef>
              <a:spcAft>
                <a:spcPts val="0"/>
              </a:spcAft>
              <a:buClr>
                <a:srgbClr val="15334B"/>
              </a:buClr>
              <a:buSzPts val="2400"/>
              <a:buFont typeface="Raleway"/>
              <a:buChar char="•"/>
            </a:pPr>
            <a:r>
              <a:rPr lang="en-US" sz="2400">
                <a:solidFill>
                  <a:srgbClr val="15334B"/>
                </a:solidFill>
                <a:latin typeface="Aptos Display"/>
                <a:ea typeface="Raleway"/>
                <a:cs typeface="Raleway"/>
                <a:sym typeface="Raleway"/>
              </a:rPr>
              <a:t>become implicit</a:t>
            </a:r>
            <a:endParaRPr sz="2400">
              <a:solidFill>
                <a:srgbClr val="15334B"/>
              </a:solidFill>
              <a:latin typeface="Aptos Display"/>
              <a:ea typeface="Raleway"/>
              <a:cs typeface="Raleway"/>
              <a:sym typeface="Raleway"/>
            </a:endParaRPr>
          </a:p>
        </p:txBody>
      </p:sp>
      <p:sp>
        <p:nvSpPr>
          <p:cNvPr id="624" name="Google Shape;624;g37721a979d8_0_114"/>
          <p:cNvSpPr txBox="1"/>
          <p:nvPr/>
        </p:nvSpPr>
        <p:spPr>
          <a:xfrm>
            <a:off x="2888313" y="5481425"/>
            <a:ext cx="5895900" cy="493800"/>
          </a:xfrm>
          <a:prstGeom prst="rect">
            <a:avLst/>
          </a:prstGeom>
          <a:noFill/>
          <a:ln>
            <a:noFill/>
          </a:ln>
        </p:spPr>
        <p:txBody>
          <a:bodyPr spcFirstLastPara="1" wrap="square" lIns="74150" tIns="74150" rIns="74150" bIns="74150" anchor="t" anchorCtr="0">
            <a:noAutofit/>
          </a:bodyPr>
          <a:lstStyle/>
          <a:p>
            <a:pPr marL="457200" lvl="0" indent="-381000" algn="l" rtl="0">
              <a:lnSpc>
                <a:spcPct val="90000"/>
              </a:lnSpc>
              <a:spcBef>
                <a:spcPts val="811"/>
              </a:spcBef>
              <a:spcAft>
                <a:spcPts val="0"/>
              </a:spcAft>
              <a:buClr>
                <a:srgbClr val="173152"/>
              </a:buClr>
              <a:buSzPts val="2400"/>
              <a:buFont typeface="Raleway"/>
              <a:buChar char="•"/>
            </a:pPr>
            <a:r>
              <a:rPr lang="en-US" sz="2400">
                <a:solidFill>
                  <a:srgbClr val="243B5B"/>
                </a:solidFill>
                <a:latin typeface="Aptos Display"/>
                <a:ea typeface="Raleway"/>
                <a:cs typeface="Raleway"/>
                <a:sym typeface="Raleway"/>
              </a:rPr>
              <a:t>limits our perspective </a:t>
            </a:r>
            <a:endParaRPr sz="2400">
              <a:solidFill>
                <a:srgbClr val="243B5B"/>
              </a:solidFill>
              <a:latin typeface="Aptos Display"/>
              <a:ea typeface="Raleway"/>
              <a:cs typeface="Raleway"/>
              <a:sym typeface="Raleway"/>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g37721a979d8_0_100"/>
          <p:cNvSpPr txBox="1">
            <a:spLocks noGrp="1"/>
          </p:cNvSpPr>
          <p:nvPr>
            <p:ph type="title"/>
          </p:nvPr>
        </p:nvSpPr>
        <p:spPr>
          <a:xfrm>
            <a:off x="2047874" y="239339"/>
            <a:ext cx="91323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600">
                <a:solidFill>
                  <a:srgbClr val="15334B"/>
                </a:solidFill>
                <a:latin typeface="Aptos Display"/>
                <a:ea typeface="Raleway"/>
                <a:cs typeface="Raleway"/>
                <a:sym typeface="Raleway"/>
              </a:rPr>
              <a:t>Moving forward . . . </a:t>
            </a:r>
            <a:endParaRPr sz="3600">
              <a:solidFill>
                <a:srgbClr val="15334B"/>
              </a:solidFill>
              <a:latin typeface="Aptos Display"/>
              <a:ea typeface="Raleway"/>
              <a:cs typeface="Raleway"/>
              <a:sym typeface="Raleway"/>
            </a:endParaRPr>
          </a:p>
        </p:txBody>
      </p:sp>
      <p:sp>
        <p:nvSpPr>
          <p:cNvPr id="631" name="Google Shape;631;g37721a979d8_0_100"/>
          <p:cNvSpPr txBox="1"/>
          <p:nvPr/>
        </p:nvSpPr>
        <p:spPr>
          <a:xfrm>
            <a:off x="1108500" y="2489325"/>
            <a:ext cx="9690600" cy="2238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None/>
            </a:pPr>
            <a:r>
              <a:rPr lang="en-US" sz="2400">
                <a:solidFill>
                  <a:srgbClr val="15334B"/>
                </a:solidFill>
                <a:latin typeface="Aptos Display"/>
                <a:ea typeface="Raleway"/>
                <a:cs typeface="Raleway"/>
                <a:sym typeface="Raleway"/>
              </a:rPr>
              <a:t>Think about ways you can continuously surface your mental models to challenge our sometimes deeply internal images of how the world works.</a:t>
            </a:r>
            <a:endParaRPr sz="2400">
              <a:solidFill>
                <a:srgbClr val="15334B"/>
              </a:solidFill>
              <a:latin typeface="Aptos Display"/>
              <a:ea typeface="Raleway"/>
              <a:cs typeface="Raleway"/>
              <a:sym typeface="Raleway"/>
            </a:endParaRPr>
          </a:p>
          <a:p>
            <a:pPr marL="0" lvl="0" indent="0" algn="l" rtl="0">
              <a:lnSpc>
                <a:spcPct val="100000"/>
              </a:lnSpc>
              <a:spcBef>
                <a:spcPts val="1000"/>
              </a:spcBef>
              <a:spcAft>
                <a:spcPts val="0"/>
              </a:spcAft>
              <a:buNone/>
            </a:pPr>
            <a:endParaRPr sz="2400">
              <a:solidFill>
                <a:srgbClr val="15334B"/>
              </a:solidFill>
              <a:latin typeface="Aptos Display"/>
              <a:ea typeface="Raleway"/>
              <a:cs typeface="Raleway"/>
              <a:sym typeface="Raleway"/>
            </a:endParaRPr>
          </a:p>
          <a:p>
            <a:pPr marL="0" lvl="0" indent="0" algn="l" rtl="0">
              <a:lnSpc>
                <a:spcPct val="100000"/>
              </a:lnSpc>
              <a:spcBef>
                <a:spcPts val="1000"/>
              </a:spcBef>
              <a:spcAft>
                <a:spcPts val="0"/>
              </a:spcAft>
              <a:buNone/>
            </a:pPr>
            <a:r>
              <a:rPr lang="en-US" sz="2400">
                <a:solidFill>
                  <a:srgbClr val="15334B"/>
                </a:solidFill>
                <a:latin typeface="Aptos Display"/>
                <a:ea typeface="Raleway"/>
                <a:cs typeface="Raleway"/>
                <a:sym typeface="Raleway"/>
              </a:rPr>
              <a:t>How will you support your colleagues and staff in bringing to light this very important topic?</a:t>
            </a:r>
            <a:endParaRPr sz="2400">
              <a:solidFill>
                <a:srgbClr val="15334B"/>
              </a:solidFill>
              <a:latin typeface="Aptos Display"/>
              <a:ea typeface="Raleway"/>
              <a:cs typeface="Raleway"/>
              <a:sym typeface="Raleway"/>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g37721a979d8_0_35"/>
          <p:cNvSpPr txBox="1">
            <a:spLocks noGrp="1"/>
          </p:cNvSpPr>
          <p:nvPr>
            <p:ph type="sldNum" idx="12"/>
          </p:nvPr>
        </p:nvSpPr>
        <p:spPr>
          <a:xfrm>
            <a:off x="8610600" y="6591392"/>
            <a:ext cx="27432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fld id="{00000000-1234-1234-1234-123412341234}" type="slidenum">
              <a:rPr lang="en-US"/>
              <a:t>52</a:t>
            </a:fld>
            <a:endParaRPr/>
          </a:p>
        </p:txBody>
      </p:sp>
      <p:pic>
        <p:nvPicPr>
          <p:cNvPr id="639" name="Google Shape;639;g37721a979d8_0_35" descr="One-page guide titled “User’s Guide to Mental Models.” The page includes a brain graphic and two main steps: 1) Check your assumptions, and 2) Check others’ assumptions, with prompts to reflect. Below is a three-step activity for exploring mental models and dispositions, with lined spaces for writing reflections. The resource is branded with the StriveTogether logo."/>
          <p:cNvPicPr preferRelativeResize="0"/>
          <p:nvPr/>
        </p:nvPicPr>
        <p:blipFill>
          <a:blip r:embed="rId3">
            <a:alphaModFix/>
          </a:blip>
          <a:stretch>
            <a:fillRect/>
          </a:stretch>
        </p:blipFill>
        <p:spPr>
          <a:xfrm>
            <a:off x="7389375" y="774776"/>
            <a:ext cx="3925449" cy="5090499"/>
          </a:xfrm>
          <a:prstGeom prst="rect">
            <a:avLst/>
          </a:prstGeom>
          <a:noFill/>
          <a:ln w="28575" cap="flat" cmpd="sng">
            <a:solidFill>
              <a:srgbClr val="243B5B"/>
            </a:solidFill>
            <a:prstDash val="solid"/>
            <a:round/>
            <a:headEnd type="none" w="sm" len="sm"/>
            <a:tailEnd type="none" w="sm" len="sm"/>
          </a:ln>
          <a:effectLst>
            <a:outerShdw blurRad="57150" dist="19050" dir="5400000" algn="bl" rotWithShape="0">
              <a:srgbClr val="000000">
                <a:alpha val="50000"/>
              </a:srgbClr>
            </a:outerShdw>
          </a:effectLst>
        </p:spPr>
      </p:pic>
      <p:pic>
        <p:nvPicPr>
          <p:cNvPr id="638" name="Google Shape;638;g37721a979d8_0_35" descr="Worksheet titled “Autopilot Thinking Activity” with four columns: Event, Autopilot (instant thought), What view does this thought represent?, and Alternative thought. Example row shows: Event—“The parent does not agree with the welfare goals”; Autopilot thought—“I can never satisfy this parent”; View—“I’m not good enough”; Alternative thought—“Perhaps the parent would prefer another goal” and “If I’m willing to communicate with the parent further, we might be able to work on the same page regarding goals.”"/>
          <p:cNvPicPr preferRelativeResize="0"/>
          <p:nvPr/>
        </p:nvPicPr>
        <p:blipFill>
          <a:blip r:embed="rId4">
            <a:alphaModFix/>
          </a:blip>
          <a:stretch>
            <a:fillRect/>
          </a:stretch>
        </p:blipFill>
        <p:spPr>
          <a:xfrm>
            <a:off x="3210547" y="1685325"/>
            <a:ext cx="4044674" cy="3269401"/>
          </a:xfrm>
          <a:prstGeom prst="rect">
            <a:avLst/>
          </a:prstGeom>
          <a:noFill/>
          <a:ln w="28575" cap="flat" cmpd="sng">
            <a:solidFill>
              <a:srgbClr val="243B5B"/>
            </a:solidFill>
            <a:prstDash val="solid"/>
            <a:round/>
            <a:headEnd type="none" w="sm" len="sm"/>
            <a:tailEnd type="none" w="sm" len="sm"/>
          </a:ln>
          <a:effectLst>
            <a:outerShdw blurRad="57150" dist="19050" dir="5400000" algn="bl" rotWithShape="0">
              <a:srgbClr val="000000">
                <a:alpha val="50000"/>
              </a:srgbClr>
            </a:outerShdw>
          </a:effectLst>
        </p:spPr>
      </p:pic>
      <p:sp>
        <p:nvSpPr>
          <p:cNvPr id="640" name="Google Shape;640;g37721a979d8_0_35"/>
          <p:cNvSpPr txBox="1">
            <a:spLocks noGrp="1"/>
          </p:cNvSpPr>
          <p:nvPr>
            <p:ph type="title"/>
          </p:nvPr>
        </p:nvSpPr>
        <p:spPr>
          <a:xfrm>
            <a:off x="227325" y="903028"/>
            <a:ext cx="2409300" cy="4073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800" dirty="0">
                <a:latin typeface="Aptos Display"/>
                <a:ea typeface="Raleway"/>
                <a:cs typeface="Raleway"/>
                <a:sym typeface="Raleway"/>
              </a:rPr>
              <a:t>Activities to build our self- awareness</a:t>
            </a:r>
            <a:endParaRPr sz="2800" dirty="0">
              <a:latin typeface="Aptos Display"/>
              <a:ea typeface="Raleway"/>
              <a:cs typeface="Raleway"/>
              <a:sym typeface="Raleway"/>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9" name="Google Shape;649;g37721a979d8_0_155"/>
          <p:cNvSpPr txBox="1"/>
          <p:nvPr/>
        </p:nvSpPr>
        <p:spPr>
          <a:xfrm>
            <a:off x="4581750" y="3174175"/>
            <a:ext cx="6076800" cy="24513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1000"/>
              </a:spcBef>
              <a:spcAft>
                <a:spcPts val="0"/>
              </a:spcAft>
              <a:buNone/>
            </a:pPr>
            <a:r>
              <a:rPr lang="en-US" sz="2400">
                <a:solidFill>
                  <a:srgbClr val="15334B"/>
                </a:solidFill>
                <a:latin typeface="Aptos Display"/>
                <a:ea typeface="Raleway"/>
                <a:cs typeface="Raleway"/>
                <a:sym typeface="Raleway"/>
              </a:rPr>
              <a:t>Although we all have them, biases (explicit and/or implicit) shape our thoughts, behaviors and decisions. Implicit biases can come in many forms:</a:t>
            </a:r>
            <a:endParaRPr sz="2400">
              <a:solidFill>
                <a:srgbClr val="15334B"/>
              </a:solidFill>
              <a:latin typeface="Aptos Display"/>
              <a:ea typeface="Raleway"/>
              <a:cs typeface="Raleway"/>
              <a:sym typeface="Raleway"/>
            </a:endParaRPr>
          </a:p>
          <a:p>
            <a:pPr marL="457200" lvl="0" indent="-381000" algn="l" rtl="0">
              <a:lnSpc>
                <a:spcPct val="80000"/>
              </a:lnSpc>
              <a:spcBef>
                <a:spcPts val="1000"/>
              </a:spcBef>
              <a:spcAft>
                <a:spcPts val="0"/>
              </a:spcAft>
              <a:buClr>
                <a:srgbClr val="15334B"/>
              </a:buClr>
              <a:buSzPts val="2400"/>
              <a:buFont typeface="Raleway"/>
              <a:buChar char="●"/>
            </a:pPr>
            <a:r>
              <a:rPr lang="en-US" sz="2400">
                <a:solidFill>
                  <a:srgbClr val="15334B"/>
                </a:solidFill>
                <a:latin typeface="Aptos Display"/>
                <a:ea typeface="Raleway"/>
                <a:cs typeface="Raleway"/>
                <a:sym typeface="Raleway"/>
              </a:rPr>
              <a:t>race</a:t>
            </a:r>
            <a:endParaRPr sz="2400">
              <a:solidFill>
                <a:srgbClr val="15334B"/>
              </a:solidFill>
              <a:latin typeface="Aptos Display"/>
              <a:ea typeface="Raleway"/>
              <a:cs typeface="Raleway"/>
              <a:sym typeface="Raleway"/>
            </a:endParaRPr>
          </a:p>
          <a:p>
            <a:pPr marL="457200" lvl="0" indent="-381000" algn="l" rtl="0">
              <a:lnSpc>
                <a:spcPct val="80000"/>
              </a:lnSpc>
              <a:spcBef>
                <a:spcPts val="0"/>
              </a:spcBef>
              <a:spcAft>
                <a:spcPts val="0"/>
              </a:spcAft>
              <a:buClr>
                <a:srgbClr val="15334B"/>
              </a:buClr>
              <a:buSzPts val="2400"/>
              <a:buFont typeface="Raleway"/>
              <a:buChar char="●"/>
            </a:pPr>
            <a:r>
              <a:rPr lang="en-US" sz="2400">
                <a:solidFill>
                  <a:srgbClr val="15334B"/>
                </a:solidFill>
                <a:latin typeface="Aptos Display"/>
                <a:ea typeface="Raleway"/>
                <a:cs typeface="Raleway"/>
                <a:sym typeface="Raleway"/>
              </a:rPr>
              <a:t>age</a:t>
            </a:r>
            <a:endParaRPr sz="2400">
              <a:solidFill>
                <a:srgbClr val="15334B"/>
              </a:solidFill>
              <a:latin typeface="Aptos Display"/>
              <a:ea typeface="Raleway"/>
              <a:cs typeface="Raleway"/>
              <a:sym typeface="Raleway"/>
            </a:endParaRPr>
          </a:p>
          <a:p>
            <a:pPr marL="457200" lvl="0" indent="-381000" algn="l" rtl="0">
              <a:lnSpc>
                <a:spcPct val="80000"/>
              </a:lnSpc>
              <a:spcBef>
                <a:spcPts val="0"/>
              </a:spcBef>
              <a:spcAft>
                <a:spcPts val="0"/>
              </a:spcAft>
              <a:buClr>
                <a:srgbClr val="15334B"/>
              </a:buClr>
              <a:buSzPts val="2400"/>
              <a:buFont typeface="Raleway"/>
              <a:buChar char="●"/>
            </a:pPr>
            <a:r>
              <a:rPr lang="en-US" sz="2400">
                <a:solidFill>
                  <a:srgbClr val="15334B"/>
                </a:solidFill>
                <a:latin typeface="Aptos Display"/>
                <a:ea typeface="Raleway"/>
                <a:cs typeface="Raleway"/>
                <a:sym typeface="Raleway"/>
              </a:rPr>
              <a:t>gender</a:t>
            </a:r>
            <a:endParaRPr sz="2400">
              <a:solidFill>
                <a:srgbClr val="15334B"/>
              </a:solidFill>
              <a:latin typeface="Aptos Display"/>
              <a:ea typeface="Raleway"/>
              <a:cs typeface="Raleway"/>
              <a:sym typeface="Raleway"/>
            </a:endParaRPr>
          </a:p>
          <a:p>
            <a:pPr marL="457200" lvl="0" indent="-381000" algn="l" rtl="0">
              <a:lnSpc>
                <a:spcPct val="80000"/>
              </a:lnSpc>
              <a:spcBef>
                <a:spcPts val="0"/>
              </a:spcBef>
              <a:spcAft>
                <a:spcPts val="0"/>
              </a:spcAft>
              <a:buClr>
                <a:srgbClr val="15334B"/>
              </a:buClr>
              <a:buSzPts val="2400"/>
              <a:buFont typeface="Raleway"/>
              <a:buChar char="●"/>
            </a:pPr>
            <a:r>
              <a:rPr lang="en-US" sz="2400">
                <a:solidFill>
                  <a:srgbClr val="15334B"/>
                </a:solidFill>
                <a:latin typeface="Aptos Display"/>
                <a:ea typeface="Raleway"/>
                <a:cs typeface="Raleway"/>
                <a:sym typeface="Raleway"/>
              </a:rPr>
              <a:t>ability</a:t>
            </a:r>
            <a:endParaRPr sz="2400">
              <a:solidFill>
                <a:srgbClr val="15334B"/>
              </a:solidFill>
              <a:latin typeface="Aptos Display"/>
              <a:ea typeface="Raleway"/>
              <a:cs typeface="Raleway"/>
              <a:sym typeface="Raleway"/>
            </a:endParaRPr>
          </a:p>
        </p:txBody>
      </p:sp>
      <p:pic>
        <p:nvPicPr>
          <p:cNvPr id="650" name="Google Shape;650;g37721a979d8_0_155" descr="Icon of a person holding their chin in thought with a thought bubble above their head. Text around the head reads, “Why is this important?” symbolizing reflection or critical thinking."/>
          <p:cNvPicPr preferRelativeResize="0"/>
          <p:nvPr/>
        </p:nvPicPr>
        <p:blipFill>
          <a:blip r:embed="rId3">
            <a:alphaModFix/>
          </a:blip>
          <a:stretch>
            <a:fillRect/>
          </a:stretch>
        </p:blipFill>
        <p:spPr>
          <a:xfrm>
            <a:off x="1668577" y="3454201"/>
            <a:ext cx="2072124" cy="2072124"/>
          </a:xfrm>
          <a:prstGeom prst="rect">
            <a:avLst/>
          </a:prstGeom>
          <a:noFill/>
          <a:ln>
            <a:noFill/>
          </a:ln>
        </p:spPr>
      </p:pic>
      <p:sp>
        <p:nvSpPr>
          <p:cNvPr id="648" name="Google Shape;648;g37721a979d8_0_155"/>
          <p:cNvSpPr txBox="1"/>
          <p:nvPr/>
        </p:nvSpPr>
        <p:spPr>
          <a:xfrm>
            <a:off x="4581750" y="1228850"/>
            <a:ext cx="6717300" cy="1447200"/>
          </a:xfrm>
          <a:prstGeom prst="rect">
            <a:avLst/>
          </a:prstGeom>
          <a:solidFill>
            <a:srgbClr val="F3F3F3"/>
          </a:solidFill>
          <a:ln>
            <a:noFill/>
          </a:ln>
        </p:spPr>
        <p:txBody>
          <a:bodyPr spcFirstLastPara="1" wrap="square" lIns="91425" tIns="45700" rIns="91425" bIns="45700" anchor="t" anchorCtr="0">
            <a:normAutofit lnSpcReduction="10000"/>
          </a:bodyPr>
          <a:lstStyle/>
          <a:p>
            <a:pPr marL="0" lvl="0" indent="0" algn="l" rtl="0">
              <a:lnSpc>
                <a:spcPct val="90000"/>
              </a:lnSpc>
              <a:spcBef>
                <a:spcPts val="1000"/>
              </a:spcBef>
              <a:spcAft>
                <a:spcPts val="0"/>
              </a:spcAft>
              <a:buNone/>
            </a:pPr>
            <a:r>
              <a:rPr lang="en-US" sz="2400">
                <a:solidFill>
                  <a:srgbClr val="15334B"/>
                </a:solidFill>
                <a:latin typeface="Aptos Display"/>
                <a:ea typeface="Raleway"/>
                <a:cs typeface="Raleway"/>
                <a:sym typeface="Raleway"/>
              </a:rPr>
              <a:t>Bias, or the preference for a particular person, group, or perspective, are not usual based on fact but a combination of factors (e.g. age, gender, culture, social norms). </a:t>
            </a:r>
            <a:endParaRPr sz="2400">
              <a:solidFill>
                <a:srgbClr val="15334B"/>
              </a:solidFill>
              <a:latin typeface="Aptos Display"/>
              <a:ea typeface="Raleway"/>
              <a:cs typeface="Raleway"/>
              <a:sym typeface="Raleway"/>
            </a:endParaRPr>
          </a:p>
        </p:txBody>
      </p:sp>
      <p:sp>
        <p:nvSpPr>
          <p:cNvPr id="647" name="Google Shape;647;g37721a979d8_0_155"/>
          <p:cNvSpPr txBox="1"/>
          <p:nvPr/>
        </p:nvSpPr>
        <p:spPr>
          <a:xfrm>
            <a:off x="308675" y="1512200"/>
            <a:ext cx="3531900" cy="900600"/>
          </a:xfrm>
          <a:prstGeom prst="rect">
            <a:avLst/>
          </a:prstGeom>
          <a:solidFill>
            <a:srgbClr val="17425C"/>
          </a:solid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None/>
            </a:pPr>
            <a:r>
              <a:rPr lang="en-US" sz="3600" b="1">
                <a:solidFill>
                  <a:srgbClr val="F3F3F3"/>
                </a:solidFill>
                <a:latin typeface="Aptos Display"/>
                <a:ea typeface="Raleway"/>
                <a:cs typeface="Raleway"/>
                <a:sym typeface="Raleway"/>
              </a:rPr>
              <a:t>Bias</a:t>
            </a:r>
            <a:endParaRPr sz="3600" b="1">
              <a:solidFill>
                <a:srgbClr val="F3F3F3"/>
              </a:solidFill>
              <a:latin typeface="Aptos Display"/>
              <a:ea typeface="Raleway"/>
              <a:cs typeface="Raleway"/>
              <a:sym typeface="Raleway"/>
            </a:endParaRPr>
          </a:p>
        </p:txBody>
      </p:sp>
      <p:sp>
        <p:nvSpPr>
          <p:cNvPr id="646" name="Google Shape;646;g37721a979d8_0_155"/>
          <p:cNvSpPr txBox="1">
            <a:spLocks noGrp="1"/>
          </p:cNvSpPr>
          <p:nvPr>
            <p:ph type="title"/>
          </p:nvPr>
        </p:nvSpPr>
        <p:spPr>
          <a:xfrm>
            <a:off x="997275" y="-701400"/>
            <a:ext cx="2574000" cy="701400"/>
          </a:xfrm>
          <a:prstGeom prst="rect">
            <a:avLst/>
          </a:prstGeom>
          <a:noFill/>
        </p:spPr>
        <p:txBody>
          <a:bodyPr spcFirstLastPara="1" wrap="square" lIns="91425" tIns="45700" rIns="91425" bIns="45700" anchor="ctr" anchorCtr="0">
            <a:normAutofit/>
          </a:bodyPr>
          <a:lstStyle/>
          <a:p>
            <a:pPr marL="0" lvl="0" indent="0" algn="l" rtl="0">
              <a:spcBef>
                <a:spcPts val="0"/>
              </a:spcBef>
              <a:spcAft>
                <a:spcPts val="0"/>
              </a:spcAft>
              <a:buNone/>
            </a:pPr>
            <a:r>
              <a:rPr lang="en-US" sz="2500">
                <a:latin typeface="Raleway"/>
                <a:ea typeface="Raleway"/>
                <a:cs typeface="Raleway"/>
                <a:sym typeface="Raleway"/>
              </a:rPr>
              <a:t>Bias</a:t>
            </a:r>
            <a:endParaRPr sz="2500">
              <a:latin typeface="Raleway"/>
              <a:ea typeface="Raleway"/>
              <a:cs typeface="Raleway"/>
              <a:sym typeface="Raleway"/>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g37721a979d8_0_170"/>
          <p:cNvSpPr txBox="1">
            <a:spLocks noGrp="1"/>
          </p:cNvSpPr>
          <p:nvPr>
            <p:ph type="sldNum" idx="12"/>
          </p:nvPr>
        </p:nvSpPr>
        <p:spPr>
          <a:xfrm>
            <a:off x="8610600" y="6591392"/>
            <a:ext cx="27432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54</a:t>
            </a:fld>
            <a:endParaRPr/>
          </a:p>
        </p:txBody>
      </p:sp>
      <p:pic>
        <p:nvPicPr>
          <p:cNvPr id="658" name="Google Shape;658;g37721a979d8_0_170" descr="One-page guide titled “User’s Guide to: Ladder of Inference.” A visual ladder diagram illustrates steps of thinking: Take Action, Adopt Beliefs, Draw Conclusions, Make Assumptions, Add Meaning, Select “Data,” and Observable “Data.” To the right are examples with a “You Try!” column where users can practice applying the steps. The resource is branded with the StriveTogether logo."/>
          <p:cNvPicPr preferRelativeResize="0"/>
          <p:nvPr/>
        </p:nvPicPr>
        <p:blipFill>
          <a:blip r:embed="rId3">
            <a:alphaModFix/>
          </a:blip>
          <a:stretch>
            <a:fillRect/>
          </a:stretch>
        </p:blipFill>
        <p:spPr>
          <a:xfrm>
            <a:off x="7558050" y="675250"/>
            <a:ext cx="3974124" cy="5128998"/>
          </a:xfrm>
          <a:prstGeom prst="rect">
            <a:avLst/>
          </a:prstGeom>
          <a:noFill/>
          <a:ln w="28575" cap="flat" cmpd="sng">
            <a:solidFill>
              <a:srgbClr val="243B5B"/>
            </a:solidFill>
            <a:prstDash val="solid"/>
            <a:round/>
            <a:headEnd type="none" w="sm" len="sm"/>
            <a:tailEnd type="none" w="sm" len="sm"/>
          </a:ln>
          <a:effectLst>
            <a:outerShdw blurRad="57150" dist="19050" dir="5400000" algn="bl" rotWithShape="0">
              <a:srgbClr val="000000">
                <a:alpha val="50000"/>
              </a:srgbClr>
            </a:outerShdw>
          </a:effectLst>
        </p:spPr>
      </p:pic>
      <p:pic>
        <p:nvPicPr>
          <p:cNvPr id="657" name="Google Shape;657;g37721a979d8_0_170" descr="Illustration titled “The Ladder of Inference.” A person stands next to a ladder with icons of documents and a laptop on one side. Steps are shown as thought bubbles: “Select Information,” “Make Meaning,” and “Take Action!” representing how people move from observing information to making decisions."/>
          <p:cNvPicPr preferRelativeResize="0"/>
          <p:nvPr/>
        </p:nvPicPr>
        <p:blipFill>
          <a:blip r:embed="rId4">
            <a:alphaModFix/>
          </a:blip>
          <a:stretch>
            <a:fillRect/>
          </a:stretch>
        </p:blipFill>
        <p:spPr>
          <a:xfrm>
            <a:off x="3027075" y="1344025"/>
            <a:ext cx="4372725" cy="3791449"/>
          </a:xfrm>
          <a:prstGeom prst="rect">
            <a:avLst/>
          </a:prstGeom>
          <a:noFill/>
          <a:ln w="28575" cap="flat" cmpd="sng">
            <a:solidFill>
              <a:srgbClr val="243B5B"/>
            </a:solidFill>
            <a:prstDash val="solid"/>
            <a:round/>
            <a:headEnd type="none" w="sm" len="sm"/>
            <a:tailEnd type="none" w="sm" len="sm"/>
          </a:ln>
          <a:effectLst>
            <a:outerShdw blurRad="57150" dist="19050" dir="5400000" algn="bl" rotWithShape="0">
              <a:srgbClr val="000000">
                <a:alpha val="50000"/>
              </a:srgbClr>
            </a:outerShdw>
          </a:effectLst>
        </p:spPr>
      </p:pic>
      <p:sp>
        <p:nvSpPr>
          <p:cNvPr id="3" name="Google Shape;659;g37721a979d8_0_170">
            <a:extLst>
              <a:ext uri="{FF2B5EF4-FFF2-40B4-BE49-F238E27FC236}">
                <a16:creationId xmlns:a16="http://schemas.microsoft.com/office/drawing/2014/main" id="{D3CA5693-5CB3-00D6-7E7D-53E425F60AA5}"/>
              </a:ext>
            </a:extLst>
          </p:cNvPr>
          <p:cNvSpPr txBox="1">
            <a:spLocks/>
          </p:cNvSpPr>
          <p:nvPr/>
        </p:nvSpPr>
        <p:spPr>
          <a:xfrm>
            <a:off x="139274" y="1097053"/>
            <a:ext cx="2729551" cy="40737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3400"/>
              <a:buFont typeface="Open Sans Light"/>
              <a:buNone/>
              <a:defRPr sz="3400" b="1" i="0" u="none" strike="noStrike" cap="none">
                <a:solidFill>
                  <a:schemeClr val="lt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800" dirty="0">
                <a:latin typeface="Aptos Display"/>
                <a:ea typeface="Raleway"/>
                <a:cs typeface="Raleway"/>
                <a:sym typeface="Raleway"/>
              </a:rPr>
              <a:t>Activities to build our self- awareness</a:t>
            </a:r>
            <a:endParaRPr lang="en-US" sz="2800">
              <a:solidFill>
                <a:schemeClr val="tx2">
                  <a:lumMod val="20000"/>
                  <a:lumOff val="80000"/>
                </a:schemeClr>
              </a:solidFill>
              <a:latin typeface="Aptos Display"/>
              <a:ea typeface="Raleway"/>
              <a:cs typeface="Raleway"/>
            </a:endParaRPr>
          </a:p>
        </p:txBody>
      </p:sp>
      <p:sp>
        <p:nvSpPr>
          <p:cNvPr id="659" name="Google Shape;659;g37721a979d8_0_170"/>
          <p:cNvSpPr txBox="1">
            <a:spLocks noGrp="1"/>
          </p:cNvSpPr>
          <p:nvPr>
            <p:ph type="title"/>
          </p:nvPr>
        </p:nvSpPr>
        <p:spPr>
          <a:xfrm>
            <a:off x="3514298" y="0"/>
            <a:ext cx="3643953" cy="1201003"/>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1500" dirty="0">
                <a:solidFill>
                  <a:srgbClr val="FFFFFF"/>
                </a:solidFill>
                <a:latin typeface="Raleway"/>
                <a:ea typeface="Raleway"/>
                <a:cs typeface="Raleway"/>
                <a:sym typeface="Raleway"/>
              </a:rPr>
              <a:t>Activities to build our self- awareness: The Ladder of Inference</a:t>
            </a:r>
            <a:endParaRPr sz="1500" dirty="0">
              <a:solidFill>
                <a:srgbClr val="FFFFFF"/>
              </a:solidFill>
              <a:latin typeface="Raleway"/>
              <a:ea typeface="Raleway"/>
              <a:cs typeface="Raleway"/>
              <a:sym typeface="Raleway"/>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8" name="Google Shape;668;g37721a979d8_0_180"/>
          <p:cNvSpPr txBox="1"/>
          <p:nvPr/>
        </p:nvSpPr>
        <p:spPr>
          <a:xfrm>
            <a:off x="4533450" y="3238950"/>
            <a:ext cx="6717300" cy="2451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None/>
            </a:pPr>
            <a:r>
              <a:rPr lang="en-US" sz="2400">
                <a:solidFill>
                  <a:srgbClr val="15334B"/>
                </a:solidFill>
                <a:latin typeface="Aptos Display"/>
                <a:ea typeface="Raleway"/>
                <a:cs typeface="Raleway"/>
                <a:sym typeface="Raleway"/>
              </a:rPr>
              <a:t>Our social identities shape how we view the world and influence our interactions with students, families, and colleagues. By examining these influences, we can better understand what drives our actions and perceptions.</a:t>
            </a:r>
            <a:endParaRPr sz="2400">
              <a:solidFill>
                <a:srgbClr val="15334B"/>
              </a:solidFill>
              <a:latin typeface="Aptos Display"/>
              <a:ea typeface="Raleway"/>
              <a:cs typeface="Raleway"/>
              <a:sym typeface="Raleway"/>
            </a:endParaRPr>
          </a:p>
        </p:txBody>
      </p:sp>
      <p:pic>
        <p:nvPicPr>
          <p:cNvPr id="669" name="Google Shape;669;g37721a979d8_0_180" descr="Icon of a person holding their chin in thought with a thought bubble above their head. Text around the head reads, “Why is this important?” symbolizing reflection or critical thinking."/>
          <p:cNvPicPr preferRelativeResize="0"/>
          <p:nvPr/>
        </p:nvPicPr>
        <p:blipFill>
          <a:blip r:embed="rId3">
            <a:alphaModFix/>
          </a:blip>
          <a:stretch>
            <a:fillRect/>
          </a:stretch>
        </p:blipFill>
        <p:spPr>
          <a:xfrm>
            <a:off x="1683527" y="3332127"/>
            <a:ext cx="1957250" cy="1957250"/>
          </a:xfrm>
          <a:prstGeom prst="rect">
            <a:avLst/>
          </a:prstGeom>
          <a:noFill/>
          <a:ln>
            <a:noFill/>
          </a:ln>
        </p:spPr>
      </p:pic>
      <p:sp>
        <p:nvSpPr>
          <p:cNvPr id="667" name="Google Shape;667;g37721a979d8_0_180"/>
          <p:cNvSpPr txBox="1"/>
          <p:nvPr/>
        </p:nvSpPr>
        <p:spPr>
          <a:xfrm>
            <a:off x="4533450" y="1180575"/>
            <a:ext cx="6717300" cy="1341600"/>
          </a:xfrm>
          <a:prstGeom prst="rect">
            <a:avLst/>
          </a:prstGeom>
          <a:solidFill>
            <a:srgbClr val="F3F3F3"/>
          </a:solid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None/>
            </a:pPr>
            <a:r>
              <a:rPr lang="en-US" sz="2400">
                <a:solidFill>
                  <a:srgbClr val="15334B"/>
                </a:solidFill>
                <a:latin typeface="Aptos Display"/>
                <a:ea typeface="Raleway"/>
                <a:cs typeface="Raleway"/>
                <a:sym typeface="Raleway"/>
              </a:rPr>
              <a:t>Social identities is the sense of who we are based on our group memberships. They are socially constructed (race, gender, religion, etc.)</a:t>
            </a:r>
            <a:endParaRPr sz="2400">
              <a:solidFill>
                <a:srgbClr val="15334B"/>
              </a:solidFill>
              <a:latin typeface="Aptos Display"/>
              <a:ea typeface="Raleway"/>
              <a:cs typeface="Raleway"/>
              <a:sym typeface="Raleway"/>
            </a:endParaRPr>
          </a:p>
        </p:txBody>
      </p:sp>
      <p:sp>
        <p:nvSpPr>
          <p:cNvPr id="666" name="Google Shape;666;g37721a979d8_0_180"/>
          <p:cNvSpPr txBox="1"/>
          <p:nvPr/>
        </p:nvSpPr>
        <p:spPr>
          <a:xfrm>
            <a:off x="260375" y="1350075"/>
            <a:ext cx="3531900" cy="900600"/>
          </a:xfrm>
          <a:prstGeom prst="rect">
            <a:avLst/>
          </a:prstGeom>
          <a:solidFill>
            <a:srgbClr val="17425C"/>
          </a:solid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None/>
            </a:pPr>
            <a:r>
              <a:rPr lang="en-US" sz="3600" b="1">
                <a:solidFill>
                  <a:srgbClr val="F3F3F3"/>
                </a:solidFill>
                <a:latin typeface="Aptos Display"/>
                <a:ea typeface="Raleway"/>
                <a:cs typeface="Raleway"/>
                <a:sym typeface="Raleway"/>
              </a:rPr>
              <a:t>Social Identity</a:t>
            </a:r>
            <a:endParaRPr sz="3600" b="1">
              <a:solidFill>
                <a:srgbClr val="F3F3F3"/>
              </a:solidFill>
              <a:latin typeface="Aptos Display"/>
              <a:ea typeface="Raleway"/>
              <a:cs typeface="Raleway"/>
              <a:sym typeface="Raleway"/>
            </a:endParaRPr>
          </a:p>
        </p:txBody>
      </p:sp>
      <p:sp>
        <p:nvSpPr>
          <p:cNvPr id="665" name="Google Shape;665;g37721a979d8_0_180"/>
          <p:cNvSpPr txBox="1">
            <a:spLocks noGrp="1"/>
          </p:cNvSpPr>
          <p:nvPr>
            <p:ph type="title"/>
          </p:nvPr>
        </p:nvSpPr>
        <p:spPr>
          <a:xfrm>
            <a:off x="478600" y="-577632"/>
            <a:ext cx="5000400" cy="4401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2400"/>
              <a:t>Social Identity</a:t>
            </a:r>
            <a:endParaRPr sz="240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6" name="Google Shape;676;g378b54b9afd_0_35"/>
          <p:cNvSpPr txBox="1">
            <a:spLocks noGrp="1"/>
          </p:cNvSpPr>
          <p:nvPr>
            <p:ph type="sldNum" idx="12"/>
          </p:nvPr>
        </p:nvSpPr>
        <p:spPr>
          <a:xfrm>
            <a:off x="8610600" y="6591392"/>
            <a:ext cx="27432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fld id="{00000000-1234-1234-1234-123412341234}" type="slidenum">
              <a:rPr lang="en-US"/>
              <a:t>56</a:t>
            </a:fld>
            <a:endParaRPr/>
          </a:p>
        </p:txBody>
      </p:sp>
      <p:pic>
        <p:nvPicPr>
          <p:cNvPr id="679" name="Google Shape;679;g378b54b9afd_0_35" descr="Circle with the word &quot;me&quot; in the middle and the following identity words around it: educator, female, adoptive mom, Spanish/English, Bi-racial, Master's Degree."/>
          <p:cNvPicPr preferRelativeResize="0"/>
          <p:nvPr/>
        </p:nvPicPr>
        <p:blipFill>
          <a:blip r:embed="rId3">
            <a:alphaModFix/>
          </a:blip>
          <a:stretch>
            <a:fillRect/>
          </a:stretch>
        </p:blipFill>
        <p:spPr>
          <a:xfrm rot="335631">
            <a:off x="8441475" y="306150"/>
            <a:ext cx="3333701" cy="4315471"/>
          </a:xfrm>
          <a:prstGeom prst="rect">
            <a:avLst/>
          </a:prstGeom>
          <a:noFill/>
          <a:ln w="28575" cap="flat" cmpd="sng">
            <a:solidFill>
              <a:srgbClr val="595959"/>
            </a:solidFill>
            <a:prstDash val="solid"/>
            <a:round/>
            <a:headEnd type="none" w="sm" len="sm"/>
            <a:tailEnd type="none" w="sm" len="sm"/>
          </a:ln>
        </p:spPr>
      </p:pic>
      <p:pic>
        <p:nvPicPr>
          <p:cNvPr id="677" name="Google Shape;677;g378b54b9afd_0_35" descr="Circle with the word me in the middle"/>
          <p:cNvPicPr preferRelativeResize="0"/>
          <p:nvPr/>
        </p:nvPicPr>
        <p:blipFill>
          <a:blip r:embed="rId4">
            <a:alphaModFix/>
          </a:blip>
          <a:stretch>
            <a:fillRect/>
          </a:stretch>
        </p:blipFill>
        <p:spPr>
          <a:xfrm>
            <a:off x="3867140" y="395363"/>
            <a:ext cx="4457700" cy="5791200"/>
          </a:xfrm>
          <a:prstGeom prst="rect">
            <a:avLst/>
          </a:prstGeom>
          <a:noFill/>
          <a:ln w="28575" cap="flat" cmpd="sng">
            <a:solidFill>
              <a:srgbClr val="073763"/>
            </a:solidFill>
            <a:prstDash val="solid"/>
            <a:round/>
            <a:headEnd type="none" w="sm" len="sm"/>
            <a:tailEnd type="none" w="sm" len="sm"/>
          </a:ln>
          <a:effectLst>
            <a:outerShdw blurRad="57150" dist="19050" dir="5400000" algn="bl" rotWithShape="0">
              <a:srgbClr val="000000">
                <a:alpha val="50000"/>
              </a:srgbClr>
            </a:outerShdw>
          </a:effectLst>
        </p:spPr>
      </p:pic>
      <p:sp>
        <p:nvSpPr>
          <p:cNvPr id="678" name="Google Shape;678;g378b54b9afd_0_35"/>
          <p:cNvSpPr txBox="1">
            <a:spLocks noGrp="1"/>
          </p:cNvSpPr>
          <p:nvPr>
            <p:ph type="title"/>
          </p:nvPr>
        </p:nvSpPr>
        <p:spPr>
          <a:xfrm>
            <a:off x="260600" y="1790803"/>
            <a:ext cx="2409300" cy="4073700"/>
          </a:xfrm>
          <a:prstGeom prst="rect">
            <a:avLst/>
          </a:prstGeom>
        </p:spPr>
        <p:txBody>
          <a:bodyPr spcFirstLastPara="1" wrap="square" lIns="91425" tIns="45700" rIns="91425" bIns="45700" anchor="ctr" anchorCtr="0">
            <a:noAutofit/>
          </a:bodyPr>
          <a:lstStyle/>
          <a:p>
            <a:r>
              <a:rPr lang="en-US" sz="2800" dirty="0">
                <a:latin typeface="Aptos Display"/>
                <a:ea typeface="Raleway"/>
                <a:cs typeface="Raleway"/>
                <a:sym typeface="Raleway"/>
              </a:rPr>
              <a:t>Activities to build our self- </a:t>
            </a:r>
            <a:r>
              <a:rPr lang="en-US" sz="2800">
                <a:latin typeface="Aptos Display"/>
                <a:ea typeface="Raleway"/>
                <a:cs typeface="Raleway"/>
                <a:sym typeface="Raleway"/>
              </a:rPr>
              <a:t>awareness </a:t>
            </a:r>
            <a:endParaRPr lang="en-US" sz="2800">
              <a:latin typeface="Aptos Display"/>
              <a:ea typeface="Raleway"/>
              <a:cs typeface="Raleway"/>
            </a:endParaRPr>
          </a:p>
        </p:txBody>
      </p:sp>
      <p:sp>
        <p:nvSpPr>
          <p:cNvPr id="675" name="Google Shape;675;g378b54b9afd_0_35"/>
          <p:cNvSpPr txBox="1">
            <a:spLocks noGrp="1"/>
          </p:cNvSpPr>
          <p:nvPr>
            <p:ph type="title"/>
          </p:nvPr>
        </p:nvSpPr>
        <p:spPr>
          <a:xfrm>
            <a:off x="110875" y="-702775"/>
            <a:ext cx="5181900" cy="570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1400">
                <a:solidFill>
                  <a:schemeClr val="dk1"/>
                </a:solidFill>
                <a:latin typeface="Raleway"/>
                <a:ea typeface="Raleway"/>
                <a:cs typeface="Raleway"/>
                <a:sym typeface="Raleway"/>
              </a:rPr>
              <a:t>Social Identity activity</a:t>
            </a:r>
            <a:endParaRPr sz="1400">
              <a:solidFill>
                <a:schemeClr val="dk1"/>
              </a:solidFill>
              <a:latin typeface="Raleway"/>
              <a:ea typeface="Raleway"/>
              <a:cs typeface="Raleway"/>
              <a:sym typeface="Raleway"/>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6" name="Google Shape;686;g37721a979d8_0_192"/>
          <p:cNvSpPr txBox="1">
            <a:spLocks noGrp="1"/>
          </p:cNvSpPr>
          <p:nvPr>
            <p:ph type="sldNum" idx="12"/>
          </p:nvPr>
        </p:nvSpPr>
        <p:spPr>
          <a:xfrm>
            <a:off x="8610600" y="6591392"/>
            <a:ext cx="27432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57</a:t>
            </a:fld>
            <a:endParaRPr/>
          </a:p>
        </p:txBody>
      </p:sp>
      <p:pic>
        <p:nvPicPr>
          <p:cNvPr id="688" name="Google Shape;688;g37721a979d8_0_192" descr="Diagram of a Personal Identity Wheel. The center circle is labeled “Personal Identities.” Surrounding categories include: Community Engagement/Affiliation, Education, Hobbies and Interests, Spirituality/Religion, Nationality, Racial/Ethnic Identity, Family Structure, Sports/Fitness, Talents/Skills, and Other. Instructions direct users to record the most salient identities in the inner circle and less important ones in the outer circle."/>
          <p:cNvPicPr preferRelativeResize="0"/>
          <p:nvPr/>
        </p:nvPicPr>
        <p:blipFill>
          <a:blip r:embed="rId3">
            <a:alphaModFix/>
          </a:blip>
          <a:stretch>
            <a:fillRect/>
          </a:stretch>
        </p:blipFill>
        <p:spPr>
          <a:xfrm>
            <a:off x="7327000" y="1263350"/>
            <a:ext cx="3896050" cy="4499650"/>
          </a:xfrm>
          <a:prstGeom prst="rect">
            <a:avLst/>
          </a:prstGeom>
          <a:noFill/>
          <a:ln w="28575" cap="flat" cmpd="sng">
            <a:solidFill>
              <a:srgbClr val="243B5B"/>
            </a:solidFill>
            <a:prstDash val="solid"/>
            <a:round/>
            <a:headEnd type="none" w="sm" len="sm"/>
            <a:tailEnd type="none" w="sm" len="sm"/>
          </a:ln>
          <a:effectLst>
            <a:outerShdw blurRad="57150" dist="19050" dir="5400000" algn="bl" rotWithShape="0">
              <a:srgbClr val="000000">
                <a:alpha val="50000"/>
              </a:srgbClr>
            </a:outerShdw>
          </a:effectLst>
        </p:spPr>
      </p:pic>
      <p:pic>
        <p:nvPicPr>
          <p:cNvPr id="687" name="Google Shape;687;g37721a979d8_0_192" descr="Diagram of a Social Identity Wheel. The center circle is labeled “Social Identities.” Surrounding categories include: Ability and Health, Age, Socioeconomic Status, Education, Ethnicity, Language, National Origin, Race, Religion, Sexuality/Sexual Orientation, and Gender Identity/Expression. Instructions explain to write the most salient identities in the inner circle and less important identities in the outer circle."/>
          <p:cNvPicPr preferRelativeResize="0"/>
          <p:nvPr/>
        </p:nvPicPr>
        <p:blipFill>
          <a:blip r:embed="rId4">
            <a:alphaModFix/>
          </a:blip>
          <a:stretch>
            <a:fillRect/>
          </a:stretch>
        </p:blipFill>
        <p:spPr>
          <a:xfrm>
            <a:off x="3344101" y="546450"/>
            <a:ext cx="4186599" cy="4835227"/>
          </a:xfrm>
          <a:prstGeom prst="rect">
            <a:avLst/>
          </a:prstGeom>
          <a:noFill/>
          <a:ln w="28575" cap="flat" cmpd="sng">
            <a:solidFill>
              <a:srgbClr val="243B5B"/>
            </a:solidFill>
            <a:prstDash val="solid"/>
            <a:round/>
            <a:headEnd type="none" w="sm" len="sm"/>
            <a:tailEnd type="none" w="sm" len="sm"/>
          </a:ln>
          <a:effectLst>
            <a:outerShdw blurRad="57150" dist="19050" dir="5400000" algn="bl" rotWithShape="0">
              <a:srgbClr val="000000">
                <a:alpha val="50000"/>
              </a:srgbClr>
            </a:outerShdw>
          </a:effectLst>
        </p:spPr>
      </p:pic>
      <p:sp>
        <p:nvSpPr>
          <p:cNvPr id="3" name="Google Shape;678;g378b54b9afd_0_35">
            <a:extLst>
              <a:ext uri="{FF2B5EF4-FFF2-40B4-BE49-F238E27FC236}">
                <a16:creationId xmlns:a16="http://schemas.microsoft.com/office/drawing/2014/main" id="{5A51ECF9-275C-95B0-045D-0D9C48ADD285}"/>
              </a:ext>
            </a:extLst>
          </p:cNvPr>
          <p:cNvSpPr txBox="1">
            <a:spLocks/>
          </p:cNvSpPr>
          <p:nvPr/>
        </p:nvSpPr>
        <p:spPr>
          <a:xfrm>
            <a:off x="183037" y="1183478"/>
            <a:ext cx="2409300" cy="40737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3400"/>
              <a:buFont typeface="Open Sans Light"/>
              <a:buNone/>
              <a:defRPr sz="3400" b="1" i="0" u="none" strike="noStrike" cap="none">
                <a:solidFill>
                  <a:schemeClr val="lt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800" dirty="0">
                <a:latin typeface="Aptos Display"/>
                <a:ea typeface="Raleway"/>
                <a:cs typeface="Raleway"/>
                <a:sym typeface="Raleway"/>
              </a:rPr>
              <a:t>Activities to build our self- awareness, continued</a:t>
            </a:r>
          </a:p>
        </p:txBody>
      </p:sp>
      <p:sp>
        <p:nvSpPr>
          <p:cNvPr id="685" name="Google Shape;685;g37721a979d8_0_192"/>
          <p:cNvSpPr txBox="1">
            <a:spLocks noGrp="1"/>
          </p:cNvSpPr>
          <p:nvPr>
            <p:ph type="title"/>
          </p:nvPr>
        </p:nvSpPr>
        <p:spPr>
          <a:xfrm>
            <a:off x="7530700" y="-76656"/>
            <a:ext cx="3161064" cy="1714387"/>
          </a:xfrm>
          <a:prstGeom prst="rect">
            <a:avLst/>
          </a:prstGeom>
        </p:spPr>
        <p:txBody>
          <a:bodyPr spcFirstLastPara="1" wrap="square" lIns="91425" tIns="45700" rIns="91425" bIns="45700" anchor="ctr" anchorCtr="0">
            <a:noAutofit/>
          </a:bodyPr>
          <a:lstStyle/>
          <a:p>
            <a:r>
              <a:rPr lang="en-US" sz="1500" dirty="0">
                <a:solidFill>
                  <a:srgbClr val="FFFFFF"/>
                </a:solidFill>
                <a:latin typeface="Raleway"/>
                <a:ea typeface="Raleway"/>
                <a:cs typeface="Raleway"/>
                <a:sym typeface="Raleway"/>
              </a:rPr>
              <a:t>Activities to build our self- awareness: Social Identity Wheel</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g37721a979d8_0_56"/>
          <p:cNvSpPr txBox="1"/>
          <p:nvPr/>
        </p:nvSpPr>
        <p:spPr>
          <a:xfrm>
            <a:off x="61388" y="4568850"/>
            <a:ext cx="8097600" cy="8955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1000"/>
              </a:spcBef>
              <a:spcAft>
                <a:spcPts val="0"/>
              </a:spcAft>
              <a:buNone/>
            </a:pPr>
            <a:r>
              <a:rPr lang="en-US" sz="2800" i="1" dirty="0">
                <a:solidFill>
                  <a:srgbClr val="243B5B"/>
                </a:solidFill>
                <a:latin typeface="Aptos Display"/>
                <a:ea typeface="Raleway"/>
                <a:cs typeface="Raleway"/>
                <a:sym typeface="Raleway"/>
              </a:rPr>
              <a:t>Have you ever been in an IEP meeting where </a:t>
            </a:r>
            <a:r>
              <a:rPr lang="en-US" sz="2800" i="1" dirty="0">
                <a:solidFill>
                  <a:srgbClr val="243B5B"/>
                </a:solidFill>
                <a:latin typeface="Aptos Display"/>
                <a:ea typeface="Raleway"/>
                <a:cs typeface="Raleway"/>
                <a:sym typeface="Raleway"/>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
                  </a:ext>
                </a:extLst>
              </a:rPr>
              <a:t>people</a:t>
            </a:r>
            <a:r>
              <a:rPr lang="en-US" sz="2800" i="1" dirty="0">
                <a:solidFill>
                  <a:srgbClr val="243B5B"/>
                </a:solidFill>
                <a:latin typeface="Aptos Display"/>
                <a:ea typeface="Raleway"/>
                <a:cs typeface="Raleway"/>
                <a:sym typeface="Raleway"/>
              </a:rPr>
              <a:t> have had emotions?</a:t>
            </a:r>
            <a:endParaRPr sz="2800" i="1" dirty="0">
              <a:solidFill>
                <a:srgbClr val="243B5B"/>
              </a:solidFill>
              <a:latin typeface="Aptos Display"/>
              <a:ea typeface="Raleway"/>
              <a:cs typeface="Raleway"/>
              <a:sym typeface="Raleway"/>
            </a:endParaRPr>
          </a:p>
        </p:txBody>
      </p:sp>
      <p:pic>
        <p:nvPicPr>
          <p:cNvPr id="695" name="Google Shape;695;g37721a979d8_0_56" descr="Illustration of stick figures in business attire standing in a row under a fluctuating line graph. The figures show different facial expressions ranging from neutral to happy, sad, and distressed. The final figure is sitting on the ground crying beneath a downward arrow, symbolizing decline or negative outcomes."/>
          <p:cNvPicPr preferRelativeResize="0"/>
          <p:nvPr/>
        </p:nvPicPr>
        <p:blipFill rotWithShape="1">
          <a:blip r:embed="rId3">
            <a:alphaModFix/>
          </a:blip>
          <a:srcRect t="22304" b="23729"/>
          <a:stretch/>
        </p:blipFill>
        <p:spPr>
          <a:xfrm>
            <a:off x="12" y="396650"/>
            <a:ext cx="8220350" cy="4436161"/>
          </a:xfrm>
          <a:prstGeom prst="rect">
            <a:avLst/>
          </a:prstGeom>
          <a:noFill/>
          <a:ln>
            <a:noFill/>
          </a:ln>
        </p:spPr>
      </p:pic>
      <p:sp>
        <p:nvSpPr>
          <p:cNvPr id="2" name="Title 1">
            <a:extLst>
              <a:ext uri="{FF2B5EF4-FFF2-40B4-BE49-F238E27FC236}">
                <a16:creationId xmlns:a16="http://schemas.microsoft.com/office/drawing/2014/main" id="{3B442349-3A85-8EC1-E840-FA9C98507F59}"/>
              </a:ext>
            </a:extLst>
          </p:cNvPr>
          <p:cNvSpPr>
            <a:spLocks noGrp="1"/>
          </p:cNvSpPr>
          <p:nvPr>
            <p:ph type="title" idx="4294967295"/>
          </p:nvPr>
        </p:nvSpPr>
        <p:spPr>
          <a:xfrm>
            <a:off x="2033730" y="-1325563"/>
            <a:ext cx="9235645" cy="1325563"/>
          </a:xfrm>
        </p:spPr>
        <p:txBody>
          <a:bodyPr spcFirstLastPara="1" wrap="square" lIns="91425" tIns="45700" rIns="91425" bIns="45700" anchor="b" anchorCtr="0">
            <a:normAutofit/>
          </a:bodyPr>
          <a:lstStyle/>
          <a:p>
            <a:r>
              <a:rPr lang="en-US" sz="1500" i="1" dirty="0">
                <a:solidFill>
                  <a:srgbClr val="243B5B"/>
                </a:solidFill>
                <a:latin typeface="Raleway"/>
                <a:ea typeface="Raleway"/>
                <a:cs typeface="Raleway"/>
                <a:sym typeface="Raleway"/>
              </a:rPr>
              <a:t>Have you ever been in an IEP meeting where </a:t>
            </a:r>
            <a:r>
              <a:rPr lang="en-US" sz="1500" i="1" dirty="0">
                <a:solidFill>
                  <a:srgbClr val="243B5B"/>
                </a:solidFill>
                <a:latin typeface="Raleway"/>
                <a:ea typeface="Raleway"/>
                <a:cs typeface="Raleway"/>
                <a:sym typeface="Ralew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1"/>
                  </a:ext>
                </a:extLst>
              </a:rPr>
              <a:t>people</a:t>
            </a:r>
            <a:r>
              <a:rPr lang="en-US" sz="1500" i="1" dirty="0">
                <a:solidFill>
                  <a:srgbClr val="243B5B"/>
                </a:solidFill>
                <a:latin typeface="Raleway"/>
                <a:ea typeface="Raleway"/>
                <a:cs typeface="Raleway"/>
                <a:sym typeface="Raleway"/>
              </a:rPr>
              <a:t> have had emotions?</a:t>
            </a:r>
            <a:br>
              <a:rPr lang="en-US" sz="1500" i="1" dirty="0">
                <a:solidFill>
                  <a:srgbClr val="243B5B"/>
                </a:solidFill>
                <a:latin typeface="Raleway"/>
                <a:ea typeface="Raleway"/>
                <a:cs typeface="Raleway"/>
                <a:sym typeface="Raleway"/>
              </a:rPr>
            </a:br>
            <a:endParaRPr lang="en-US" sz="15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4" name="Google Shape;704;g37721a979d8_0_205"/>
          <p:cNvSpPr txBox="1"/>
          <p:nvPr/>
        </p:nvSpPr>
        <p:spPr>
          <a:xfrm>
            <a:off x="4643475" y="3778625"/>
            <a:ext cx="6717300" cy="1257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None/>
            </a:pPr>
            <a:r>
              <a:rPr lang="en-US" sz="2400">
                <a:solidFill>
                  <a:srgbClr val="15334B"/>
                </a:solidFill>
                <a:latin typeface="Aptos Display"/>
                <a:ea typeface="Raleway"/>
                <a:cs typeface="Raleway"/>
                <a:sym typeface="Raleway"/>
              </a:rPr>
              <a:t>Emotions shape how we act, influence what we believe, and appear in our behavior.</a:t>
            </a:r>
            <a:endParaRPr sz="2400">
              <a:solidFill>
                <a:srgbClr val="15334B"/>
              </a:solidFill>
              <a:latin typeface="Aptos Display"/>
              <a:ea typeface="Raleway"/>
              <a:cs typeface="Raleway"/>
              <a:sym typeface="Raleway"/>
            </a:endParaRPr>
          </a:p>
        </p:txBody>
      </p:sp>
      <p:pic>
        <p:nvPicPr>
          <p:cNvPr id="705" name="Google Shape;705;g37721a979d8_0_205" descr="Icon of a person holding their chin in thought with a thought bubble above their head. Text around the head reads, “Why is this important?” symbolizing reflection or critical thinking."/>
          <p:cNvPicPr preferRelativeResize="0"/>
          <p:nvPr/>
        </p:nvPicPr>
        <p:blipFill>
          <a:blip r:embed="rId3">
            <a:alphaModFix/>
          </a:blip>
          <a:stretch>
            <a:fillRect/>
          </a:stretch>
        </p:blipFill>
        <p:spPr>
          <a:xfrm>
            <a:off x="1820551" y="3428726"/>
            <a:ext cx="2092426" cy="2092426"/>
          </a:xfrm>
          <a:prstGeom prst="rect">
            <a:avLst/>
          </a:prstGeom>
          <a:noFill/>
          <a:ln>
            <a:noFill/>
          </a:ln>
        </p:spPr>
      </p:pic>
      <p:sp>
        <p:nvSpPr>
          <p:cNvPr id="703" name="Google Shape;703;g37721a979d8_0_205"/>
          <p:cNvSpPr txBox="1"/>
          <p:nvPr/>
        </p:nvSpPr>
        <p:spPr>
          <a:xfrm>
            <a:off x="4643475" y="1409925"/>
            <a:ext cx="6717300" cy="1724100"/>
          </a:xfrm>
          <a:prstGeom prst="rect">
            <a:avLst/>
          </a:prstGeom>
          <a:solidFill>
            <a:srgbClr val="F3F3F3"/>
          </a:solid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None/>
            </a:pPr>
            <a:r>
              <a:rPr lang="en-US" sz="2400">
                <a:solidFill>
                  <a:srgbClr val="15334B"/>
                </a:solidFill>
                <a:latin typeface="Aptos Display"/>
                <a:ea typeface="Raleway"/>
                <a:cs typeface="Raleway"/>
                <a:sym typeface="Raleway"/>
              </a:rPr>
              <a:t>Emotions are a physiological response (data from our body) that helps us understand our needs, values and experiences. When we recognize them we can explore them and what the data is trying to tell us. </a:t>
            </a:r>
            <a:endParaRPr sz="2400">
              <a:solidFill>
                <a:srgbClr val="15334B"/>
              </a:solidFill>
              <a:latin typeface="Aptos Display"/>
              <a:ea typeface="Raleway"/>
              <a:cs typeface="Raleway"/>
              <a:sym typeface="Raleway"/>
            </a:endParaRPr>
          </a:p>
        </p:txBody>
      </p:sp>
      <p:sp>
        <p:nvSpPr>
          <p:cNvPr id="702" name="Google Shape;702;g37721a979d8_0_205"/>
          <p:cNvSpPr txBox="1"/>
          <p:nvPr/>
        </p:nvSpPr>
        <p:spPr>
          <a:xfrm>
            <a:off x="381074" y="1409925"/>
            <a:ext cx="3531900" cy="1070100"/>
          </a:xfrm>
          <a:prstGeom prst="rect">
            <a:avLst/>
          </a:prstGeom>
          <a:solidFill>
            <a:srgbClr val="17425C"/>
          </a:solid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None/>
            </a:pPr>
            <a:r>
              <a:rPr lang="en-US" sz="3600" b="1">
                <a:solidFill>
                  <a:srgbClr val="F3F3F3"/>
                </a:solidFill>
                <a:latin typeface="Aptos Display"/>
                <a:ea typeface="Raleway"/>
                <a:cs typeface="Raleway"/>
                <a:sym typeface="Raleway"/>
              </a:rPr>
              <a:t>Identify Emotions</a:t>
            </a:r>
            <a:endParaRPr sz="3600" b="1">
              <a:solidFill>
                <a:srgbClr val="F3F3F3"/>
              </a:solidFill>
              <a:latin typeface="Aptos Display"/>
              <a:ea typeface="Raleway"/>
              <a:cs typeface="Raleway"/>
              <a:sym typeface="Raleway"/>
            </a:endParaRPr>
          </a:p>
        </p:txBody>
      </p:sp>
      <p:sp>
        <p:nvSpPr>
          <p:cNvPr id="701" name="Google Shape;701;g37721a979d8_0_205"/>
          <p:cNvSpPr txBox="1">
            <a:spLocks noGrp="1"/>
          </p:cNvSpPr>
          <p:nvPr>
            <p:ph type="title"/>
          </p:nvPr>
        </p:nvSpPr>
        <p:spPr>
          <a:xfrm>
            <a:off x="466550" y="-468983"/>
            <a:ext cx="6943800" cy="391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400"/>
              <a:t>Identifying Emotions</a:t>
            </a:r>
            <a:endParaRPr sz="24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g382ca76c8a7_0_118" descr="Woman with long brown hair wearing a sleeveless top smiles at the camera. The background is softly blurred with cool tones. The following phrases are around the woman: Mom of three, immigrant, English as a 4th language, world traveler, lifelong learner, and passionate about education.">
            <a:extLst>
              <a:ext uri="{C183D7F6-B498-43B3-948B-1728B52AA6E4}">
                <adec:decorative xmlns:adec="http://schemas.microsoft.com/office/drawing/2017/decorative" val="0"/>
              </a:ext>
            </a:extLst>
          </p:cNvPr>
          <p:cNvPicPr preferRelativeResize="0"/>
          <p:nvPr/>
        </p:nvPicPr>
        <p:blipFill rotWithShape="1">
          <a:blip r:embed="rId3">
            <a:alphaModFix/>
          </a:blip>
          <a:srcRect t="10180" b="5750"/>
          <a:stretch/>
        </p:blipFill>
        <p:spPr>
          <a:xfrm>
            <a:off x="1931788" y="522862"/>
            <a:ext cx="8328425" cy="5408775"/>
          </a:xfrm>
          <a:prstGeom prst="rect">
            <a:avLst/>
          </a:prstGeom>
          <a:noFill/>
          <a:ln>
            <a:noFill/>
          </a:ln>
          <a:effectLst>
            <a:outerShdw blurRad="57150" dist="19050" dir="5400000" algn="bl" rotWithShape="0">
              <a:srgbClr val="000000">
                <a:alpha val="50000"/>
              </a:srgbClr>
            </a:outerShdw>
          </a:effectLst>
        </p:spPr>
      </p:pic>
      <p:pic>
        <p:nvPicPr>
          <p:cNvPr id="199" name="Google Shape;199;g382ca76c8a7_0_118" descr="A little boy wearing a yellow shirt and black shorts and a little girl wearing a yellow dress standing next to eachother smiling. ">
            <a:extLst>
              <a:ext uri="{C183D7F6-B498-43B3-948B-1728B52AA6E4}">
                <adec:decorative xmlns:adec="http://schemas.microsoft.com/office/drawing/2017/decorative" val="0"/>
              </a:ext>
            </a:extLst>
          </p:cNvPr>
          <p:cNvPicPr preferRelativeResize="0"/>
          <p:nvPr/>
        </p:nvPicPr>
        <p:blipFill>
          <a:blip r:embed="rId4">
            <a:alphaModFix/>
          </a:blip>
          <a:stretch>
            <a:fillRect/>
          </a:stretch>
        </p:blipFill>
        <p:spPr>
          <a:xfrm>
            <a:off x="1931800" y="3582036"/>
            <a:ext cx="1574624" cy="3119524"/>
          </a:xfrm>
          <a:prstGeom prst="rect">
            <a:avLst/>
          </a:prstGeom>
          <a:noFill/>
          <a:ln>
            <a:noFill/>
          </a:ln>
        </p:spPr>
      </p:pic>
      <p:pic>
        <p:nvPicPr>
          <p:cNvPr id="200" name="Google Shape;200;g382ca76c8a7_0_118" descr="Hinda Nadif wearing a pink garment sitting inside a mosque smiling with her children, two boys and one girl. ">
            <a:extLst>
              <a:ext uri="{C183D7F6-B498-43B3-948B-1728B52AA6E4}">
                <adec:decorative xmlns:adec="http://schemas.microsoft.com/office/drawing/2017/decorative" val="0"/>
              </a:ext>
            </a:extLst>
          </p:cNvPr>
          <p:cNvPicPr preferRelativeResize="0"/>
          <p:nvPr/>
        </p:nvPicPr>
        <p:blipFill rotWithShape="1">
          <a:blip r:embed="rId5">
            <a:alphaModFix/>
          </a:blip>
          <a:srcRect l="13911"/>
          <a:stretch/>
        </p:blipFill>
        <p:spPr>
          <a:xfrm>
            <a:off x="453875" y="1245500"/>
            <a:ext cx="2878501" cy="2336516"/>
          </a:xfrm>
          <a:prstGeom prst="rect">
            <a:avLst/>
          </a:prstGeom>
          <a:noFill/>
          <a:ln>
            <a:noFill/>
          </a:ln>
        </p:spPr>
      </p:pic>
      <p:pic>
        <p:nvPicPr>
          <p:cNvPr id="201" name="Google Shape;201;g382ca76c8a7_0_118" descr="An older man wrapping his arm around a womans shoulder. The woman is wearing a head covering and both people are smiling. ">
            <a:extLst>
              <a:ext uri="{C183D7F6-B498-43B3-948B-1728B52AA6E4}">
                <adec:decorative xmlns:adec="http://schemas.microsoft.com/office/drawing/2017/decorative" val="0"/>
              </a:ext>
            </a:extLst>
          </p:cNvPr>
          <p:cNvPicPr preferRelativeResize="0"/>
          <p:nvPr/>
        </p:nvPicPr>
        <p:blipFill>
          <a:blip r:embed="rId6">
            <a:alphaModFix/>
          </a:blip>
          <a:stretch>
            <a:fillRect/>
          </a:stretch>
        </p:blipFill>
        <p:spPr>
          <a:xfrm>
            <a:off x="9006475" y="838750"/>
            <a:ext cx="2372676" cy="1936225"/>
          </a:xfrm>
          <a:prstGeom prst="rect">
            <a:avLst/>
          </a:prstGeom>
          <a:noFill/>
          <a:ln>
            <a:noFill/>
          </a:ln>
          <a:effectLst>
            <a:outerShdw blurRad="57150" dist="19050" dir="5400000" algn="bl" rotWithShape="0">
              <a:srgbClr val="000000">
                <a:alpha val="50000"/>
              </a:srgbClr>
            </a:outerShdw>
          </a:effectLst>
        </p:spPr>
      </p:pic>
      <p:pic>
        <p:nvPicPr>
          <p:cNvPr id="202" name="Google Shape;202;g382ca76c8a7_0_118" descr="Hinda Nadif pictured with two women friends, one on each side of her. All three women are wearing cultural clothing. ">
            <a:extLst>
              <a:ext uri="{C183D7F6-B498-43B3-948B-1728B52AA6E4}">
                <adec:decorative xmlns:adec="http://schemas.microsoft.com/office/drawing/2017/decorative" val="0"/>
              </a:ext>
            </a:extLst>
          </p:cNvPr>
          <p:cNvPicPr preferRelativeResize="0"/>
          <p:nvPr/>
        </p:nvPicPr>
        <p:blipFill>
          <a:blip r:embed="rId7">
            <a:alphaModFix/>
          </a:blip>
          <a:stretch>
            <a:fillRect/>
          </a:stretch>
        </p:blipFill>
        <p:spPr>
          <a:xfrm>
            <a:off x="8855494" y="4018799"/>
            <a:ext cx="3008978" cy="2335840"/>
          </a:xfrm>
          <a:prstGeom prst="rect">
            <a:avLst/>
          </a:prstGeom>
          <a:noFill/>
          <a:ln>
            <a:noFill/>
          </a:ln>
          <a:effectLst>
            <a:outerShdw blurRad="57150" dist="19050" dir="5400000" algn="bl" rotWithShape="0">
              <a:srgbClr val="000000">
                <a:alpha val="50000"/>
              </a:srgbClr>
            </a:outerShdw>
          </a:effectLst>
        </p:spPr>
      </p:pic>
      <p:pic>
        <p:nvPicPr>
          <p:cNvPr id="203" name="Google Shape;203;g382ca76c8a7_0_118" descr="The letter &quot;I&quot; and a red heart next to it, implying the word &quot;love.&quot; The image is followed by text that says &quot;my students.&quot;">
            <a:extLst>
              <a:ext uri="{C183D7F6-B498-43B3-948B-1728B52AA6E4}">
                <adec:decorative xmlns:adec="http://schemas.microsoft.com/office/drawing/2017/decorative" val="0"/>
              </a:ext>
            </a:extLst>
          </p:cNvPr>
          <p:cNvPicPr preferRelativeResize="0"/>
          <p:nvPr/>
        </p:nvPicPr>
        <p:blipFill rotWithShape="1">
          <a:blip r:embed="rId8">
            <a:alphaModFix/>
          </a:blip>
          <a:srcRect t="10434"/>
          <a:stretch/>
        </p:blipFill>
        <p:spPr>
          <a:xfrm>
            <a:off x="3999825" y="-4450"/>
            <a:ext cx="1354625" cy="661800"/>
          </a:xfrm>
          <a:prstGeom prst="rect">
            <a:avLst/>
          </a:prstGeom>
          <a:noFill/>
          <a:ln>
            <a:noFill/>
          </a:ln>
        </p:spPr>
      </p:pic>
      <p:sp>
        <p:nvSpPr>
          <p:cNvPr id="204" name="Google Shape;204;g382ca76c8a7_0_118">
            <a:extLst>
              <a:ext uri="{C183D7F6-B498-43B3-948B-1728B52AA6E4}">
                <adec:decorative xmlns:adec="http://schemas.microsoft.com/office/drawing/2017/decorative" val="0"/>
              </a:ext>
            </a:extLst>
          </p:cNvPr>
          <p:cNvSpPr txBox="1"/>
          <p:nvPr/>
        </p:nvSpPr>
        <p:spPr>
          <a:xfrm>
            <a:off x="5322877" y="-12824"/>
            <a:ext cx="2878500" cy="33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dirty="0">
                <a:solidFill>
                  <a:srgbClr val="243B5B"/>
                </a:solidFill>
                <a:latin typeface="Aptos Display"/>
                <a:ea typeface="Candal"/>
                <a:cs typeface="Candal"/>
                <a:sym typeface="Candal"/>
              </a:rPr>
              <a:t>MY STUDENTS</a:t>
            </a:r>
            <a:endParaRPr sz="2800" dirty="0">
              <a:solidFill>
                <a:srgbClr val="243B5B"/>
              </a:solidFill>
              <a:latin typeface="Aptos Display"/>
              <a:ea typeface="Candal"/>
              <a:cs typeface="Candal"/>
              <a:sym typeface="Candal"/>
            </a:endParaRPr>
          </a:p>
        </p:txBody>
      </p:sp>
      <p:sp>
        <p:nvSpPr>
          <p:cNvPr id="205" name="Google Shape;205;g382ca76c8a7_0_118">
            <a:extLst>
              <a:ext uri="{C183D7F6-B498-43B3-948B-1728B52AA6E4}">
                <adec:decorative xmlns:adec="http://schemas.microsoft.com/office/drawing/2017/decorative" val="0"/>
              </a:ext>
            </a:extLst>
          </p:cNvPr>
          <p:cNvSpPr txBox="1"/>
          <p:nvPr/>
        </p:nvSpPr>
        <p:spPr>
          <a:xfrm>
            <a:off x="4427550" y="6119025"/>
            <a:ext cx="3336900" cy="644400"/>
          </a:xfrm>
          <a:prstGeom prst="rect">
            <a:avLst/>
          </a:prstGeom>
          <a:solidFill>
            <a:srgbClr val="01959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2400" b="1" dirty="0">
                <a:solidFill>
                  <a:srgbClr val="FFFFFF"/>
                </a:solidFill>
                <a:latin typeface="Aptos Display"/>
                <a:ea typeface="Open Sans"/>
                <a:cs typeface="Open Sans"/>
                <a:sym typeface="Open Sans"/>
              </a:rPr>
              <a:t>Hinda Nadif</a:t>
            </a:r>
            <a:r>
              <a:rPr lang="en-US" sz="2400" b="1" i="0" u="none" strike="noStrike" cap="none" dirty="0">
                <a:solidFill>
                  <a:srgbClr val="FFFFFF"/>
                </a:solidFill>
                <a:latin typeface="Aptos Display"/>
                <a:ea typeface="Open Sans"/>
                <a:cs typeface="Open Sans"/>
                <a:sym typeface="Open Sans"/>
              </a:rPr>
              <a:t>, Ed.D.</a:t>
            </a:r>
            <a:endParaRPr sz="2400" b="1" i="0" u="none" strike="noStrike" cap="none" dirty="0">
              <a:solidFill>
                <a:srgbClr val="FFFFFF"/>
              </a:solidFill>
              <a:latin typeface="Aptos Display"/>
              <a:ea typeface="Open Sans"/>
              <a:cs typeface="Open Sans"/>
              <a:sym typeface="Open Sans"/>
            </a:endParaRPr>
          </a:p>
        </p:txBody>
      </p:sp>
      <p:sp>
        <p:nvSpPr>
          <p:cNvPr id="2" name="Title 1">
            <a:extLst>
              <a:ext uri="{FF2B5EF4-FFF2-40B4-BE49-F238E27FC236}">
                <a16:creationId xmlns:a16="http://schemas.microsoft.com/office/drawing/2014/main" id="{3ADA13B5-660E-916F-82EC-3D6C0DBB3B38}"/>
              </a:ext>
              <a:ext uri="{C183D7F6-B498-43B3-948B-1728B52AA6E4}">
                <adec:decorative xmlns:adec="http://schemas.microsoft.com/office/drawing/2017/decorative" val="0"/>
              </a:ext>
            </a:extLst>
          </p:cNvPr>
          <p:cNvSpPr>
            <a:spLocks noGrp="1"/>
          </p:cNvSpPr>
          <p:nvPr>
            <p:ph type="title"/>
          </p:nvPr>
        </p:nvSpPr>
        <p:spPr>
          <a:xfrm>
            <a:off x="838200" y="-1325700"/>
            <a:ext cx="10515600" cy="1325700"/>
          </a:xfrm>
        </p:spPr>
        <p:txBody>
          <a:bodyPr spcFirstLastPara="1" wrap="square" lIns="91425" tIns="45700" rIns="91425" bIns="45700" anchor="b" anchorCtr="0">
            <a:normAutofit/>
          </a:bodyPr>
          <a:lstStyle/>
          <a:p>
            <a:r>
              <a:rPr lang="en-US" sz="1500" dirty="0"/>
              <a:t>About Hinda </a:t>
            </a:r>
            <a:r>
              <a:rPr lang="en-US" sz="1500" dirty="0" err="1"/>
              <a:t>Nadif</a:t>
            </a:r>
            <a:endParaRPr lang="en-US" sz="1500"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g37721a979d8_0_67"/>
          <p:cNvSpPr txBox="1"/>
          <p:nvPr/>
        </p:nvSpPr>
        <p:spPr>
          <a:xfrm>
            <a:off x="3883275" y="5368825"/>
            <a:ext cx="79704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en-US" sz="3500" dirty="0">
                <a:solidFill>
                  <a:srgbClr val="17425C"/>
                </a:solidFill>
                <a:latin typeface="Aptos Display"/>
                <a:ea typeface="Loved by the King"/>
                <a:cs typeface="Loved by the King"/>
                <a:sym typeface="Loved by the King"/>
              </a:rPr>
              <a:t>Let’s talk more about mental models!</a:t>
            </a:r>
            <a:endParaRPr sz="3500" dirty="0">
              <a:solidFill>
                <a:srgbClr val="17425C"/>
              </a:solidFill>
              <a:latin typeface="Aptos Display"/>
              <a:ea typeface="Loved by the King"/>
              <a:cs typeface="Loved by the King"/>
              <a:sym typeface="Loved by the King"/>
            </a:endParaRPr>
          </a:p>
        </p:txBody>
      </p:sp>
      <p:sp>
        <p:nvSpPr>
          <p:cNvPr id="712" name="Google Shape;712;g37721a979d8_0_67"/>
          <p:cNvSpPr txBox="1"/>
          <p:nvPr/>
        </p:nvSpPr>
        <p:spPr>
          <a:xfrm>
            <a:off x="776100" y="3389575"/>
            <a:ext cx="9666300" cy="19791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1000"/>
              </a:spcBef>
              <a:spcAft>
                <a:spcPts val="0"/>
              </a:spcAft>
              <a:buNone/>
            </a:pPr>
            <a:r>
              <a:rPr lang="en-US" sz="2400">
                <a:solidFill>
                  <a:srgbClr val="15334B"/>
                </a:solidFill>
                <a:latin typeface="Aptos Display"/>
                <a:ea typeface="Raleway"/>
                <a:cs typeface="Raleway"/>
                <a:sym typeface="Raleway"/>
              </a:rPr>
              <a:t>In IEPs, emotions often stem from past experiences and the mental models we bring into the meeting.</a:t>
            </a:r>
            <a:br>
              <a:rPr lang="en-US" sz="2400">
                <a:solidFill>
                  <a:srgbClr val="15334B"/>
                </a:solidFill>
                <a:latin typeface="Aptos Display"/>
                <a:ea typeface="Raleway"/>
                <a:cs typeface="Raleway"/>
                <a:sym typeface="Raleway"/>
              </a:rPr>
            </a:br>
            <a:endParaRPr sz="2400">
              <a:solidFill>
                <a:srgbClr val="15334B"/>
              </a:solidFill>
              <a:latin typeface="Aptos Display"/>
              <a:ea typeface="Raleway"/>
              <a:cs typeface="Raleway"/>
              <a:sym typeface="Raleway"/>
            </a:endParaRPr>
          </a:p>
          <a:p>
            <a:pPr marL="0" lvl="0" indent="0" algn="l" rtl="0">
              <a:lnSpc>
                <a:spcPct val="90000"/>
              </a:lnSpc>
              <a:spcBef>
                <a:spcPts val="1000"/>
              </a:spcBef>
              <a:spcAft>
                <a:spcPts val="0"/>
              </a:spcAft>
              <a:buNone/>
            </a:pPr>
            <a:r>
              <a:rPr lang="en-US" sz="2400">
                <a:solidFill>
                  <a:srgbClr val="15334B"/>
                </a:solidFill>
                <a:latin typeface="Aptos Display"/>
                <a:ea typeface="Raleway"/>
                <a:cs typeface="Raleway"/>
                <a:sym typeface="Raleway"/>
              </a:rPr>
              <a:t>By understanding our mental models, we can respond with empathy and focus on strengths rather than react from emotion.</a:t>
            </a:r>
            <a:endParaRPr sz="2400">
              <a:solidFill>
                <a:srgbClr val="15334B"/>
              </a:solidFill>
              <a:latin typeface="Aptos Display"/>
              <a:ea typeface="Raleway"/>
              <a:cs typeface="Raleway"/>
              <a:sym typeface="Raleway"/>
            </a:endParaRPr>
          </a:p>
        </p:txBody>
      </p:sp>
      <p:pic>
        <p:nvPicPr>
          <p:cNvPr id="718" name="Google Shape;718;g37721a979d8_0_67" descr="Icon of a person running with motion lines behind them, symbolizing speed, progress, or moving forward."/>
          <p:cNvPicPr preferRelativeResize="0"/>
          <p:nvPr/>
        </p:nvPicPr>
        <p:blipFill>
          <a:blip r:embed="rId3">
            <a:alphaModFix/>
          </a:blip>
          <a:stretch>
            <a:fillRect/>
          </a:stretch>
        </p:blipFill>
        <p:spPr>
          <a:xfrm>
            <a:off x="8524875" y="2063875"/>
            <a:ext cx="1325700" cy="1325700"/>
          </a:xfrm>
          <a:prstGeom prst="rect">
            <a:avLst/>
          </a:prstGeom>
          <a:noFill/>
          <a:ln>
            <a:noFill/>
          </a:ln>
        </p:spPr>
      </p:pic>
      <p:pic>
        <p:nvPicPr>
          <p:cNvPr id="717" name="Google Shape;717;g37721a979d8_0_67" descr="Green cord with two puzzle pieces coming together in the center, symbolizing connection or fitting parts together."/>
          <p:cNvPicPr preferRelativeResize="0"/>
          <p:nvPr/>
        </p:nvPicPr>
        <p:blipFill rotWithShape="1">
          <a:blip r:embed="rId4">
            <a:alphaModFix/>
          </a:blip>
          <a:srcRect t="33573" b="33875"/>
          <a:stretch/>
        </p:blipFill>
        <p:spPr>
          <a:xfrm rot="3" flipH="1">
            <a:off x="6167254" y="2234576"/>
            <a:ext cx="2357622" cy="767448"/>
          </a:xfrm>
          <a:prstGeom prst="rect">
            <a:avLst/>
          </a:prstGeom>
          <a:noFill/>
          <a:ln>
            <a:noFill/>
          </a:ln>
        </p:spPr>
      </p:pic>
      <p:pic>
        <p:nvPicPr>
          <p:cNvPr id="716" name="Google Shape;716;g37721a979d8_0_67" descr="Pink watercolor heart"/>
          <p:cNvPicPr preferRelativeResize="0"/>
          <p:nvPr/>
        </p:nvPicPr>
        <p:blipFill>
          <a:blip r:embed="rId5">
            <a:alphaModFix/>
          </a:blip>
          <a:stretch>
            <a:fillRect/>
          </a:stretch>
        </p:blipFill>
        <p:spPr>
          <a:xfrm>
            <a:off x="5193300" y="2063887"/>
            <a:ext cx="1035875" cy="1035875"/>
          </a:xfrm>
          <a:prstGeom prst="rect">
            <a:avLst/>
          </a:prstGeom>
          <a:noFill/>
          <a:ln>
            <a:noFill/>
          </a:ln>
        </p:spPr>
      </p:pic>
      <p:pic>
        <p:nvPicPr>
          <p:cNvPr id="713" name="Google Shape;713;g37721a979d8_0_67" descr="Green cord with two puzzle pieces coming together in the center, symbolizing connection or fitting parts together."/>
          <p:cNvPicPr preferRelativeResize="0"/>
          <p:nvPr/>
        </p:nvPicPr>
        <p:blipFill rotWithShape="1">
          <a:blip r:embed="rId4">
            <a:alphaModFix/>
          </a:blip>
          <a:srcRect t="33573" b="33875"/>
          <a:stretch/>
        </p:blipFill>
        <p:spPr>
          <a:xfrm rot="-3">
            <a:off x="2943729" y="2198089"/>
            <a:ext cx="2357622" cy="767448"/>
          </a:xfrm>
          <a:prstGeom prst="rect">
            <a:avLst/>
          </a:prstGeom>
          <a:noFill/>
          <a:ln>
            <a:noFill/>
          </a:ln>
        </p:spPr>
      </p:pic>
      <p:sp>
        <p:nvSpPr>
          <p:cNvPr id="715" name="Google Shape;715;g37721a979d8_0_67" descr="Text bubble with the words 'My beliefs' inside"/>
          <p:cNvSpPr/>
          <p:nvPr/>
        </p:nvSpPr>
        <p:spPr>
          <a:xfrm>
            <a:off x="1151875" y="2152725"/>
            <a:ext cx="1265400" cy="921300"/>
          </a:xfrm>
          <a:prstGeom prst="wedgeRoundRectCallout">
            <a:avLst>
              <a:gd name="adj1" fmla="val 89966"/>
              <a:gd name="adj2" fmla="val 28731"/>
              <a:gd name="adj3" fmla="val 0"/>
            </a:avLst>
          </a:prstGeom>
          <a:noFill/>
          <a:ln w="28575" cap="flat" cmpd="sng">
            <a:solidFill>
              <a:srgbClr val="41858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a:latin typeface="Amatic SC"/>
                <a:ea typeface="Amatic SC"/>
                <a:cs typeface="Amatic SC"/>
                <a:sym typeface="Amatic SC"/>
              </a:rPr>
              <a:t>my beliefs</a:t>
            </a:r>
            <a:endParaRPr sz="2800">
              <a:latin typeface="Amatic SC"/>
              <a:ea typeface="Amatic SC"/>
              <a:cs typeface="Amatic SC"/>
              <a:sym typeface="Amatic SC"/>
            </a:endParaRPr>
          </a:p>
        </p:txBody>
      </p:sp>
      <p:sp>
        <p:nvSpPr>
          <p:cNvPr id="714" name="Google Shape;714;g37721a979d8_0_67"/>
          <p:cNvSpPr txBox="1">
            <a:spLocks noGrp="1"/>
          </p:cNvSpPr>
          <p:nvPr>
            <p:ph type="title" idx="4294967295"/>
          </p:nvPr>
        </p:nvSpPr>
        <p:spPr>
          <a:xfrm>
            <a:off x="2262675" y="448350"/>
            <a:ext cx="9307800" cy="13257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000000"/>
              </a:buClr>
              <a:buSzTx/>
              <a:buFont typeface="Arial"/>
              <a:buNone/>
              <a:tabLst/>
              <a:defRPr/>
            </a:pPr>
            <a:r>
              <a:rPr kumimoji="0" lang="en-US" sz="3400" b="1" i="0" u="none" strike="noStrike" kern="0" cap="none" spc="0" normalizeH="0" baseline="0" noProof="0" dirty="0">
                <a:ln>
                  <a:noFill/>
                </a:ln>
                <a:solidFill>
                  <a:srgbClr val="15334B"/>
                </a:solidFill>
                <a:effectLst/>
                <a:uLnTx/>
                <a:uFillTx/>
                <a:latin typeface="Aptos Display"/>
                <a:ea typeface="Raleway"/>
                <a:cs typeface="Raleway"/>
                <a:sym typeface="Raleway"/>
              </a:rPr>
              <a:t>Our feelings are tied to the beliefs we hold.</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5" name="Google Shape;725;g37b72e013b6_0_608"/>
          <p:cNvSpPr txBox="1">
            <a:spLocks noGrp="1"/>
          </p:cNvSpPr>
          <p:nvPr>
            <p:ph type="sldNum" idx="12"/>
          </p:nvPr>
        </p:nvSpPr>
        <p:spPr>
          <a:xfrm>
            <a:off x="8610600" y="6591392"/>
            <a:ext cx="27432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fld id="{00000000-1234-1234-1234-123412341234}" type="slidenum">
              <a:rPr lang="en-US"/>
              <a:t>61</a:t>
            </a:fld>
            <a:endParaRPr/>
          </a:p>
        </p:txBody>
      </p:sp>
      <p:pic>
        <p:nvPicPr>
          <p:cNvPr id="726" name="Google Shape;726;g37b72e013b6_0_608" descr="Colorful emotion wheel divided into six core feelings: Angry, Disgusted, Sad, Happy, Surprised, and Fearful. Each core feeling branches into more specific emotions in outer layers, such as Angry → Mad, Aggressive, Bitter; Happy → Excited, Proud, Playful; Sad → Lonely, Guilty, Vulnerable. The wheel visually organizes a wide range of emotions from general to specific."/>
          <p:cNvPicPr preferRelativeResize="0"/>
          <p:nvPr/>
        </p:nvPicPr>
        <p:blipFill>
          <a:blip r:embed="rId3">
            <a:alphaModFix/>
          </a:blip>
          <a:stretch>
            <a:fillRect/>
          </a:stretch>
        </p:blipFill>
        <p:spPr>
          <a:xfrm>
            <a:off x="4807500" y="489600"/>
            <a:ext cx="5366250" cy="5269950"/>
          </a:xfrm>
          <a:prstGeom prst="rect">
            <a:avLst/>
          </a:prstGeom>
          <a:noFill/>
          <a:ln w="28575" cap="flat" cmpd="sng">
            <a:solidFill>
              <a:srgbClr val="243B5B"/>
            </a:solidFill>
            <a:prstDash val="solid"/>
            <a:round/>
            <a:headEnd type="none" w="sm" len="sm"/>
            <a:tailEnd type="none" w="sm" len="sm"/>
          </a:ln>
          <a:effectLst>
            <a:outerShdw blurRad="57150" dist="19050" dir="5400000" algn="bl" rotWithShape="0">
              <a:srgbClr val="000000">
                <a:alpha val="50000"/>
              </a:srgbClr>
            </a:outerShdw>
          </a:effectLst>
        </p:spPr>
      </p:pic>
      <p:sp>
        <p:nvSpPr>
          <p:cNvPr id="2" name="Google Shape;724;g37b72e013b6_0_608">
            <a:extLst>
              <a:ext uri="{FF2B5EF4-FFF2-40B4-BE49-F238E27FC236}">
                <a16:creationId xmlns:a16="http://schemas.microsoft.com/office/drawing/2014/main" id="{CB935AF1-403E-62BA-E75C-1D6442BFE1F2}"/>
              </a:ext>
            </a:extLst>
          </p:cNvPr>
          <p:cNvSpPr txBox="1">
            <a:spLocks/>
          </p:cNvSpPr>
          <p:nvPr/>
        </p:nvSpPr>
        <p:spPr>
          <a:xfrm>
            <a:off x="192361" y="1438682"/>
            <a:ext cx="2409300" cy="32646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3400"/>
              <a:buFont typeface="Open Sans Light"/>
              <a:buNone/>
              <a:defRPr sz="3400" b="1" i="0" u="none" strike="noStrike" cap="none">
                <a:solidFill>
                  <a:schemeClr val="lt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dirty="0">
                <a:latin typeface="Aptos Display"/>
                <a:ea typeface="Raleway"/>
                <a:cs typeface="Raleway"/>
                <a:sym typeface="Raleway"/>
              </a:rPr>
              <a:t>Activities to Build our Self- Awareness</a:t>
            </a:r>
          </a:p>
        </p:txBody>
      </p:sp>
      <p:sp>
        <p:nvSpPr>
          <p:cNvPr id="724" name="Google Shape;724;g37b72e013b6_0_608"/>
          <p:cNvSpPr txBox="1">
            <a:spLocks noGrp="1"/>
          </p:cNvSpPr>
          <p:nvPr>
            <p:ph type="title"/>
          </p:nvPr>
        </p:nvSpPr>
        <p:spPr>
          <a:xfrm>
            <a:off x="2963326" y="716313"/>
            <a:ext cx="2409300" cy="3264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1500" dirty="0">
                <a:solidFill>
                  <a:srgbClr val="FFFFFF"/>
                </a:solidFill>
                <a:latin typeface="Raleway"/>
                <a:ea typeface="Raleway"/>
                <a:cs typeface="Raleway"/>
                <a:sym typeface="Raleway"/>
              </a:rPr>
              <a:t>Activities to Build our Self- Awareness: Feelings wheel</a:t>
            </a:r>
            <a:endParaRPr sz="1500" dirty="0">
              <a:solidFill>
                <a:srgbClr val="FFFFFF"/>
              </a:solidFill>
              <a:latin typeface="Raleway"/>
              <a:ea typeface="Raleway"/>
              <a:cs typeface="Raleway"/>
              <a:sym typeface="Raleway"/>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2" name="Google Shape;732;g378b54b9afd_0_46"/>
          <p:cNvSpPr txBox="1">
            <a:spLocks noGrp="1"/>
          </p:cNvSpPr>
          <p:nvPr>
            <p:ph type="title"/>
          </p:nvPr>
        </p:nvSpPr>
        <p:spPr>
          <a:xfrm>
            <a:off x="2067146" y="98482"/>
            <a:ext cx="91593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600">
                <a:solidFill>
                  <a:srgbClr val="15334B"/>
                </a:solidFill>
                <a:latin typeface="Aptos Display"/>
                <a:ea typeface="Raleway"/>
                <a:cs typeface="Raleway"/>
                <a:sym typeface="Raleway"/>
              </a:rPr>
              <a:t>Putting it all together</a:t>
            </a:r>
            <a:endParaRPr sz="3600">
              <a:solidFill>
                <a:srgbClr val="15334B"/>
              </a:solidFill>
              <a:latin typeface="Aptos Display"/>
              <a:ea typeface="Raleway"/>
              <a:cs typeface="Raleway"/>
              <a:sym typeface="Raleway"/>
            </a:endParaRPr>
          </a:p>
        </p:txBody>
      </p:sp>
      <p:sp>
        <p:nvSpPr>
          <p:cNvPr id="733" name="Google Shape;733;g378b54b9afd_0_46"/>
          <p:cNvSpPr txBox="1"/>
          <p:nvPr/>
        </p:nvSpPr>
        <p:spPr>
          <a:xfrm>
            <a:off x="1351625" y="1933525"/>
            <a:ext cx="9641400" cy="874500"/>
          </a:xfrm>
          <a:prstGeom prst="rect">
            <a:avLst/>
          </a:prstGeom>
          <a:noFill/>
          <a:ln>
            <a:noFill/>
          </a:ln>
        </p:spPr>
        <p:txBody>
          <a:bodyPr spcFirstLastPara="1" wrap="square" lIns="91425" tIns="45700" rIns="91425" bIns="45700" anchor="t" anchorCtr="0">
            <a:normAutofit lnSpcReduction="10000"/>
          </a:bodyPr>
          <a:lstStyle/>
          <a:p>
            <a:pPr marL="457200" lvl="0" indent="-381000" algn="l" rtl="0">
              <a:lnSpc>
                <a:spcPct val="90000"/>
              </a:lnSpc>
              <a:spcBef>
                <a:spcPts val="1000"/>
              </a:spcBef>
              <a:spcAft>
                <a:spcPts val="0"/>
              </a:spcAft>
              <a:buClr>
                <a:srgbClr val="15334B"/>
              </a:buClr>
              <a:buSzPts val="2400"/>
              <a:buFont typeface="Raleway"/>
              <a:buChar char="●"/>
            </a:pPr>
            <a:r>
              <a:rPr lang="en-US" sz="2400">
                <a:solidFill>
                  <a:srgbClr val="15334B"/>
                </a:solidFill>
                <a:latin typeface="Aptos Display"/>
                <a:ea typeface="Raleway"/>
                <a:cs typeface="Raleway"/>
                <a:sym typeface="Raleway"/>
              </a:rPr>
              <a:t>An educator’s beliefs can significantly affect students with disabilities, influencing their academic success and well-being.</a:t>
            </a:r>
            <a:endParaRPr sz="2400">
              <a:solidFill>
                <a:srgbClr val="15334B"/>
              </a:solidFill>
              <a:latin typeface="Aptos Display"/>
              <a:ea typeface="Raleway"/>
              <a:cs typeface="Raleway"/>
              <a:sym typeface="Raleway"/>
            </a:endParaRPr>
          </a:p>
        </p:txBody>
      </p:sp>
      <p:sp>
        <p:nvSpPr>
          <p:cNvPr id="734" name="Google Shape;734;g378b54b9afd_0_46"/>
          <p:cNvSpPr txBox="1"/>
          <p:nvPr/>
        </p:nvSpPr>
        <p:spPr>
          <a:xfrm>
            <a:off x="1351625" y="2893113"/>
            <a:ext cx="9448800" cy="802500"/>
          </a:xfrm>
          <a:prstGeom prst="rect">
            <a:avLst/>
          </a:prstGeom>
          <a:noFill/>
          <a:ln>
            <a:noFill/>
          </a:ln>
        </p:spPr>
        <p:txBody>
          <a:bodyPr spcFirstLastPara="1" wrap="square" lIns="91425" tIns="45700" rIns="91425" bIns="45700" anchor="t" anchorCtr="0">
            <a:normAutofit fontScale="92500"/>
          </a:bodyPr>
          <a:lstStyle/>
          <a:p>
            <a:pPr marL="457200" lvl="0" indent="-381000" algn="l" rtl="0">
              <a:lnSpc>
                <a:spcPct val="90000"/>
              </a:lnSpc>
              <a:spcBef>
                <a:spcPts val="1000"/>
              </a:spcBef>
              <a:spcAft>
                <a:spcPts val="0"/>
              </a:spcAft>
              <a:buClr>
                <a:srgbClr val="15334B"/>
              </a:buClr>
              <a:buSzPts val="2400"/>
              <a:buFont typeface="Raleway"/>
              <a:buChar char="●"/>
            </a:pPr>
            <a:r>
              <a:rPr lang="en-US" sz="2400">
                <a:solidFill>
                  <a:srgbClr val="15334B"/>
                </a:solidFill>
                <a:latin typeface="Aptos Display"/>
                <a:ea typeface="Raleway"/>
                <a:cs typeface="Raleway"/>
                <a:sym typeface="Raleway"/>
              </a:rPr>
              <a:t>Our beliefs influence our ways of being, and ultimately, our actions.</a:t>
            </a:r>
            <a:endParaRPr sz="2400">
              <a:solidFill>
                <a:srgbClr val="15334B"/>
              </a:solidFill>
              <a:latin typeface="Aptos Display"/>
              <a:ea typeface="Raleway"/>
              <a:cs typeface="Raleway"/>
              <a:sym typeface="Raleway"/>
            </a:endParaRPr>
          </a:p>
        </p:txBody>
      </p:sp>
      <p:sp>
        <p:nvSpPr>
          <p:cNvPr id="735" name="Google Shape;735;g378b54b9afd_0_46"/>
          <p:cNvSpPr txBox="1"/>
          <p:nvPr/>
        </p:nvSpPr>
        <p:spPr>
          <a:xfrm>
            <a:off x="1351625" y="3780700"/>
            <a:ext cx="9448800" cy="1661963"/>
          </a:xfrm>
          <a:prstGeom prst="rect">
            <a:avLst/>
          </a:prstGeom>
          <a:noFill/>
          <a:ln>
            <a:noFill/>
          </a:ln>
        </p:spPr>
        <p:txBody>
          <a:bodyPr spcFirstLastPara="1" wrap="square" lIns="91425" tIns="91425" rIns="91425" bIns="91425" anchor="t" anchorCtr="0">
            <a:spAutoFit/>
          </a:bodyPr>
          <a:lstStyle/>
          <a:p>
            <a:pPr marL="457200" lvl="0" indent="-381000" algn="l" rtl="0">
              <a:lnSpc>
                <a:spcPct val="100000"/>
              </a:lnSpc>
              <a:spcBef>
                <a:spcPts val="0"/>
              </a:spcBef>
              <a:spcAft>
                <a:spcPts val="0"/>
              </a:spcAft>
              <a:buClr>
                <a:srgbClr val="15334B"/>
              </a:buClr>
              <a:buSzPts val="2400"/>
              <a:buFont typeface="Raleway"/>
              <a:buChar char="●"/>
            </a:pPr>
            <a:r>
              <a:rPr lang="en-US" sz="2400">
                <a:solidFill>
                  <a:srgbClr val="15334B"/>
                </a:solidFill>
                <a:latin typeface="Aptos Display"/>
                <a:ea typeface="Raleway"/>
                <a:cs typeface="Raleway"/>
                <a:sym typeface="Raleway"/>
              </a:rPr>
              <a:t>By cultivating self-awareness and engaging mindfully, we can create spaces that encourage collaboration, respect diverse perspectives, and prioritize the needs and voices of students, ensuring that the IEP process remains both inclusive and effective. </a:t>
            </a:r>
            <a:endParaRPr sz="2400">
              <a:solidFill>
                <a:srgbClr val="15334B"/>
              </a:solidFill>
              <a:latin typeface="Aptos Display"/>
              <a:ea typeface="Raleway"/>
              <a:cs typeface="Raleway"/>
              <a:sym typeface="Raleway"/>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2" name="Google Shape;742;g382ca76c8a7_0_221"/>
          <p:cNvSpPr txBox="1">
            <a:spLocks noGrp="1"/>
          </p:cNvSpPr>
          <p:nvPr>
            <p:ph type="title"/>
          </p:nvPr>
        </p:nvSpPr>
        <p:spPr>
          <a:xfrm>
            <a:off x="4076125" y="3833600"/>
            <a:ext cx="6216600" cy="1900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2400" b="0" i="1">
                <a:solidFill>
                  <a:srgbClr val="15334B"/>
                </a:solidFill>
                <a:latin typeface="Raleway"/>
                <a:ea typeface="Raleway"/>
                <a:cs typeface="Raleway"/>
                <a:sym typeface="Raleway"/>
              </a:rPr>
              <a:t>Creating awareness in our students. Preparing students to assume the lead through self-determination skills</a:t>
            </a:r>
            <a:endParaRPr sz="2400" b="0" i="1">
              <a:solidFill>
                <a:srgbClr val="15334B"/>
              </a:solidFill>
              <a:latin typeface="Raleway"/>
              <a:ea typeface="Raleway"/>
              <a:cs typeface="Raleway"/>
              <a:sym typeface="Raleway"/>
            </a:endParaRPr>
          </a:p>
        </p:txBody>
      </p:sp>
      <p:pic>
        <p:nvPicPr>
          <p:cNvPr id="743" name="Google Shape;743;g382ca76c8a7_0_221" descr="Simple icon of person reading a book"/>
          <p:cNvPicPr preferRelativeResize="0"/>
          <p:nvPr/>
        </p:nvPicPr>
        <p:blipFill>
          <a:blip r:embed="rId3">
            <a:alphaModFix/>
          </a:blip>
          <a:stretch>
            <a:fillRect/>
          </a:stretch>
        </p:blipFill>
        <p:spPr>
          <a:xfrm>
            <a:off x="2440150" y="4164057"/>
            <a:ext cx="1239599" cy="1239599"/>
          </a:xfrm>
          <a:prstGeom prst="rect">
            <a:avLst/>
          </a:prstGeom>
          <a:noFill/>
          <a:ln>
            <a:noFill/>
          </a:ln>
        </p:spPr>
      </p:pic>
      <p:pic>
        <p:nvPicPr>
          <p:cNvPr id="744" name="Google Shape;744;g382ca76c8a7_0_221" descr="Graphic of concentric dotted circles with the words ‘A Place to Begin’ on the outer ring and three phases labeled inside: ‘Before the IEP,’ ‘During the IEP,’ and ‘After the IEP."/>
          <p:cNvPicPr preferRelativeResize="0"/>
          <p:nvPr/>
        </p:nvPicPr>
        <p:blipFill>
          <a:blip r:embed="rId4">
            <a:alphaModFix/>
          </a:blip>
          <a:stretch>
            <a:fillRect/>
          </a:stretch>
        </p:blipFill>
        <p:spPr>
          <a:xfrm>
            <a:off x="8940725" y="0"/>
            <a:ext cx="2766150" cy="2766150"/>
          </a:xfrm>
          <a:prstGeom prst="rect">
            <a:avLst/>
          </a:prstGeom>
          <a:noFill/>
          <a:ln>
            <a:noFill/>
          </a:ln>
        </p:spPr>
      </p:pic>
      <p:sp>
        <p:nvSpPr>
          <p:cNvPr id="2" name="Google Shape;741;g382ca76c8a7_0_221">
            <a:extLst>
              <a:ext uri="{FF2B5EF4-FFF2-40B4-BE49-F238E27FC236}">
                <a16:creationId xmlns:a16="http://schemas.microsoft.com/office/drawing/2014/main" id="{E79EAFBA-0B60-CAEF-6DEB-0918938FCE2E}"/>
              </a:ext>
            </a:extLst>
          </p:cNvPr>
          <p:cNvSpPr txBox="1">
            <a:spLocks/>
          </p:cNvSpPr>
          <p:nvPr/>
        </p:nvSpPr>
        <p:spPr>
          <a:xfrm>
            <a:off x="1191500" y="2766151"/>
            <a:ext cx="9132300" cy="1325700"/>
          </a:xfrm>
          <a:prstGeom prst="rect">
            <a:avLst/>
          </a:prstGeom>
          <a:solidFill>
            <a:srgbClr val="17425C"/>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Play"/>
              <a:buNone/>
              <a:defRPr sz="4400" b="1"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3600">
                <a:solidFill>
                  <a:srgbClr val="FFFFFF"/>
                </a:solidFill>
                <a:latin typeface="Raleway"/>
                <a:ea typeface="Raleway"/>
                <a:cs typeface="Raleway"/>
                <a:sym typeface="Raleway"/>
              </a:rPr>
              <a:t>A Place to Begin</a:t>
            </a:r>
            <a:endParaRPr lang="en-US" sz="3600" dirty="0">
              <a:solidFill>
                <a:srgbClr val="FFFFFF"/>
              </a:solidFill>
              <a:latin typeface="Raleway"/>
              <a:ea typeface="Raleway"/>
              <a:cs typeface="Raleway"/>
              <a:sym typeface="Raleway"/>
            </a:endParaRPr>
          </a:p>
        </p:txBody>
      </p:sp>
      <p:sp>
        <p:nvSpPr>
          <p:cNvPr id="741" name="Google Shape;741;g382ca76c8a7_0_221"/>
          <p:cNvSpPr txBox="1">
            <a:spLocks noGrp="1"/>
          </p:cNvSpPr>
          <p:nvPr>
            <p:ph type="title"/>
          </p:nvPr>
        </p:nvSpPr>
        <p:spPr>
          <a:xfrm>
            <a:off x="3109883" y="-1066146"/>
            <a:ext cx="4089818" cy="654004"/>
          </a:xfrm>
          <a:prstGeom prst="rect">
            <a:avLst/>
          </a:prstGeom>
          <a:noFill/>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sz="3600" dirty="0">
                <a:solidFill>
                  <a:srgbClr val="FFFFFF"/>
                </a:solidFill>
                <a:latin typeface="Raleway"/>
                <a:ea typeface="Raleway"/>
                <a:cs typeface="Raleway"/>
                <a:sym typeface="Raleway"/>
              </a:rPr>
              <a:t>A Place to Begin: Self-determination</a:t>
            </a:r>
            <a:endParaRPr sz="3600" dirty="0">
              <a:solidFill>
                <a:srgbClr val="FFFFFF"/>
              </a:solidFill>
              <a:latin typeface="Raleway"/>
              <a:ea typeface="Raleway"/>
              <a:cs typeface="Raleway"/>
              <a:sym typeface="Raleway"/>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g37759790070_0_406"/>
          <p:cNvSpPr txBox="1">
            <a:spLocks noGrp="1"/>
          </p:cNvSpPr>
          <p:nvPr>
            <p:ph type="title"/>
          </p:nvPr>
        </p:nvSpPr>
        <p:spPr>
          <a:xfrm>
            <a:off x="2047874" y="194939"/>
            <a:ext cx="91323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600">
                <a:solidFill>
                  <a:srgbClr val="15334B"/>
                </a:solidFill>
                <a:latin typeface="Aptos Display"/>
                <a:ea typeface="Raleway"/>
                <a:cs typeface="Raleway"/>
                <a:sym typeface="Raleway"/>
              </a:rPr>
              <a:t>Participation Requirements Under IDEA</a:t>
            </a:r>
            <a:endParaRPr sz="3600">
              <a:solidFill>
                <a:srgbClr val="15334B"/>
              </a:solidFill>
              <a:latin typeface="Aptos Display"/>
              <a:ea typeface="Raleway"/>
              <a:cs typeface="Raleway"/>
              <a:sym typeface="Raleway"/>
            </a:endParaRPr>
          </a:p>
        </p:txBody>
      </p:sp>
      <p:sp>
        <p:nvSpPr>
          <p:cNvPr id="758" name="Google Shape;758;g37759790070_0_406"/>
          <p:cNvSpPr txBox="1"/>
          <p:nvPr/>
        </p:nvSpPr>
        <p:spPr>
          <a:xfrm>
            <a:off x="365450" y="2190050"/>
            <a:ext cx="10743000" cy="4218600"/>
          </a:xfrm>
          <a:prstGeom prst="rect">
            <a:avLst/>
          </a:prstGeom>
          <a:noFill/>
          <a:ln>
            <a:noFill/>
          </a:ln>
        </p:spPr>
        <p:txBody>
          <a:bodyPr spcFirstLastPara="1" wrap="square" lIns="91425" tIns="45700" rIns="91425" bIns="45700" anchor="t" anchorCtr="0">
            <a:normAutofit fontScale="92500"/>
          </a:bodyPr>
          <a:lstStyle/>
          <a:p>
            <a:pPr marL="457200" lvl="0" indent="-381000" algn="l" rtl="0">
              <a:lnSpc>
                <a:spcPct val="90000"/>
              </a:lnSpc>
              <a:spcBef>
                <a:spcPts val="1000"/>
              </a:spcBef>
              <a:spcAft>
                <a:spcPts val="0"/>
              </a:spcAft>
              <a:buClr>
                <a:srgbClr val="15334B"/>
              </a:buClr>
              <a:buSzPts val="2400"/>
              <a:buChar char="•"/>
            </a:pPr>
            <a:r>
              <a:rPr lang="en-US" sz="2400" b="1">
                <a:solidFill>
                  <a:srgbClr val="15334B"/>
                </a:solidFill>
                <a:latin typeface="Aptos Display"/>
                <a:ea typeface="Raleway"/>
                <a:cs typeface="Raleway"/>
                <a:sym typeface="Raleway"/>
              </a:rPr>
              <a:t>IEP Team - “</a:t>
            </a:r>
            <a:r>
              <a:rPr lang="en-US" sz="2400" i="1">
                <a:solidFill>
                  <a:srgbClr val="15334B"/>
                </a:solidFill>
                <a:latin typeface="Aptos Display"/>
                <a:ea typeface="Raleway"/>
                <a:cs typeface="Raleway"/>
                <a:sym typeface="Raleway"/>
              </a:rPr>
              <a:t>Whenever appropriate, the child with a disability.”</a:t>
            </a:r>
            <a:endParaRPr sz="2400" i="1">
              <a:solidFill>
                <a:srgbClr val="15334B"/>
              </a:solidFill>
              <a:latin typeface="Aptos Display"/>
              <a:ea typeface="Raleway"/>
              <a:cs typeface="Raleway"/>
              <a:sym typeface="Raleway"/>
            </a:endParaRPr>
          </a:p>
          <a:p>
            <a:pPr marL="457200" lvl="0" indent="-381000" algn="l" rtl="0">
              <a:lnSpc>
                <a:spcPct val="90000"/>
              </a:lnSpc>
              <a:spcBef>
                <a:spcPts val="0"/>
              </a:spcBef>
              <a:spcAft>
                <a:spcPts val="0"/>
              </a:spcAft>
              <a:buClr>
                <a:srgbClr val="15334B"/>
              </a:buClr>
              <a:buSzPts val="2400"/>
              <a:buChar char="•"/>
            </a:pPr>
            <a:r>
              <a:rPr lang="en-US" sz="2400" b="1">
                <a:solidFill>
                  <a:srgbClr val="15334B"/>
                </a:solidFill>
                <a:latin typeface="Aptos Display"/>
                <a:ea typeface="Raleway"/>
                <a:cs typeface="Raleway"/>
                <a:sym typeface="Raleway"/>
              </a:rPr>
              <a:t>Transition Services</a:t>
            </a:r>
            <a:r>
              <a:rPr lang="en-US" sz="2400">
                <a:solidFill>
                  <a:srgbClr val="15334B"/>
                </a:solidFill>
                <a:latin typeface="Aptos Display"/>
                <a:ea typeface="Raleway"/>
                <a:cs typeface="Raleway"/>
                <a:sym typeface="Raleway"/>
              </a:rPr>
              <a:t> - “</a:t>
            </a:r>
            <a:r>
              <a:rPr lang="en-US" sz="2400" i="1">
                <a:solidFill>
                  <a:srgbClr val="15334B"/>
                </a:solidFill>
                <a:latin typeface="Aptos Display"/>
                <a:ea typeface="Raleway"/>
                <a:cs typeface="Raleway"/>
                <a:sym typeface="Raleway"/>
              </a:rPr>
              <a:t>beginning no later than the first IEP to be in effect when the </a:t>
            </a:r>
            <a:r>
              <a:rPr lang="en-US" sz="2400" b="1" i="1">
                <a:solidFill>
                  <a:srgbClr val="15334B"/>
                </a:solidFill>
                <a:latin typeface="Aptos Display"/>
                <a:ea typeface="Raleway"/>
                <a:cs typeface="Raleway"/>
                <a:sym typeface="Raleway"/>
              </a:rPr>
              <a:t>child turns 16</a:t>
            </a:r>
            <a:r>
              <a:rPr lang="en-US" sz="2400" i="1">
                <a:solidFill>
                  <a:srgbClr val="15334B"/>
                </a:solidFill>
                <a:latin typeface="Aptos Display"/>
                <a:ea typeface="Raleway"/>
                <a:cs typeface="Raleway"/>
                <a:sym typeface="Raleway"/>
              </a:rPr>
              <a:t>, or younger if determined appropriate by the IEP team.”</a:t>
            </a:r>
            <a:endParaRPr sz="2400" i="1">
              <a:solidFill>
                <a:srgbClr val="15334B"/>
              </a:solidFill>
              <a:latin typeface="Aptos Display"/>
              <a:ea typeface="Raleway"/>
              <a:cs typeface="Raleway"/>
              <a:sym typeface="Raleway"/>
            </a:endParaRPr>
          </a:p>
          <a:p>
            <a:pPr marL="914400" lvl="1" indent="-360404" algn="l" rtl="0">
              <a:lnSpc>
                <a:spcPct val="90000"/>
              </a:lnSpc>
              <a:spcBef>
                <a:spcPts val="0"/>
              </a:spcBef>
              <a:spcAft>
                <a:spcPts val="0"/>
              </a:spcAft>
              <a:buClr>
                <a:srgbClr val="15334B"/>
              </a:buClr>
              <a:buSzPts val="2076"/>
              <a:buFont typeface="Raleway"/>
              <a:buChar char="•"/>
            </a:pPr>
            <a:r>
              <a:rPr lang="en-US" sz="2075" i="1">
                <a:solidFill>
                  <a:srgbClr val="15334B"/>
                </a:solidFill>
                <a:latin typeface="Aptos Display"/>
                <a:ea typeface="Raleway"/>
                <a:cs typeface="Raleway"/>
                <a:sym typeface="Raleway"/>
              </a:rPr>
              <a:t>“the public agency must invite a child with a disability to attend the child’s IEP Team meeting if a purpose of the meeting will be the consideration of the postsecondary goals for the child and the transition services needed to assist the child in reaching those goals under §300.320(b).”</a:t>
            </a:r>
            <a:endParaRPr sz="2075" i="1">
              <a:solidFill>
                <a:srgbClr val="15334B"/>
              </a:solidFill>
              <a:latin typeface="Aptos Display"/>
              <a:ea typeface="Raleway"/>
              <a:cs typeface="Raleway"/>
              <a:sym typeface="Raleway"/>
            </a:endParaRPr>
          </a:p>
          <a:p>
            <a:pPr marL="914400" lvl="1" indent="-360404" algn="l" rtl="0">
              <a:lnSpc>
                <a:spcPct val="90000"/>
              </a:lnSpc>
              <a:spcBef>
                <a:spcPts val="0"/>
              </a:spcBef>
              <a:spcAft>
                <a:spcPts val="0"/>
              </a:spcAft>
              <a:buClr>
                <a:srgbClr val="15334B"/>
              </a:buClr>
              <a:buSzPts val="2076"/>
              <a:buFont typeface="Raleway"/>
              <a:buChar char="•"/>
            </a:pPr>
            <a:r>
              <a:rPr lang="en-US" sz="2075" i="1">
                <a:solidFill>
                  <a:srgbClr val="15334B"/>
                </a:solidFill>
                <a:latin typeface="Aptos Display"/>
                <a:ea typeface="Raleway"/>
                <a:cs typeface="Raleway"/>
                <a:sym typeface="Raleway"/>
              </a:rPr>
              <a:t>“If the child does not attend the IEP Team meeting, the public agency must take other steps to ensure that the child’s preferences and interests are considered.”</a:t>
            </a:r>
            <a:endParaRPr sz="2075" i="1">
              <a:solidFill>
                <a:srgbClr val="15334B"/>
              </a:solidFill>
              <a:latin typeface="Aptos Display"/>
              <a:ea typeface="Raleway"/>
              <a:cs typeface="Raleway"/>
              <a:sym typeface="Raleway"/>
            </a:endParaRPr>
          </a:p>
          <a:p>
            <a:pPr marL="457200" lvl="0" indent="-381000" algn="l" rtl="0">
              <a:lnSpc>
                <a:spcPct val="90000"/>
              </a:lnSpc>
              <a:spcBef>
                <a:spcPts val="0"/>
              </a:spcBef>
              <a:spcAft>
                <a:spcPts val="0"/>
              </a:spcAft>
              <a:buClr>
                <a:srgbClr val="15334B"/>
              </a:buClr>
              <a:buSzPts val="2400"/>
              <a:buChar char="•"/>
            </a:pPr>
            <a:r>
              <a:rPr lang="en-US" sz="2400" b="1">
                <a:solidFill>
                  <a:srgbClr val="15334B"/>
                </a:solidFill>
                <a:latin typeface="Aptos Display"/>
                <a:ea typeface="Raleway"/>
                <a:cs typeface="Raleway"/>
                <a:sym typeface="Raleway"/>
              </a:rPr>
              <a:t>Transfer of rights at age of majority</a:t>
            </a:r>
            <a:r>
              <a:rPr lang="en-US" sz="2400">
                <a:solidFill>
                  <a:srgbClr val="15334B"/>
                </a:solidFill>
                <a:latin typeface="Aptos Display"/>
                <a:ea typeface="Raleway"/>
                <a:cs typeface="Raleway"/>
                <a:sym typeface="Raleway"/>
              </a:rPr>
              <a:t> - </a:t>
            </a:r>
            <a:r>
              <a:rPr lang="en-US" sz="2400" i="1">
                <a:solidFill>
                  <a:srgbClr val="15334B"/>
                </a:solidFill>
                <a:latin typeface="Aptos Display"/>
                <a:ea typeface="Raleway"/>
                <a:cs typeface="Raleway"/>
                <a:sym typeface="Raleway"/>
              </a:rPr>
              <a:t>Beginning not later than one year before the child reaches the age of majority under State law </a:t>
            </a:r>
            <a:r>
              <a:rPr lang="en-US" sz="2400" b="1" i="1">
                <a:solidFill>
                  <a:srgbClr val="15334B"/>
                </a:solidFill>
                <a:latin typeface="Aptos Display"/>
                <a:ea typeface="Raleway"/>
                <a:cs typeface="Raleway"/>
                <a:sym typeface="Raleway"/>
              </a:rPr>
              <a:t>[18 years]</a:t>
            </a:r>
            <a:r>
              <a:rPr lang="en-US" sz="2400" i="1">
                <a:solidFill>
                  <a:srgbClr val="15334B"/>
                </a:solidFill>
                <a:latin typeface="Aptos Display"/>
                <a:ea typeface="Raleway"/>
                <a:cs typeface="Raleway"/>
                <a:sym typeface="Raleway"/>
              </a:rPr>
              <a:t>, the IEP must include a statement that the child has been informed of the child’s rights under Part B of the Act, if any, that will transfer to the child on reaching the age of majority under §300.520.</a:t>
            </a:r>
            <a:endParaRPr sz="2400" i="1">
              <a:solidFill>
                <a:srgbClr val="15334B"/>
              </a:solidFill>
              <a:latin typeface="Aptos Display"/>
              <a:ea typeface="Raleway"/>
              <a:cs typeface="Raleway"/>
              <a:sym typeface="Raleway"/>
            </a:endParaRPr>
          </a:p>
        </p:txBody>
      </p:sp>
      <p:sp>
        <p:nvSpPr>
          <p:cNvPr id="759" name="Google Shape;759;g37759790070_0_406"/>
          <p:cNvSpPr txBox="1"/>
          <p:nvPr/>
        </p:nvSpPr>
        <p:spPr>
          <a:xfrm>
            <a:off x="581700" y="1524479"/>
            <a:ext cx="4890229" cy="6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100"/>
              <a:buFont typeface="Arial"/>
              <a:buNone/>
            </a:pPr>
            <a:r>
              <a:rPr lang="en-US" sz="4100" b="1" i="0" u="none" strike="noStrike" cap="none">
                <a:solidFill>
                  <a:srgbClr val="D45626"/>
                </a:solidFill>
                <a:latin typeface="Aptos Display"/>
                <a:ea typeface="Caveat"/>
                <a:cs typeface="Caveat"/>
                <a:sym typeface="Caveat"/>
              </a:rPr>
              <a:t>For Students</a:t>
            </a:r>
            <a:endParaRPr sz="4100" b="1" i="0" u="none" strike="noStrike" cap="none">
              <a:solidFill>
                <a:srgbClr val="D45626"/>
              </a:solidFill>
              <a:latin typeface="Aptos Display"/>
              <a:ea typeface="Caveat"/>
              <a:cs typeface="Caveat"/>
              <a:sym typeface="Caveat"/>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pic>
        <p:nvPicPr>
          <p:cNvPr id="766" name="Google Shape;766;g37759790070_0_414" descr="A table of 8 individuals around a table with a circle around the table showing the percent of speaking time by role (clockwise): Student 3%, Special Education Teacher 51%, Family 15%, Administrators 9%, General Education Teachers 9%, Support Staff 6%. This is adapted from Van Dycke, Martin, and Lovett, 2006." title="Percent of Speaking by Role"/>
          <p:cNvPicPr preferRelativeResize="0"/>
          <p:nvPr/>
        </p:nvPicPr>
        <p:blipFill rotWithShape="1">
          <a:blip r:embed="rId3">
            <a:alphaModFix/>
          </a:blip>
          <a:srcRect t="6305"/>
          <a:stretch/>
        </p:blipFill>
        <p:spPr>
          <a:xfrm>
            <a:off x="6100827" y="814750"/>
            <a:ext cx="5444123" cy="5491099"/>
          </a:xfrm>
          <a:prstGeom prst="rect">
            <a:avLst/>
          </a:prstGeom>
          <a:noFill/>
          <a:ln>
            <a:noFill/>
          </a:ln>
        </p:spPr>
      </p:pic>
      <p:sp>
        <p:nvSpPr>
          <p:cNvPr id="767" name="Google Shape;767;g37759790070_0_414"/>
          <p:cNvSpPr txBox="1"/>
          <p:nvPr/>
        </p:nvSpPr>
        <p:spPr>
          <a:xfrm>
            <a:off x="1019325" y="2973800"/>
            <a:ext cx="4984800" cy="1173000"/>
          </a:xfrm>
          <a:prstGeom prst="rect">
            <a:avLst/>
          </a:prstGeom>
          <a:noFill/>
          <a:ln>
            <a:noFill/>
          </a:ln>
        </p:spPr>
        <p:txBody>
          <a:bodyPr spcFirstLastPara="1" wrap="square" lIns="81025" tIns="81025" rIns="81025" bIns="81025" anchor="t" anchorCtr="0">
            <a:spAutoFit/>
          </a:bodyPr>
          <a:lstStyle/>
          <a:p>
            <a:pPr marL="0" marR="0" lvl="0" indent="0" algn="l" rtl="0">
              <a:lnSpc>
                <a:spcPct val="100000"/>
              </a:lnSpc>
              <a:spcBef>
                <a:spcPts val="0"/>
              </a:spcBef>
              <a:spcAft>
                <a:spcPts val="0"/>
              </a:spcAft>
              <a:buClr>
                <a:srgbClr val="000000"/>
              </a:buClr>
              <a:buSzPts val="3279"/>
              <a:buFont typeface="Arial"/>
              <a:buNone/>
            </a:pPr>
            <a:r>
              <a:rPr lang="en-US" sz="3279" b="1" i="0" u="none" strike="noStrike" cap="none">
                <a:solidFill>
                  <a:srgbClr val="15334B"/>
                </a:solidFill>
                <a:latin typeface="Aptos Display"/>
                <a:ea typeface="Raleway"/>
                <a:cs typeface="Raleway"/>
                <a:sym typeface="Raleway"/>
              </a:rPr>
              <a:t>Percentage of Speaking Time by Role </a:t>
            </a:r>
            <a:endParaRPr sz="3279" b="1" i="0" u="none" strike="noStrike" cap="none">
              <a:solidFill>
                <a:srgbClr val="15334B"/>
              </a:solidFill>
              <a:latin typeface="Aptos Display"/>
              <a:ea typeface="Raleway"/>
              <a:cs typeface="Raleway"/>
              <a:sym typeface="Raleway"/>
            </a:endParaRPr>
          </a:p>
        </p:txBody>
      </p:sp>
      <p:sp>
        <p:nvSpPr>
          <p:cNvPr id="765" name="Google Shape;765;g37759790070_0_414"/>
          <p:cNvSpPr txBox="1">
            <a:spLocks noGrp="1"/>
          </p:cNvSpPr>
          <p:nvPr>
            <p:ph type="title"/>
          </p:nvPr>
        </p:nvSpPr>
        <p:spPr>
          <a:xfrm>
            <a:off x="2030850" y="194950"/>
            <a:ext cx="91494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800">
                <a:solidFill>
                  <a:srgbClr val="15334B"/>
                </a:solidFill>
                <a:latin typeface="Aptos Display"/>
                <a:ea typeface="Raleway"/>
                <a:cs typeface="Raleway"/>
                <a:sym typeface="Raleway"/>
              </a:rPr>
              <a:t>Current Reality</a:t>
            </a:r>
            <a:endParaRPr sz="3800">
              <a:solidFill>
                <a:srgbClr val="15334B"/>
              </a:solidFill>
              <a:latin typeface="Aptos Display"/>
              <a:ea typeface="Raleway"/>
              <a:cs typeface="Raleway"/>
              <a:sym typeface="Raleway"/>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pic>
        <p:nvPicPr>
          <p:cNvPr id="775" name="Google Shape;775;g37759790070_0_422" descr="Illustration of a diverse group of people sitting around a round table, working with laptops, tablets, papers, and coffee cups. The scene represents collaboration and teamwork."/>
          <p:cNvPicPr preferRelativeResize="0"/>
          <p:nvPr/>
        </p:nvPicPr>
        <p:blipFill rotWithShape="1">
          <a:blip r:embed="rId3">
            <a:alphaModFix/>
          </a:blip>
          <a:srcRect l="18253" t="21249" r="17902" b="17513"/>
          <a:stretch/>
        </p:blipFill>
        <p:spPr>
          <a:xfrm>
            <a:off x="6926575" y="1764690"/>
            <a:ext cx="3426739" cy="3538026"/>
          </a:xfrm>
          <a:prstGeom prst="rect">
            <a:avLst/>
          </a:prstGeom>
          <a:noFill/>
          <a:ln>
            <a:noFill/>
          </a:ln>
          <a:effectLst>
            <a:reflection endPos="30000" dist="38100" dir="5400000" fadeDir="5400012" sy="-100000" algn="bl" rotWithShape="0"/>
          </a:effectLst>
        </p:spPr>
      </p:pic>
      <p:pic>
        <p:nvPicPr>
          <p:cNvPr id="777" name="Google Shape;777;g37759790070_0_422" descr="Blue speech bubble"/>
          <p:cNvPicPr preferRelativeResize="0"/>
          <p:nvPr/>
        </p:nvPicPr>
        <p:blipFill rotWithShape="1">
          <a:blip r:embed="rId4">
            <a:alphaModFix/>
          </a:blip>
          <a:srcRect/>
          <a:stretch/>
        </p:blipFill>
        <p:spPr>
          <a:xfrm>
            <a:off x="6526835" y="1268210"/>
            <a:ext cx="1468493" cy="1468493"/>
          </a:xfrm>
          <a:prstGeom prst="rect">
            <a:avLst/>
          </a:prstGeom>
          <a:noFill/>
          <a:ln>
            <a:noFill/>
          </a:ln>
          <a:effectLst>
            <a:reflection endPos="30000" dist="38100" dir="5400000" fadeDir="5400012" sy="-100000" algn="bl" rotWithShape="0"/>
          </a:effectLst>
        </p:spPr>
      </p:pic>
      <p:pic>
        <p:nvPicPr>
          <p:cNvPr id="781" name="Google Shape;781;g37759790070_0_422" descr="Green speech bubble"/>
          <p:cNvPicPr preferRelativeResize="0"/>
          <p:nvPr/>
        </p:nvPicPr>
        <p:blipFill rotWithShape="1">
          <a:blip r:embed="rId5">
            <a:alphaModFix/>
          </a:blip>
          <a:srcRect/>
          <a:stretch/>
        </p:blipFill>
        <p:spPr>
          <a:xfrm rot="-3918955">
            <a:off x="5781774" y="2342637"/>
            <a:ext cx="1405986" cy="1405986"/>
          </a:xfrm>
          <a:prstGeom prst="rect">
            <a:avLst/>
          </a:prstGeom>
          <a:noFill/>
          <a:ln>
            <a:noFill/>
          </a:ln>
          <a:effectLst>
            <a:reflection endPos="30000" dist="38100" dir="5400000" fadeDir="5400012" sy="-100000" algn="bl" rotWithShape="0"/>
          </a:effectLst>
        </p:spPr>
      </p:pic>
      <p:pic>
        <p:nvPicPr>
          <p:cNvPr id="779" name="Google Shape;779;g37759790070_0_422" descr="Yellow speech bubble"/>
          <p:cNvPicPr preferRelativeResize="0"/>
          <p:nvPr/>
        </p:nvPicPr>
        <p:blipFill rotWithShape="1">
          <a:blip r:embed="rId6">
            <a:alphaModFix/>
          </a:blip>
          <a:srcRect/>
          <a:stretch/>
        </p:blipFill>
        <p:spPr>
          <a:xfrm rot="-6716892">
            <a:off x="6000124" y="3813702"/>
            <a:ext cx="1821972" cy="1821972"/>
          </a:xfrm>
          <a:prstGeom prst="rect">
            <a:avLst/>
          </a:prstGeom>
          <a:noFill/>
          <a:ln>
            <a:noFill/>
          </a:ln>
          <a:effectLst>
            <a:reflection endPos="30000" dist="38100" dir="5400000" fadeDir="5400012" sy="-100000" algn="bl" rotWithShape="0"/>
          </a:effectLst>
        </p:spPr>
      </p:pic>
      <p:pic>
        <p:nvPicPr>
          <p:cNvPr id="778" name="Google Shape;778;g37759790070_0_422" descr="Green speech bubble"/>
          <p:cNvPicPr preferRelativeResize="0"/>
          <p:nvPr/>
        </p:nvPicPr>
        <p:blipFill rotWithShape="1">
          <a:blip r:embed="rId7">
            <a:alphaModFix/>
          </a:blip>
          <a:srcRect/>
          <a:stretch/>
        </p:blipFill>
        <p:spPr>
          <a:xfrm rot="-10670870">
            <a:off x="8123632" y="4928893"/>
            <a:ext cx="1468493" cy="1468493"/>
          </a:xfrm>
          <a:prstGeom prst="rect">
            <a:avLst/>
          </a:prstGeom>
          <a:noFill/>
          <a:ln>
            <a:noFill/>
          </a:ln>
          <a:effectLst>
            <a:reflection endPos="30000" dist="38100" dir="5400000" fadeDir="5400012" sy="-100000" algn="bl" rotWithShape="0"/>
          </a:effectLst>
        </p:spPr>
      </p:pic>
      <p:pic>
        <p:nvPicPr>
          <p:cNvPr id="780" name="Google Shape;780;g37759790070_0_422" descr="Blue thought bubble"/>
          <p:cNvPicPr preferRelativeResize="0"/>
          <p:nvPr/>
        </p:nvPicPr>
        <p:blipFill rotWithShape="1">
          <a:blip r:embed="rId8">
            <a:alphaModFix/>
          </a:blip>
          <a:srcRect/>
          <a:stretch/>
        </p:blipFill>
        <p:spPr>
          <a:xfrm rot="5759140">
            <a:off x="9666005" y="3907142"/>
            <a:ext cx="1635084" cy="1635094"/>
          </a:xfrm>
          <a:prstGeom prst="rect">
            <a:avLst/>
          </a:prstGeom>
          <a:noFill/>
          <a:ln>
            <a:noFill/>
          </a:ln>
          <a:effectLst>
            <a:reflection endPos="30000" dist="38100" dir="5400000" fadeDir="5400012" sy="-100000" algn="bl" rotWithShape="0"/>
          </a:effectLst>
        </p:spPr>
      </p:pic>
      <p:pic>
        <p:nvPicPr>
          <p:cNvPr id="782" name="Google Shape;782;g37759790070_0_422" descr="Blue speech bubble"/>
          <p:cNvPicPr preferRelativeResize="0"/>
          <p:nvPr/>
        </p:nvPicPr>
        <p:blipFill rotWithShape="1">
          <a:blip r:embed="rId9">
            <a:alphaModFix/>
          </a:blip>
          <a:srcRect/>
          <a:stretch/>
        </p:blipFill>
        <p:spPr>
          <a:xfrm rot="3027991">
            <a:off x="9749304" y="1917423"/>
            <a:ext cx="1468492" cy="1468492"/>
          </a:xfrm>
          <a:prstGeom prst="rect">
            <a:avLst/>
          </a:prstGeom>
          <a:noFill/>
          <a:ln>
            <a:noFill/>
          </a:ln>
          <a:effectLst>
            <a:reflection endPos="30000" dist="38100" dir="5400000" fadeDir="5400012" sy="-100000" algn="bl" rotWithShape="0"/>
          </a:effectLst>
        </p:spPr>
      </p:pic>
      <p:pic>
        <p:nvPicPr>
          <p:cNvPr id="776" name="Google Shape;776;g37759790070_0_422" descr="Purple thought bubble"/>
          <p:cNvPicPr preferRelativeResize="0"/>
          <p:nvPr/>
        </p:nvPicPr>
        <p:blipFill rotWithShape="1">
          <a:blip r:embed="rId10">
            <a:alphaModFix/>
          </a:blip>
          <a:srcRect l="4435" t="8322" r="3151" b="16085"/>
          <a:stretch/>
        </p:blipFill>
        <p:spPr>
          <a:xfrm rot="562084">
            <a:off x="8079337" y="782669"/>
            <a:ext cx="1402415" cy="1147129"/>
          </a:xfrm>
          <a:prstGeom prst="rect">
            <a:avLst/>
          </a:prstGeom>
          <a:noFill/>
          <a:ln>
            <a:noFill/>
          </a:ln>
          <a:effectLst>
            <a:reflection endPos="30000" dist="38100" dir="5400000" fadeDir="5400012" sy="-100000" algn="bl" rotWithShape="0"/>
          </a:effectLst>
        </p:spPr>
      </p:pic>
      <p:sp>
        <p:nvSpPr>
          <p:cNvPr id="774" name="Google Shape;774;g37759790070_0_422"/>
          <p:cNvSpPr txBox="1"/>
          <p:nvPr/>
        </p:nvSpPr>
        <p:spPr>
          <a:xfrm>
            <a:off x="1057924" y="2456650"/>
            <a:ext cx="4121400" cy="2187300"/>
          </a:xfrm>
          <a:prstGeom prst="rect">
            <a:avLst/>
          </a:prstGeom>
          <a:noFill/>
          <a:ln>
            <a:noFill/>
          </a:ln>
        </p:spPr>
        <p:txBody>
          <a:bodyPr spcFirstLastPara="1" wrap="square" lIns="79875" tIns="39925" rIns="79875" bIns="39925" anchor="t" anchorCtr="0">
            <a:normAutofit lnSpcReduction="10000"/>
          </a:bodyPr>
          <a:lstStyle/>
          <a:p>
            <a:pPr marL="0" lvl="0" indent="0" algn="l" rtl="0">
              <a:lnSpc>
                <a:spcPct val="90000"/>
              </a:lnSpc>
              <a:spcBef>
                <a:spcPts val="874"/>
              </a:spcBef>
              <a:spcAft>
                <a:spcPts val="0"/>
              </a:spcAft>
              <a:buNone/>
            </a:pPr>
            <a:r>
              <a:rPr lang="en-US" sz="2446">
                <a:solidFill>
                  <a:srgbClr val="15334B"/>
                </a:solidFill>
                <a:latin typeface="Aptos Display"/>
                <a:ea typeface="Open Sans"/>
                <a:cs typeface="Open Sans"/>
                <a:sym typeface="Open Sans"/>
              </a:rPr>
              <a:t>. . . the opportunities that would come forward if we  lifted the voices and contributions of more of the IEP team (including the student)?</a:t>
            </a:r>
            <a:endParaRPr sz="2446">
              <a:solidFill>
                <a:srgbClr val="15334B"/>
              </a:solidFill>
              <a:latin typeface="Aptos Display"/>
              <a:ea typeface="Open Sans"/>
              <a:cs typeface="Open Sans"/>
              <a:sym typeface="Open Sans"/>
            </a:endParaRPr>
          </a:p>
        </p:txBody>
      </p:sp>
      <p:sp>
        <p:nvSpPr>
          <p:cNvPr id="773" name="Google Shape;773;g37759790070_0_422"/>
          <p:cNvSpPr txBox="1">
            <a:spLocks noGrp="1"/>
          </p:cNvSpPr>
          <p:nvPr>
            <p:ph type="title"/>
          </p:nvPr>
        </p:nvSpPr>
        <p:spPr>
          <a:xfrm>
            <a:off x="2047874" y="194939"/>
            <a:ext cx="91323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4000">
                <a:solidFill>
                  <a:srgbClr val="17425C"/>
                </a:solidFill>
                <a:latin typeface="Aptos Display"/>
                <a:ea typeface="Raleway"/>
                <a:cs typeface="Raleway"/>
                <a:sym typeface="Raleway"/>
              </a:rPr>
              <a:t>Can you imagine?</a:t>
            </a:r>
            <a:endParaRPr sz="4000">
              <a:solidFill>
                <a:srgbClr val="17425C"/>
              </a:solidFill>
              <a:latin typeface="Aptos Display"/>
              <a:ea typeface="Raleway"/>
              <a:cs typeface="Raleway"/>
              <a:sym typeface="Raleway"/>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90" name="Google Shape;790;g37759790070_0_438"/>
          <p:cNvSpPr txBox="1"/>
          <p:nvPr/>
        </p:nvSpPr>
        <p:spPr>
          <a:xfrm>
            <a:off x="1274950" y="4610200"/>
            <a:ext cx="9639900" cy="11559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1000"/>
              </a:spcBef>
              <a:spcAft>
                <a:spcPts val="0"/>
              </a:spcAft>
              <a:buNone/>
            </a:pPr>
            <a:r>
              <a:rPr lang="en-US" sz="2400" i="1">
                <a:solidFill>
                  <a:srgbClr val="15334B"/>
                </a:solidFill>
                <a:latin typeface="Aptos Display"/>
                <a:ea typeface="Raleway"/>
                <a:cs typeface="Raleway"/>
                <a:sym typeface="Raleway"/>
              </a:rPr>
              <a:t>We are here to teach and reinforce skills so our students are ready to assume their role as the lead in their destiny/future to the maximum extent possible</a:t>
            </a:r>
            <a:endParaRPr sz="2400" i="1">
              <a:solidFill>
                <a:srgbClr val="15334B"/>
              </a:solidFill>
              <a:latin typeface="Aptos Display"/>
              <a:ea typeface="Raleway"/>
              <a:cs typeface="Raleway"/>
              <a:sym typeface="Raleway"/>
            </a:endParaRPr>
          </a:p>
        </p:txBody>
      </p:sp>
      <p:pic>
        <p:nvPicPr>
          <p:cNvPr id="791" name="Google Shape;791;g37759790070_0_438" descr="Icon of a person holding their chin in thought with a thought bubble above their head. Text around the head reads, “Why is this important?” symbolizing reflection or critical thinking."/>
          <p:cNvPicPr preferRelativeResize="0"/>
          <p:nvPr/>
        </p:nvPicPr>
        <p:blipFill>
          <a:blip r:embed="rId3">
            <a:alphaModFix/>
          </a:blip>
          <a:stretch>
            <a:fillRect/>
          </a:stretch>
        </p:blipFill>
        <p:spPr>
          <a:xfrm>
            <a:off x="1758850" y="1570975"/>
            <a:ext cx="2228175" cy="2228175"/>
          </a:xfrm>
          <a:prstGeom prst="rect">
            <a:avLst/>
          </a:prstGeom>
          <a:noFill/>
          <a:ln>
            <a:noFill/>
          </a:ln>
        </p:spPr>
      </p:pic>
      <p:sp>
        <p:nvSpPr>
          <p:cNvPr id="789" name="Google Shape;789;g37759790070_0_438"/>
          <p:cNvSpPr txBox="1"/>
          <p:nvPr/>
        </p:nvSpPr>
        <p:spPr>
          <a:xfrm>
            <a:off x="4795250" y="1201275"/>
            <a:ext cx="6172200" cy="2803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None/>
            </a:pPr>
            <a:r>
              <a:rPr lang="en-US" sz="2400">
                <a:solidFill>
                  <a:srgbClr val="15334B"/>
                </a:solidFill>
                <a:latin typeface="Aptos Display"/>
                <a:ea typeface="Raleway"/>
                <a:cs typeface="Raleway"/>
                <a:sym typeface="Raleway"/>
              </a:rPr>
              <a:t>All of our time and efforts in our support to the student to create a shared vision for/on behalf of the student is about their future. </a:t>
            </a:r>
            <a:endParaRPr sz="2400">
              <a:solidFill>
                <a:srgbClr val="15334B"/>
              </a:solidFill>
              <a:latin typeface="Aptos Display"/>
              <a:ea typeface="Raleway"/>
              <a:cs typeface="Raleway"/>
              <a:sym typeface="Raleway"/>
            </a:endParaRPr>
          </a:p>
          <a:p>
            <a:pPr marL="0" lvl="0" indent="0" algn="l" rtl="0">
              <a:lnSpc>
                <a:spcPct val="90000"/>
              </a:lnSpc>
              <a:spcBef>
                <a:spcPts val="1000"/>
              </a:spcBef>
              <a:spcAft>
                <a:spcPts val="0"/>
              </a:spcAft>
              <a:buNone/>
            </a:pPr>
            <a:endParaRPr sz="100">
              <a:solidFill>
                <a:srgbClr val="15334B"/>
              </a:solidFill>
              <a:latin typeface="Aptos Display"/>
              <a:ea typeface="Raleway"/>
              <a:cs typeface="Raleway"/>
              <a:sym typeface="Raleway"/>
            </a:endParaRPr>
          </a:p>
          <a:p>
            <a:pPr marL="0" lvl="0" indent="0" algn="l" rtl="0">
              <a:lnSpc>
                <a:spcPct val="90000"/>
              </a:lnSpc>
              <a:spcBef>
                <a:spcPts val="1000"/>
              </a:spcBef>
              <a:spcAft>
                <a:spcPts val="0"/>
              </a:spcAft>
              <a:buNone/>
            </a:pPr>
            <a:r>
              <a:rPr lang="en-US" sz="2400">
                <a:solidFill>
                  <a:srgbClr val="15334B"/>
                </a:solidFill>
                <a:latin typeface="Aptos Display"/>
                <a:ea typeface="Raleway"/>
                <a:cs typeface="Raleway"/>
                <a:sym typeface="Raleway"/>
              </a:rPr>
              <a:t>There comes a time when they will need to have their own vision of their future, create goals and live their own lives to the best of their ability.</a:t>
            </a:r>
            <a:endParaRPr sz="2400">
              <a:solidFill>
                <a:srgbClr val="15334B"/>
              </a:solidFill>
              <a:latin typeface="Aptos Display"/>
              <a:ea typeface="Raleway"/>
              <a:cs typeface="Raleway"/>
              <a:sym typeface="Raleway"/>
            </a:endParaRPr>
          </a:p>
        </p:txBody>
      </p:sp>
      <p:sp>
        <p:nvSpPr>
          <p:cNvPr id="788" name="Google Shape;788;g37759790070_0_438"/>
          <p:cNvSpPr txBox="1">
            <a:spLocks noGrp="1"/>
          </p:cNvSpPr>
          <p:nvPr>
            <p:ph type="title"/>
          </p:nvPr>
        </p:nvSpPr>
        <p:spPr>
          <a:xfrm>
            <a:off x="-160700" y="-521333"/>
            <a:ext cx="6620700" cy="3810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1200"/>
              <a:t>Why is this important?</a:t>
            </a:r>
            <a:endParaRPr sz="120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g37b72e013b6_0_11"/>
          <p:cNvSpPr txBox="1">
            <a:spLocks noGrp="1"/>
          </p:cNvSpPr>
          <p:nvPr>
            <p:ph type="title"/>
          </p:nvPr>
        </p:nvSpPr>
        <p:spPr>
          <a:xfrm>
            <a:off x="2047874" y="194939"/>
            <a:ext cx="9132300" cy="1325700"/>
          </a:xfrm>
          <a:prstGeom prst="rect">
            <a:avLst/>
          </a:prstGeom>
          <a:solidFill>
            <a:srgbClr val="15334B"/>
          </a:solidFill>
        </p:spPr>
        <p:txBody>
          <a:bodyPr spcFirstLastPara="1" wrap="square" lIns="91425" tIns="45700" rIns="91425" bIns="45700" anchor="ctr" anchorCtr="0">
            <a:normAutofit/>
          </a:bodyPr>
          <a:lstStyle/>
          <a:p>
            <a:pPr marL="0" lvl="0" indent="0" algn="ctr" rtl="0">
              <a:spcBef>
                <a:spcPts val="0"/>
              </a:spcBef>
              <a:spcAft>
                <a:spcPts val="0"/>
              </a:spcAft>
              <a:buNone/>
            </a:pPr>
            <a:r>
              <a:rPr lang="en-US" sz="3700">
                <a:solidFill>
                  <a:srgbClr val="FFFFFF"/>
                </a:solidFill>
                <a:latin typeface="Aptos Display"/>
                <a:ea typeface="Raleway"/>
                <a:cs typeface="Raleway"/>
                <a:sym typeface="Raleway"/>
              </a:rPr>
              <a:t>Self-Determination</a:t>
            </a:r>
            <a:endParaRPr sz="3700">
              <a:solidFill>
                <a:srgbClr val="FFFFFF"/>
              </a:solidFill>
              <a:latin typeface="Aptos Display"/>
              <a:ea typeface="Raleway"/>
              <a:cs typeface="Raleway"/>
              <a:sym typeface="Raleway"/>
            </a:endParaRPr>
          </a:p>
        </p:txBody>
      </p:sp>
      <p:sp>
        <p:nvSpPr>
          <p:cNvPr id="798" name="Google Shape;798;g37b72e013b6_0_11"/>
          <p:cNvSpPr txBox="1">
            <a:spLocks noGrp="1"/>
          </p:cNvSpPr>
          <p:nvPr>
            <p:ph type="body" idx="1"/>
          </p:nvPr>
        </p:nvSpPr>
        <p:spPr>
          <a:xfrm>
            <a:off x="399500" y="1990376"/>
            <a:ext cx="10902000" cy="3987000"/>
          </a:xfrm>
          <a:prstGeom prst="rect">
            <a:avLst/>
          </a:prstGeom>
        </p:spPr>
        <p:txBody>
          <a:bodyPr spcFirstLastPara="1" wrap="square" lIns="91425" tIns="45700" rIns="91425" bIns="45700" anchor="t" anchorCtr="0">
            <a:normAutofit/>
          </a:bodyPr>
          <a:lstStyle/>
          <a:p>
            <a:pPr marL="0" lvl="0" indent="0" algn="l" rtl="0">
              <a:lnSpc>
                <a:spcPct val="100000"/>
              </a:lnSpc>
              <a:spcBef>
                <a:spcPts val="1000"/>
              </a:spcBef>
              <a:spcAft>
                <a:spcPts val="0"/>
              </a:spcAft>
              <a:buNone/>
            </a:pPr>
            <a:r>
              <a:rPr lang="en-US" sz="2200" b="0">
                <a:solidFill>
                  <a:srgbClr val="15334B"/>
                </a:solidFill>
                <a:latin typeface="Aptos Display"/>
                <a:ea typeface="Raleway"/>
                <a:cs typeface="Raleway"/>
                <a:sym typeface="Raleway"/>
              </a:rPr>
              <a:t>Self-determination refers to the ability of individuals or groups to make choices and decisions about their own lives, free from external influence or coercion. It is a framework  that individuals have the right to determine their own destiny, set their own goals, and make choices that reflect their own values and preferences.</a:t>
            </a:r>
            <a:endParaRPr sz="2200" b="0">
              <a:solidFill>
                <a:srgbClr val="15334B"/>
              </a:solidFill>
              <a:latin typeface="Aptos Display"/>
              <a:ea typeface="Raleway"/>
              <a:cs typeface="Raleway"/>
              <a:sym typeface="Raleway"/>
            </a:endParaRPr>
          </a:p>
          <a:p>
            <a:pPr marL="0" lvl="0" indent="0" algn="l" rtl="0">
              <a:lnSpc>
                <a:spcPct val="100000"/>
              </a:lnSpc>
              <a:spcBef>
                <a:spcPts val="1000"/>
              </a:spcBef>
              <a:spcAft>
                <a:spcPts val="0"/>
              </a:spcAft>
              <a:buNone/>
            </a:pPr>
            <a:r>
              <a:rPr lang="en-US" sz="2200" b="0">
                <a:solidFill>
                  <a:srgbClr val="15334B"/>
                </a:solidFill>
                <a:latin typeface="Aptos Display"/>
                <a:ea typeface="Raleway"/>
                <a:cs typeface="Raleway"/>
                <a:sym typeface="Raleway"/>
              </a:rPr>
              <a:t>Self-determination emphasizes the importance of:</a:t>
            </a:r>
            <a:endParaRPr sz="2200" b="0">
              <a:solidFill>
                <a:srgbClr val="15334B"/>
              </a:solidFill>
              <a:latin typeface="Aptos Display"/>
              <a:ea typeface="Raleway"/>
              <a:cs typeface="Raleway"/>
              <a:sym typeface="Raleway"/>
            </a:endParaRPr>
          </a:p>
          <a:p>
            <a:pPr marL="457200" lvl="0" indent="-368300" algn="l" rtl="0">
              <a:lnSpc>
                <a:spcPct val="100000"/>
              </a:lnSpc>
              <a:spcBef>
                <a:spcPts val="1000"/>
              </a:spcBef>
              <a:spcAft>
                <a:spcPts val="0"/>
              </a:spcAft>
              <a:buClr>
                <a:srgbClr val="15334B"/>
              </a:buClr>
              <a:buSzPts val="2200"/>
              <a:buFont typeface="Raleway"/>
              <a:buChar char="●"/>
            </a:pPr>
            <a:r>
              <a:rPr lang="en-US" sz="2200" b="0">
                <a:solidFill>
                  <a:srgbClr val="15334B"/>
                </a:solidFill>
                <a:latin typeface="Aptos Display"/>
                <a:ea typeface="Raleway"/>
                <a:cs typeface="Raleway"/>
                <a:sym typeface="Raleway"/>
              </a:rPr>
              <a:t>Competence</a:t>
            </a:r>
            <a:endParaRPr sz="2200" b="0">
              <a:solidFill>
                <a:srgbClr val="15334B"/>
              </a:solidFill>
              <a:latin typeface="Aptos Display"/>
              <a:ea typeface="Raleway"/>
              <a:cs typeface="Raleway"/>
              <a:sym typeface="Raleway"/>
            </a:endParaRPr>
          </a:p>
          <a:p>
            <a:pPr marL="457200" lvl="0" indent="-368300" algn="l" rtl="0">
              <a:lnSpc>
                <a:spcPct val="100000"/>
              </a:lnSpc>
              <a:spcBef>
                <a:spcPts val="0"/>
              </a:spcBef>
              <a:spcAft>
                <a:spcPts val="0"/>
              </a:spcAft>
              <a:buClr>
                <a:srgbClr val="15334B"/>
              </a:buClr>
              <a:buSzPts val="2200"/>
              <a:buFont typeface="Raleway"/>
              <a:buChar char="●"/>
            </a:pPr>
            <a:r>
              <a:rPr lang="en-US" sz="2200" b="0">
                <a:solidFill>
                  <a:srgbClr val="15334B"/>
                </a:solidFill>
                <a:latin typeface="Aptos Display"/>
                <a:ea typeface="Raleway"/>
                <a:cs typeface="Raleway"/>
                <a:sym typeface="Raleway"/>
              </a:rPr>
              <a:t>Autonomy</a:t>
            </a:r>
            <a:endParaRPr sz="2200" b="0">
              <a:solidFill>
                <a:srgbClr val="15334B"/>
              </a:solidFill>
              <a:latin typeface="Aptos Display"/>
              <a:ea typeface="Raleway"/>
              <a:cs typeface="Raleway"/>
              <a:sym typeface="Raleway"/>
            </a:endParaRPr>
          </a:p>
          <a:p>
            <a:pPr marL="457200" lvl="0" indent="-368300" algn="l" rtl="0">
              <a:lnSpc>
                <a:spcPct val="100000"/>
              </a:lnSpc>
              <a:spcBef>
                <a:spcPts val="0"/>
              </a:spcBef>
              <a:spcAft>
                <a:spcPts val="0"/>
              </a:spcAft>
              <a:buClr>
                <a:srgbClr val="15334B"/>
              </a:buClr>
              <a:buSzPts val="2200"/>
              <a:buFont typeface="Raleway"/>
              <a:buChar char="●"/>
            </a:pPr>
            <a:r>
              <a:rPr lang="en-US" sz="2200" b="0">
                <a:solidFill>
                  <a:srgbClr val="15334B"/>
                </a:solidFill>
                <a:latin typeface="Aptos Display"/>
                <a:ea typeface="Raleway"/>
                <a:cs typeface="Raleway"/>
                <a:sym typeface="Raleway"/>
              </a:rPr>
              <a:t>Relatedness (connection)</a:t>
            </a:r>
            <a:endParaRPr sz="2200" b="0">
              <a:solidFill>
                <a:srgbClr val="15334B"/>
              </a:solidFill>
              <a:latin typeface="Aptos Display"/>
              <a:ea typeface="Raleway"/>
              <a:cs typeface="Raleway"/>
              <a:sym typeface="Raleway"/>
            </a:endParaRPr>
          </a:p>
          <a:p>
            <a:pPr marL="0" lvl="0" indent="0" algn="l" rtl="0">
              <a:spcBef>
                <a:spcPts val="1000"/>
              </a:spcBef>
              <a:spcAft>
                <a:spcPts val="0"/>
              </a:spcAft>
              <a:buNone/>
            </a:pPr>
            <a:endParaRPr>
              <a:solidFill>
                <a:srgbClr val="15334B"/>
              </a:solidFill>
              <a:latin typeface="Aptos Display"/>
              <a:ea typeface="Raleway"/>
              <a:cs typeface="Raleway"/>
              <a:sym typeface="Raleway"/>
            </a:endParaRPr>
          </a:p>
        </p:txBody>
      </p:sp>
      <p:pic>
        <p:nvPicPr>
          <p:cNvPr id="799" name="Google Shape;799;g37b72e013b6_0_11" descr="Diagram of Self-Determination Theory showing humans’ three basic needs: Competence (need to be effective in dealing with the environment), Relatedness (need to have close, affectionate relationships with others), and Autonomy (need to control the course of their lives)."/>
          <p:cNvPicPr preferRelativeResize="0"/>
          <p:nvPr/>
        </p:nvPicPr>
        <p:blipFill rotWithShape="1">
          <a:blip r:embed="rId3">
            <a:alphaModFix/>
          </a:blip>
          <a:srcRect/>
          <a:stretch/>
        </p:blipFill>
        <p:spPr>
          <a:xfrm>
            <a:off x="7393103" y="3481850"/>
            <a:ext cx="4007872" cy="273776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g37759790070_0_668"/>
          <p:cNvSpPr txBox="1">
            <a:spLocks noGrp="1"/>
          </p:cNvSpPr>
          <p:nvPr>
            <p:ph type="title"/>
          </p:nvPr>
        </p:nvSpPr>
        <p:spPr>
          <a:xfrm>
            <a:off x="285650" y="-767705"/>
            <a:ext cx="8846700" cy="767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1400"/>
              <a:t>ASCEND Logo</a:t>
            </a:r>
            <a:endParaRPr sz="1400"/>
          </a:p>
        </p:txBody>
      </p:sp>
      <p:pic>
        <p:nvPicPr>
          <p:cNvPr id="806" name="Google Shape;806;g37759790070_0_668" descr="A colorful vertical graphic displaying the acronym ASCEND with each letter representing a word:&#10;&#10;A: Awareness (teal)&#10;&#10;S: Self Advocacy (orange)&#10;&#10;C: Confidence (yellow)&#10;&#10;E: Expression (purple)&#10;&#10;N: Navigation (green)&#10;&#10;D: Determination (dark teal)&#10;&#10;Each word is paired with a right-facing arrow in the same color."/>
          <p:cNvPicPr preferRelativeResize="0"/>
          <p:nvPr/>
        </p:nvPicPr>
        <p:blipFill>
          <a:blip r:embed="rId3">
            <a:alphaModFix/>
          </a:blip>
          <a:stretch>
            <a:fillRect/>
          </a:stretch>
        </p:blipFill>
        <p:spPr>
          <a:xfrm>
            <a:off x="2731163" y="835050"/>
            <a:ext cx="6492975" cy="51879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g382ca76c8a7_0_137"/>
          <p:cNvSpPr txBox="1">
            <a:spLocks noGrp="1"/>
          </p:cNvSpPr>
          <p:nvPr>
            <p:ph type="title"/>
          </p:nvPr>
        </p:nvSpPr>
        <p:spPr>
          <a:xfrm>
            <a:off x="106725" y="-837904"/>
            <a:ext cx="3681000" cy="837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1800"/>
              <a:t>Heather</a:t>
            </a:r>
            <a:endParaRPr sz="1800"/>
          </a:p>
        </p:txBody>
      </p:sp>
      <p:pic>
        <p:nvPicPr>
          <p:cNvPr id="212" name="Google Shape;212;g382ca76c8a7_0_137" descr="A woman with brown hair wearing black jacket smiles at the camera. The background is softly blurred with cool tones, suggesting an indoor professional setting. The following words are around the woman: Educator, Mom, Helper, Game Show Fan, and Connector."/>
          <p:cNvPicPr preferRelativeResize="0"/>
          <p:nvPr/>
        </p:nvPicPr>
        <p:blipFill rotWithShape="1">
          <a:blip r:embed="rId3">
            <a:alphaModFix/>
          </a:blip>
          <a:srcRect l="18259" t="9210" r="15247" b="4224"/>
          <a:stretch/>
        </p:blipFill>
        <p:spPr>
          <a:xfrm>
            <a:off x="3094801" y="57050"/>
            <a:ext cx="6002400" cy="6036199"/>
          </a:xfrm>
          <a:prstGeom prst="rect">
            <a:avLst/>
          </a:prstGeom>
          <a:noFill/>
          <a:ln>
            <a:noFill/>
          </a:ln>
        </p:spPr>
      </p:pic>
      <p:sp>
        <p:nvSpPr>
          <p:cNvPr id="213" name="Google Shape;213;g382ca76c8a7_0_137"/>
          <p:cNvSpPr txBox="1"/>
          <p:nvPr/>
        </p:nvSpPr>
        <p:spPr>
          <a:xfrm>
            <a:off x="4739101" y="6150297"/>
            <a:ext cx="2713800" cy="526200"/>
          </a:xfrm>
          <a:prstGeom prst="rect">
            <a:avLst/>
          </a:prstGeom>
          <a:solidFill>
            <a:srgbClr val="243B5B"/>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1900" b="0" i="0" u="none" strike="noStrike" cap="none" dirty="0">
                <a:solidFill>
                  <a:srgbClr val="FFFFFF"/>
                </a:solidFill>
                <a:latin typeface="Aptos Display"/>
                <a:ea typeface="Open Sans"/>
                <a:cs typeface="Open Sans"/>
                <a:sym typeface="Open Sans"/>
              </a:rPr>
              <a:t>Heather </a:t>
            </a:r>
            <a:r>
              <a:rPr lang="en-US" sz="1900" b="0" i="0" u="none" strike="noStrike" cap="none" err="1">
                <a:solidFill>
                  <a:srgbClr val="FFFFFF"/>
                </a:solidFill>
                <a:latin typeface="Aptos Display"/>
                <a:ea typeface="Open Sans"/>
                <a:cs typeface="Open Sans"/>
                <a:sym typeface="Open Sans"/>
              </a:rPr>
              <a:t>DiFede</a:t>
            </a:r>
            <a:endParaRPr sz="1900" b="0" i="0" u="none" strike="noStrike" cap="none" err="1">
              <a:solidFill>
                <a:srgbClr val="FFFFFF"/>
              </a:solidFill>
              <a:latin typeface="Aptos Display"/>
              <a:ea typeface="Open Sans"/>
              <a:cs typeface="Open Sans"/>
              <a:sym typeface="Open Sans"/>
            </a:endParaRPr>
          </a:p>
        </p:txBody>
      </p:sp>
      <p:sp>
        <p:nvSpPr>
          <p:cNvPr id="214" name="Google Shape;214;g382ca76c8a7_0_137"/>
          <p:cNvSpPr txBox="1"/>
          <p:nvPr/>
        </p:nvSpPr>
        <p:spPr>
          <a:xfrm>
            <a:off x="5409197" y="692900"/>
            <a:ext cx="2046300" cy="631425"/>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US" sz="2300" b="1" dirty="0">
                <a:solidFill>
                  <a:srgbClr val="FFFFFF"/>
                </a:solidFill>
                <a:latin typeface="Aptos Display"/>
                <a:ea typeface="Oswald"/>
                <a:cs typeface="Oswald"/>
                <a:sym typeface="Oswald"/>
              </a:rPr>
              <a:t>Educator</a:t>
            </a:r>
            <a:endParaRPr dirty="0">
              <a:latin typeface="Aptos Display"/>
            </a:endParaRPr>
          </a:p>
        </p:txBody>
      </p:sp>
      <p:sp>
        <p:nvSpPr>
          <p:cNvPr id="215" name="Google Shape;215;g382ca76c8a7_0_137"/>
          <p:cNvSpPr txBox="1"/>
          <p:nvPr/>
        </p:nvSpPr>
        <p:spPr>
          <a:xfrm rot="1847">
            <a:off x="3518925" y="2143688"/>
            <a:ext cx="1675200" cy="603725"/>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US" sz="2100" dirty="0">
                <a:solidFill>
                  <a:srgbClr val="243B5B"/>
                </a:solidFill>
                <a:latin typeface="Aptos Display"/>
                <a:ea typeface="Oswald"/>
                <a:cs typeface="Oswald"/>
                <a:sym typeface="Oswald"/>
              </a:rPr>
              <a:t>Connector</a:t>
            </a:r>
            <a:endParaRPr sz="1200" dirty="0">
              <a:solidFill>
                <a:srgbClr val="243B5B"/>
              </a:solidFill>
              <a:latin typeface="Aptos Display"/>
            </a:endParaRPr>
          </a:p>
        </p:txBody>
      </p:sp>
      <p:sp>
        <p:nvSpPr>
          <p:cNvPr id="216" name="Google Shape;216;g382ca76c8a7_0_137"/>
          <p:cNvSpPr txBox="1"/>
          <p:nvPr/>
        </p:nvSpPr>
        <p:spPr>
          <a:xfrm>
            <a:off x="4157900" y="4047363"/>
            <a:ext cx="1505100" cy="949973"/>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US" sz="2300" b="1" dirty="0">
                <a:solidFill>
                  <a:srgbClr val="FFFFFF"/>
                </a:solidFill>
                <a:latin typeface="Aptos Display"/>
                <a:ea typeface="Oswald"/>
                <a:cs typeface="Oswald"/>
                <a:sym typeface="Oswald"/>
              </a:rPr>
              <a:t>Game Show fan</a:t>
            </a:r>
            <a:endParaRPr sz="2300" b="1" dirty="0">
              <a:solidFill>
                <a:srgbClr val="FFFFFF"/>
              </a:solidFill>
              <a:latin typeface="Aptos Display"/>
              <a:ea typeface="Oswald"/>
              <a:cs typeface="Oswald"/>
              <a:sym typeface="Oswald"/>
            </a:endParaRPr>
          </a:p>
        </p:txBody>
      </p:sp>
      <p:sp>
        <p:nvSpPr>
          <p:cNvPr id="217" name="Google Shape;217;g382ca76c8a7_0_137"/>
          <p:cNvSpPr txBox="1"/>
          <p:nvPr/>
        </p:nvSpPr>
        <p:spPr>
          <a:xfrm>
            <a:off x="7592100" y="2127800"/>
            <a:ext cx="1505100" cy="631425"/>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US" sz="2300" b="1" dirty="0">
                <a:solidFill>
                  <a:srgbClr val="FFFFFF"/>
                </a:solidFill>
                <a:latin typeface="Aptos Display"/>
                <a:ea typeface="Oswald"/>
                <a:cs typeface="Oswald"/>
                <a:sym typeface="Oswald"/>
              </a:rPr>
              <a:t>Mom</a:t>
            </a:r>
            <a:endParaRPr dirty="0">
              <a:latin typeface="Aptos Display"/>
            </a:endParaRPr>
          </a:p>
        </p:txBody>
      </p:sp>
      <p:sp>
        <p:nvSpPr>
          <p:cNvPr id="218" name="Google Shape;218;g382ca76c8a7_0_137"/>
          <p:cNvSpPr txBox="1"/>
          <p:nvPr/>
        </p:nvSpPr>
        <p:spPr>
          <a:xfrm>
            <a:off x="6895400" y="4206675"/>
            <a:ext cx="1233300" cy="631425"/>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US" sz="2300" b="1" dirty="0">
                <a:solidFill>
                  <a:srgbClr val="FFFFFF"/>
                </a:solidFill>
                <a:latin typeface="Aptos Display"/>
                <a:ea typeface="Oswald"/>
                <a:cs typeface="Oswald"/>
                <a:sym typeface="Oswald"/>
              </a:rPr>
              <a:t>Helper</a:t>
            </a:r>
            <a:endParaRPr dirty="0">
              <a:latin typeface="Aptos Display"/>
            </a:endParaRPr>
          </a:p>
        </p:txBody>
      </p:sp>
      <p:pic>
        <p:nvPicPr>
          <p:cNvPr id="220" name="Google Shape;220;g382ca76c8a7_0_137" descr="The words &quot;Teach, Love, Inspire&quot; in lime green font."/>
          <p:cNvPicPr preferRelativeResize="0"/>
          <p:nvPr/>
        </p:nvPicPr>
        <p:blipFill rotWithShape="1">
          <a:blip r:embed="rId4">
            <a:alphaModFix/>
          </a:blip>
          <a:srcRect t="9376" b="11559"/>
          <a:stretch/>
        </p:blipFill>
        <p:spPr>
          <a:xfrm>
            <a:off x="1497675" y="692908"/>
            <a:ext cx="1883250" cy="1488924"/>
          </a:xfrm>
          <a:prstGeom prst="rect">
            <a:avLst/>
          </a:prstGeom>
          <a:noFill/>
          <a:ln>
            <a:noFill/>
          </a:ln>
        </p:spPr>
      </p:pic>
      <p:pic>
        <p:nvPicPr>
          <p:cNvPr id="221" name="Google Shape;221;g382ca76c8a7_0_137" descr="Outline of Florida with dotted line to an outline of California"/>
          <p:cNvPicPr preferRelativeResize="0"/>
          <p:nvPr/>
        </p:nvPicPr>
        <p:blipFill rotWithShape="1">
          <a:blip r:embed="rId5">
            <a:alphaModFix/>
          </a:blip>
          <a:srcRect t="45358" b="11548"/>
          <a:stretch/>
        </p:blipFill>
        <p:spPr>
          <a:xfrm>
            <a:off x="8715875" y="4880513"/>
            <a:ext cx="2713800" cy="1169448"/>
          </a:xfrm>
          <a:prstGeom prst="rect">
            <a:avLst/>
          </a:prstGeom>
          <a:noFill/>
          <a:ln>
            <a:noFill/>
          </a:ln>
        </p:spPr>
      </p:pic>
      <p:pic>
        <p:nvPicPr>
          <p:cNvPr id="222" name="Google Shape;222;g382ca76c8a7_0_137" descr="Picture of person indoor skydiving "/>
          <p:cNvPicPr preferRelativeResize="0"/>
          <p:nvPr/>
        </p:nvPicPr>
        <p:blipFill rotWithShape="1">
          <a:blip r:embed="rId6">
            <a:alphaModFix/>
          </a:blip>
          <a:srcRect l="48274" t="13766" r="16752" b="24470"/>
          <a:stretch/>
        </p:blipFill>
        <p:spPr>
          <a:xfrm>
            <a:off x="751600" y="2207355"/>
            <a:ext cx="1233300" cy="1624445"/>
          </a:xfrm>
          <a:prstGeom prst="rect">
            <a:avLst/>
          </a:prstGeom>
          <a:noFill/>
          <a:ln>
            <a:noFill/>
          </a:ln>
        </p:spPr>
      </p:pic>
      <p:sp>
        <p:nvSpPr>
          <p:cNvPr id="223" name="Google Shape;223;g382ca76c8a7_0_137"/>
          <p:cNvSpPr txBox="1"/>
          <p:nvPr/>
        </p:nvSpPr>
        <p:spPr>
          <a:xfrm>
            <a:off x="599200" y="3770875"/>
            <a:ext cx="2118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b="1" dirty="0">
                <a:solidFill>
                  <a:srgbClr val="243B5B"/>
                </a:solidFill>
                <a:highlight>
                  <a:srgbClr val="F9D99B"/>
                </a:highlight>
                <a:latin typeface="Aptos Display"/>
                <a:ea typeface="Open Sans"/>
                <a:cs typeface="Open Sans"/>
                <a:sym typeface="Open Sans"/>
              </a:rPr>
              <a:t>Indoor Skydiving</a:t>
            </a:r>
            <a:endParaRPr dirty="0">
              <a:latin typeface="Aptos Display"/>
            </a:endParaRPr>
          </a:p>
        </p:txBody>
      </p:sp>
      <p:pic>
        <p:nvPicPr>
          <p:cNvPr id="224" name="Google Shape;224;g382ca76c8a7_0_137" descr="Woman with brown hair and a black jacket posting in front of the Wheel of Fortune."/>
          <p:cNvPicPr preferRelativeResize="0"/>
          <p:nvPr/>
        </p:nvPicPr>
        <p:blipFill rotWithShape="1">
          <a:blip r:embed="rId7">
            <a:alphaModFix/>
          </a:blip>
          <a:srcRect t="2244" b="2235"/>
          <a:stretch/>
        </p:blipFill>
        <p:spPr>
          <a:xfrm>
            <a:off x="2711655" y="5000298"/>
            <a:ext cx="1170432" cy="1676194"/>
          </a:xfrm>
          <a:prstGeom prst="rect">
            <a:avLst/>
          </a:prstGeom>
          <a:noFill/>
          <a:ln>
            <a:noFill/>
          </a:ln>
        </p:spPr>
      </p:pic>
      <p:pic>
        <p:nvPicPr>
          <p:cNvPr id="225" name="Google Shape;225;g382ca76c8a7_0_137" descr="Picture of the hosts, Vanna White and Pat Sajack in front of the Wheel of Fortune logo"/>
          <p:cNvPicPr preferRelativeResize="0"/>
          <p:nvPr/>
        </p:nvPicPr>
        <p:blipFill rotWithShape="1">
          <a:blip r:embed="rId8">
            <a:alphaModFix/>
          </a:blip>
          <a:srcRect b="12449"/>
          <a:stretch/>
        </p:blipFill>
        <p:spPr>
          <a:xfrm>
            <a:off x="1403224" y="4288646"/>
            <a:ext cx="1170438" cy="1951959"/>
          </a:xfrm>
          <a:prstGeom prst="rect">
            <a:avLst/>
          </a:prstGeom>
          <a:noFill/>
          <a:ln>
            <a:noFill/>
          </a:ln>
        </p:spPr>
      </p:pic>
      <p:sp>
        <p:nvSpPr>
          <p:cNvPr id="226" name="Google Shape;226;g382ca76c8a7_0_137"/>
          <p:cNvSpPr txBox="1"/>
          <p:nvPr/>
        </p:nvSpPr>
        <p:spPr>
          <a:xfrm>
            <a:off x="2570196" y="4253981"/>
            <a:ext cx="1217533" cy="494727"/>
          </a:xfrm>
          <a:prstGeom prst="rect">
            <a:avLst/>
          </a:prstGeom>
          <a:noFill/>
          <a:ln>
            <a:noFill/>
          </a:ln>
        </p:spPr>
        <p:txBody>
          <a:bodyPr spcFirstLastPara="1" wrap="square" lIns="113025" tIns="113025" rIns="113025" bIns="113025" anchor="t" anchorCtr="0">
            <a:spAutoFit/>
          </a:bodyPr>
          <a:lstStyle/>
          <a:p>
            <a:pPr marL="0" lvl="0" indent="0" algn="l" rtl="0">
              <a:spcBef>
                <a:spcPts val="0"/>
              </a:spcBef>
              <a:spcAft>
                <a:spcPts val="0"/>
              </a:spcAft>
              <a:buNone/>
            </a:pPr>
            <a:r>
              <a:rPr lang="en-US" sz="1700" dirty="0">
                <a:solidFill>
                  <a:srgbClr val="243B5B"/>
                </a:solidFill>
                <a:latin typeface="Aptos Display"/>
                <a:ea typeface="Oswald"/>
                <a:cs typeface="Oswald"/>
                <a:sym typeface="Oswald"/>
              </a:rPr>
              <a:t>That’s me</a:t>
            </a:r>
            <a:r>
              <a:rPr lang="en-US" sz="1700" dirty="0">
                <a:solidFill>
                  <a:srgbClr val="243B5B"/>
                </a:solidFill>
                <a:latin typeface="Oswald"/>
                <a:ea typeface="Oswald"/>
                <a:cs typeface="Oswald"/>
                <a:sym typeface="Oswald"/>
              </a:rPr>
              <a:t>!</a:t>
            </a:r>
            <a:endParaRPr sz="1700" dirty="0">
              <a:solidFill>
                <a:srgbClr val="243B5B"/>
              </a:solidFill>
              <a:latin typeface="Oswald"/>
              <a:ea typeface="Oswald"/>
              <a:cs typeface="Oswald"/>
              <a:sym typeface="Oswald"/>
            </a:endParaRPr>
          </a:p>
        </p:txBody>
      </p:sp>
      <p:sp>
        <p:nvSpPr>
          <p:cNvPr id="219" name="Google Shape;219;g382ca76c8a7_0_137"/>
          <p:cNvSpPr txBox="1"/>
          <p:nvPr/>
        </p:nvSpPr>
        <p:spPr>
          <a:xfrm>
            <a:off x="9254175" y="209350"/>
            <a:ext cx="2310300" cy="4712100"/>
          </a:xfrm>
          <a:prstGeom prst="rect">
            <a:avLst/>
          </a:prstGeom>
          <a:noFill/>
          <a:ln>
            <a:noFill/>
          </a:ln>
        </p:spPr>
        <p:txBody>
          <a:bodyPr spcFirstLastPara="1" wrap="square" lIns="91425" tIns="91425" rIns="91425" bIns="91425" anchor="t" anchorCtr="0">
            <a:spAutoFit/>
          </a:bodyPr>
          <a:lstStyle/>
          <a:p>
            <a:pPr marL="0" lvl="0" indent="0" algn="l" rtl="0">
              <a:lnSpc>
                <a:spcPct val="70000"/>
              </a:lnSpc>
              <a:spcBef>
                <a:spcPts val="1000"/>
              </a:spcBef>
              <a:spcAft>
                <a:spcPts val="0"/>
              </a:spcAft>
              <a:buNone/>
            </a:pPr>
            <a:r>
              <a:rPr lang="en-US" sz="2400" b="1" dirty="0">
                <a:solidFill>
                  <a:srgbClr val="15334B"/>
                </a:solidFill>
                <a:latin typeface="Aptos Display"/>
                <a:ea typeface="Raleway"/>
                <a:cs typeface="Raleway"/>
                <a:sym typeface="Raleway"/>
              </a:rPr>
              <a:t>Experience:</a:t>
            </a:r>
            <a:r>
              <a:rPr lang="en-US" sz="2400" dirty="0">
                <a:solidFill>
                  <a:srgbClr val="15334B"/>
                </a:solidFill>
                <a:latin typeface="Aptos Display"/>
                <a:ea typeface="Raleway"/>
                <a:cs typeface="Raleway"/>
                <a:sym typeface="Raleway"/>
              </a:rPr>
              <a:t> career spanning 30+ years serving as: educator, program specialist, coordinator, special education director &amp; </a:t>
            </a:r>
            <a:r>
              <a:rPr lang="en-US" sz="2400" i="1" dirty="0">
                <a:solidFill>
                  <a:srgbClr val="15334B"/>
                </a:solidFill>
                <a:latin typeface="Aptos Display"/>
                <a:ea typeface="Raleway"/>
                <a:cs typeface="Raleway"/>
                <a:sym typeface="Raleway"/>
              </a:rPr>
              <a:t>SELPA Director, and now with HQ IEPs full-time</a:t>
            </a:r>
            <a:r>
              <a:rPr lang="en-US" sz="2400" i="1" dirty="0">
                <a:solidFill>
                  <a:srgbClr val="15334B"/>
                </a:solidFill>
                <a:latin typeface="Raleway"/>
                <a:ea typeface="Raleway"/>
                <a:cs typeface="Raleway"/>
                <a:sym typeface="Raleway"/>
              </a:rPr>
              <a:t> </a:t>
            </a:r>
            <a:endParaRPr sz="2400" i="1" dirty="0">
              <a:solidFill>
                <a:srgbClr val="15334B"/>
              </a:solidFill>
              <a:latin typeface="Raleway"/>
              <a:ea typeface="Raleway"/>
              <a:cs typeface="Raleway"/>
              <a:sym typeface="Raleway"/>
            </a:endParaRPr>
          </a:p>
          <a:p>
            <a:pPr marL="0" lvl="0" indent="0" algn="l" rtl="0">
              <a:lnSpc>
                <a:spcPct val="70000"/>
              </a:lnSpc>
              <a:spcBef>
                <a:spcPts val="1000"/>
              </a:spcBef>
              <a:spcAft>
                <a:spcPts val="0"/>
              </a:spcAft>
              <a:buClr>
                <a:schemeClr val="dk1"/>
              </a:buClr>
              <a:buSzPts val="1240"/>
              <a:buFont typeface="Arial"/>
              <a:buNone/>
            </a:pPr>
            <a:endParaRPr sz="2400" i="1">
              <a:solidFill>
                <a:srgbClr val="15334B"/>
              </a:solidFill>
              <a:latin typeface="Raleway"/>
              <a:ea typeface="Raleway"/>
              <a:cs typeface="Raleway"/>
              <a:sym typeface="Raleway"/>
            </a:endParaRPr>
          </a:p>
          <a:p>
            <a:pPr marL="0" lvl="0" indent="0" algn="ctr" rtl="0">
              <a:spcBef>
                <a:spcPts val="0"/>
              </a:spcBef>
              <a:spcAft>
                <a:spcPts val="0"/>
              </a:spcAft>
              <a:buNone/>
            </a:pPr>
            <a:endParaRPr sz="1700"/>
          </a:p>
        </p:txBody>
      </p:sp>
      <p:pic>
        <p:nvPicPr>
          <p:cNvPr id="227" name="Google Shape;227;g382ca76c8a7_0_137" descr="An arrow pointing to a photo of a woman smiling on the wheel of fortune gameshow"/>
          <p:cNvPicPr preferRelativeResize="0"/>
          <p:nvPr/>
        </p:nvPicPr>
        <p:blipFill rotWithShape="1">
          <a:blip r:embed="rId9">
            <a:alphaModFix/>
          </a:blip>
          <a:srcRect l="10421" t="33018" r="3096" b="25938"/>
          <a:stretch/>
        </p:blipFill>
        <p:spPr>
          <a:xfrm rot="-8100027" flipH="1">
            <a:off x="2587352" y="4687781"/>
            <a:ext cx="803626" cy="381379"/>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g37b72e013b6_0_458"/>
          <p:cNvSpPr txBox="1">
            <a:spLocks noGrp="1"/>
          </p:cNvSpPr>
          <p:nvPr>
            <p:ph type="title"/>
          </p:nvPr>
        </p:nvSpPr>
        <p:spPr>
          <a:xfrm>
            <a:off x="1198550" y="-534607"/>
            <a:ext cx="7219200" cy="5346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1200"/>
              <a:t>Awareness</a:t>
            </a:r>
            <a:endParaRPr sz="1200"/>
          </a:p>
        </p:txBody>
      </p:sp>
      <p:sp>
        <p:nvSpPr>
          <p:cNvPr id="813" name="Google Shape;813;g37b72e013b6_0_458"/>
          <p:cNvSpPr txBox="1"/>
          <p:nvPr/>
        </p:nvSpPr>
        <p:spPr>
          <a:xfrm>
            <a:off x="903950" y="2302525"/>
            <a:ext cx="7219200" cy="1545300"/>
          </a:xfrm>
          <a:prstGeom prst="rect">
            <a:avLst/>
          </a:prstGeom>
          <a:noFill/>
          <a:ln>
            <a:noFill/>
          </a:ln>
        </p:spPr>
        <p:txBody>
          <a:bodyPr spcFirstLastPara="1" wrap="square" lIns="91425" tIns="91425" rIns="91425" bIns="91425" anchor="t" anchorCtr="0">
            <a:spAutoFit/>
          </a:bodyPr>
          <a:lstStyle/>
          <a:p>
            <a:pPr marL="0" marR="0" lvl="0" indent="0" algn="ctr" rtl="0">
              <a:lnSpc>
                <a:spcPct val="85000"/>
              </a:lnSpc>
              <a:spcBef>
                <a:spcPts val="0"/>
              </a:spcBef>
              <a:spcAft>
                <a:spcPts val="0"/>
              </a:spcAft>
              <a:buClr>
                <a:srgbClr val="000000"/>
              </a:buClr>
              <a:buSzPts val="2600"/>
              <a:buFont typeface="Arial"/>
              <a:buNone/>
            </a:pPr>
            <a:r>
              <a:rPr lang="en-US" sz="2600" i="1" u="none" strike="noStrike" cap="none" dirty="0">
                <a:solidFill>
                  <a:srgbClr val="15334B"/>
                </a:solidFill>
                <a:highlight>
                  <a:srgbClr val="FFFFFF"/>
                </a:highlight>
                <a:latin typeface="Aptos Display"/>
                <a:ea typeface="Raleway"/>
                <a:cs typeface="Raleway"/>
                <a:sym typeface="Raleway"/>
              </a:rPr>
              <a:t>Self-</a:t>
            </a:r>
            <a:r>
              <a:rPr lang="en-US" sz="2600" b="1" i="1" u="none" strike="noStrike" cap="none" dirty="0">
                <a:solidFill>
                  <a:srgbClr val="15334B"/>
                </a:solidFill>
                <a:highlight>
                  <a:srgbClr val="FFFFFF"/>
                </a:highlight>
                <a:latin typeface="Aptos Display"/>
                <a:ea typeface="Raleway"/>
                <a:cs typeface="Raleway"/>
                <a:sym typeface="Raleway"/>
              </a:rPr>
              <a:t>awareness </a:t>
            </a:r>
            <a:r>
              <a:rPr lang="en-US" sz="2600" i="1" u="none" strike="noStrike" cap="none" dirty="0">
                <a:solidFill>
                  <a:srgbClr val="15334B"/>
                </a:solidFill>
                <a:highlight>
                  <a:srgbClr val="FFFFFF"/>
                </a:highlight>
                <a:latin typeface="Aptos Display"/>
                <a:ea typeface="Raleway"/>
                <a:cs typeface="Raleway"/>
                <a:sym typeface="Raleway"/>
              </a:rPr>
              <a:t>means</a:t>
            </a:r>
            <a:r>
              <a:rPr lang="en-US" sz="2600" b="1" i="1" u="none" strike="noStrike" cap="none" dirty="0">
                <a:solidFill>
                  <a:srgbClr val="15334B"/>
                </a:solidFill>
                <a:highlight>
                  <a:srgbClr val="FFFFFF"/>
                </a:highlight>
                <a:latin typeface="Aptos Display"/>
                <a:ea typeface="Raleway"/>
                <a:cs typeface="Raleway"/>
                <a:sym typeface="Raleway"/>
              </a:rPr>
              <a:t> </a:t>
            </a:r>
            <a:r>
              <a:rPr lang="en-US" sz="2600" b="0" i="0" u="none" strike="noStrike" cap="none" dirty="0">
                <a:solidFill>
                  <a:srgbClr val="15334B"/>
                </a:solidFill>
                <a:highlight>
                  <a:srgbClr val="FFFFFF"/>
                </a:highlight>
                <a:latin typeface="Aptos Display"/>
                <a:ea typeface="Raleway Light"/>
                <a:cs typeface="Raleway Light"/>
                <a:sym typeface="Raleway Light"/>
              </a:rPr>
              <a:t>to understand who we are, what we feel, and why we do the things we do. It's like having a mirror inside our minds that helps us see ourselves more clearly.</a:t>
            </a:r>
            <a:endParaRPr lang="en-US" sz="2600" b="0" i="0" u="none" strike="noStrike" cap="none" dirty="0">
              <a:solidFill>
                <a:srgbClr val="15334B"/>
              </a:solidFill>
              <a:highlight>
                <a:srgbClr val="FFFFFF"/>
              </a:highlight>
              <a:latin typeface="Aptos Display"/>
              <a:ea typeface="Raleway Light"/>
              <a:cs typeface="Raleway Light"/>
            </a:endParaRPr>
          </a:p>
        </p:txBody>
      </p:sp>
      <p:pic>
        <p:nvPicPr>
          <p:cNvPr id="814" name="Google Shape;814;g37b72e013b6_0_458" descr="A colorful vertical graphic displaying the acronym ASCEND with each letter representing a word. All words have a low opacity except Awareness:&#10;&#10;A: Awareness (teal)&#10;&#10;S: Self Advocacy (orange)&#10;&#10;C: Confidence (yellow)&#10;&#10;E: Expression (purple)&#10;&#10;N: Navigation (green)&#10;&#10;D: Determination (dark teal)&#10;&#10;Each word is paired with a right-facing arrow in the same color."/>
          <p:cNvPicPr preferRelativeResize="0"/>
          <p:nvPr/>
        </p:nvPicPr>
        <p:blipFill rotWithShape="1">
          <a:blip r:embed="rId3">
            <a:alphaModFix/>
          </a:blip>
          <a:srcRect l="15952" t="9239"/>
          <a:stretch/>
        </p:blipFill>
        <p:spPr>
          <a:xfrm>
            <a:off x="8780300" y="106050"/>
            <a:ext cx="2701625" cy="2085050"/>
          </a:xfrm>
          <a:prstGeom prst="rect">
            <a:avLst/>
          </a:prstGeom>
          <a:noFill/>
          <a:ln>
            <a:noFill/>
          </a:ln>
        </p:spPr>
      </p:pic>
      <p:pic>
        <p:nvPicPr>
          <p:cNvPr id="815" name="Google Shape;815;g37b72e013b6_0_458" descr="A smiling person with curly hair pulled back, wearing a chunky green sweater, holding the sleeves up to their face in a cozy, joyful pose."/>
          <p:cNvPicPr preferRelativeResize="0"/>
          <p:nvPr/>
        </p:nvPicPr>
        <p:blipFill rotWithShape="1">
          <a:blip r:embed="rId4">
            <a:alphaModFix/>
          </a:blip>
          <a:srcRect/>
          <a:stretch/>
        </p:blipFill>
        <p:spPr>
          <a:xfrm>
            <a:off x="7036637" y="2797450"/>
            <a:ext cx="5155375" cy="3683501"/>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1" name="Google Shape;821;g37b72e013b6_0_467"/>
          <p:cNvSpPr txBox="1">
            <a:spLocks noGrp="1"/>
          </p:cNvSpPr>
          <p:nvPr>
            <p:ph type="title"/>
          </p:nvPr>
        </p:nvSpPr>
        <p:spPr>
          <a:xfrm>
            <a:off x="1376225" y="-382433"/>
            <a:ext cx="6182400" cy="3108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1200"/>
              <a:t>Self-advocacy</a:t>
            </a:r>
            <a:endParaRPr sz="1200"/>
          </a:p>
        </p:txBody>
      </p:sp>
      <p:sp>
        <p:nvSpPr>
          <p:cNvPr id="822" name="Google Shape;822;g37b72e013b6_0_467"/>
          <p:cNvSpPr txBox="1"/>
          <p:nvPr/>
        </p:nvSpPr>
        <p:spPr>
          <a:xfrm>
            <a:off x="984743" y="2603000"/>
            <a:ext cx="8734800" cy="2031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1" u="none" strike="noStrike" cap="none" dirty="0">
                <a:solidFill>
                  <a:srgbClr val="15334B"/>
                </a:solidFill>
                <a:highlight>
                  <a:srgbClr val="FFFFFF"/>
                </a:highlight>
                <a:latin typeface="Aptos Display"/>
                <a:ea typeface="Raleway"/>
                <a:cs typeface="Raleway"/>
                <a:sym typeface="Raleway"/>
              </a:rPr>
              <a:t>Self-advocacy means</a:t>
            </a:r>
            <a:r>
              <a:rPr lang="en-US" sz="2400" b="0" i="0" u="none" strike="noStrike" cap="none" dirty="0">
                <a:solidFill>
                  <a:srgbClr val="15334B"/>
                </a:solidFill>
                <a:highlight>
                  <a:srgbClr val="FFFFFF"/>
                </a:highlight>
                <a:latin typeface="Aptos Display"/>
                <a:ea typeface="Raleway Light"/>
                <a:cs typeface="Raleway Light"/>
                <a:sym typeface="Raleway Light"/>
              </a:rPr>
              <a:t> speaking up for yourself and your needs. It's about expressing your thoughts, feelings, and desires in order to stand up for what you believe is right or fair. This could involve asking for help, asserting your rights, or advocating for your own well-being and interests.</a:t>
            </a:r>
            <a:endParaRPr sz="2400" b="0" i="0" u="none" strike="noStrike" cap="none" dirty="0">
              <a:solidFill>
                <a:srgbClr val="15334B"/>
              </a:solidFill>
              <a:highlight>
                <a:srgbClr val="FFFFFF"/>
              </a:highlight>
              <a:latin typeface="Aptos Display"/>
              <a:ea typeface="Raleway Light"/>
              <a:cs typeface="Raleway Light"/>
              <a:sym typeface="Raleway Light"/>
            </a:endParaRPr>
          </a:p>
        </p:txBody>
      </p:sp>
      <p:pic>
        <p:nvPicPr>
          <p:cNvPr id="823" name="Google Shape;823;g37b72e013b6_0_467" descr="A smiling young person with long brown hair in braids, wearing red glasses, a white shirt, and pink suspenders."/>
          <p:cNvPicPr preferRelativeResize="0"/>
          <p:nvPr/>
        </p:nvPicPr>
        <p:blipFill rotWithShape="1">
          <a:blip r:embed="rId3">
            <a:alphaModFix/>
          </a:blip>
          <a:srcRect/>
          <a:stretch/>
        </p:blipFill>
        <p:spPr>
          <a:xfrm>
            <a:off x="6311636" y="2402675"/>
            <a:ext cx="5405995" cy="3862583"/>
          </a:xfrm>
          <a:prstGeom prst="rect">
            <a:avLst/>
          </a:prstGeom>
          <a:noFill/>
          <a:ln>
            <a:noFill/>
          </a:ln>
        </p:spPr>
      </p:pic>
      <p:pic>
        <p:nvPicPr>
          <p:cNvPr id="824" name="Google Shape;824;g37b72e013b6_0_467" descr="A colorful vertical graphic displaying the acronym ASCEND with each letter representing a word. All words have a low opacity except Awareness and Self Advocacy:&#10;&#10;A: Awareness (teal)&#10;&#10;S: Self Advocacy (orange)&#10;&#10;C: Confidence (yellow)&#10;&#10;E: Expression (purple)&#10;&#10;N: Navigation (green)&#10;&#10;D: Determination (dark teal)&#10;&#10;Each word is paired with a right-facing arrow in the same color."/>
          <p:cNvPicPr preferRelativeResize="0"/>
          <p:nvPr/>
        </p:nvPicPr>
        <p:blipFill rotWithShape="1">
          <a:blip r:embed="rId4">
            <a:alphaModFix/>
          </a:blip>
          <a:srcRect l="15952" t="8273"/>
          <a:stretch/>
        </p:blipFill>
        <p:spPr>
          <a:xfrm>
            <a:off x="8931900" y="0"/>
            <a:ext cx="2701625" cy="21072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1" name="Google Shape;831;g37b72e013b6_0_473"/>
          <p:cNvSpPr txBox="1"/>
          <p:nvPr/>
        </p:nvSpPr>
        <p:spPr>
          <a:xfrm>
            <a:off x="3045266" y="2438301"/>
            <a:ext cx="7572300" cy="2225700"/>
          </a:xfrm>
          <a:prstGeom prst="rect">
            <a:avLst/>
          </a:prstGeom>
          <a:noFill/>
          <a:ln>
            <a:noFill/>
          </a:ln>
        </p:spPr>
        <p:txBody>
          <a:bodyPr spcFirstLastPara="1" wrap="square" lIns="91425" tIns="91425" rIns="91425" bIns="91425" anchor="t" anchorCtr="0">
            <a:spAutoFit/>
          </a:bodyPr>
          <a:lstStyle/>
          <a:p>
            <a:pPr marL="0" marR="0" lvl="0" indent="0" algn="ctr" rtl="0">
              <a:lnSpc>
                <a:spcPct val="85000"/>
              </a:lnSpc>
              <a:spcBef>
                <a:spcPts val="0"/>
              </a:spcBef>
              <a:spcAft>
                <a:spcPts val="0"/>
              </a:spcAft>
              <a:buClr>
                <a:srgbClr val="000000"/>
              </a:buClr>
              <a:buSzPts val="2600"/>
              <a:buFont typeface="Arial"/>
              <a:buNone/>
            </a:pPr>
            <a:r>
              <a:rPr lang="en-US" sz="2600" b="1" i="1" u="none" strike="noStrike" cap="none" dirty="0">
                <a:solidFill>
                  <a:srgbClr val="15334B"/>
                </a:solidFill>
                <a:highlight>
                  <a:srgbClr val="FFFFFF"/>
                </a:highlight>
                <a:latin typeface="Aptos Display"/>
                <a:ea typeface="Raleway"/>
                <a:cs typeface="Raleway"/>
                <a:sym typeface="Raleway"/>
              </a:rPr>
              <a:t>Confidence </a:t>
            </a:r>
            <a:r>
              <a:rPr lang="en-US" sz="2600" b="0" i="0" u="none" strike="noStrike" cap="none" dirty="0">
                <a:solidFill>
                  <a:srgbClr val="15334B"/>
                </a:solidFill>
                <a:highlight>
                  <a:srgbClr val="FFFFFF"/>
                </a:highlight>
                <a:latin typeface="Aptos Display"/>
                <a:ea typeface="Raleway Light"/>
                <a:cs typeface="Raleway Light"/>
                <a:sym typeface="Raleway Light"/>
              </a:rPr>
              <a:t>is a belief in yourself and means that you know that you have the ability to make your own choices and control your own life. It’s trusting that you can set goals, make decisions, and take actions that lead you toward what you want, even when things are challenging.</a:t>
            </a:r>
            <a:endParaRPr sz="2600" b="0" i="0" u="none" strike="noStrike" cap="none" dirty="0">
              <a:solidFill>
                <a:srgbClr val="15334B"/>
              </a:solidFill>
              <a:highlight>
                <a:srgbClr val="FFFFFF"/>
              </a:highlight>
              <a:latin typeface="Aptos Display"/>
              <a:ea typeface="Raleway Light"/>
              <a:cs typeface="Raleway Light"/>
              <a:sym typeface="Raleway Light"/>
            </a:endParaRPr>
          </a:p>
        </p:txBody>
      </p:sp>
      <p:pic>
        <p:nvPicPr>
          <p:cNvPr id="832" name="Google Shape;832;g37b72e013b6_0_473" descr="A smiling young girl with curly hair wearing a light blue shirt and tan jumper, holding the straps of a bright pink backpack."/>
          <p:cNvPicPr preferRelativeResize="0"/>
          <p:nvPr/>
        </p:nvPicPr>
        <p:blipFill rotWithShape="1">
          <a:blip r:embed="rId3">
            <a:alphaModFix/>
          </a:blip>
          <a:srcRect/>
          <a:stretch/>
        </p:blipFill>
        <p:spPr>
          <a:xfrm>
            <a:off x="-1331887" y="1711751"/>
            <a:ext cx="3908959" cy="3240828"/>
          </a:xfrm>
          <a:prstGeom prst="rect">
            <a:avLst/>
          </a:prstGeom>
          <a:noFill/>
          <a:ln>
            <a:noFill/>
          </a:ln>
        </p:spPr>
      </p:pic>
      <p:pic>
        <p:nvPicPr>
          <p:cNvPr id="833" name="Google Shape;833;g37b72e013b6_0_473" descr="A colorful vertical graphic displaying the acronym ASCEND with each letter representing a word. All words have a low opacity except Awareness, Self Advocacy, and Confidence:&#10;&#10;A: Awareness (teal)&#10;&#10;S: Self Advocacy (orange)&#10;&#10;C: Confidence (yellow)&#10;&#10;E: Expression (purple)&#10;&#10;N: Navigation (green)&#10;&#10;D: Determination (dark teal)&#10;&#10;Each word is paired with a right-facing arrow in the same color."/>
          <p:cNvPicPr preferRelativeResize="0"/>
          <p:nvPr/>
        </p:nvPicPr>
        <p:blipFill rotWithShape="1">
          <a:blip r:embed="rId4">
            <a:alphaModFix/>
          </a:blip>
          <a:srcRect l="16219" t="8349"/>
          <a:stretch/>
        </p:blipFill>
        <p:spPr>
          <a:xfrm>
            <a:off x="8967250" y="0"/>
            <a:ext cx="2701625" cy="2112148"/>
          </a:xfrm>
          <a:prstGeom prst="rect">
            <a:avLst/>
          </a:prstGeom>
          <a:noFill/>
          <a:ln>
            <a:noFill/>
          </a:ln>
        </p:spPr>
      </p:pic>
      <p:sp>
        <p:nvSpPr>
          <p:cNvPr id="830" name="Google Shape;830;g37b72e013b6_0_473"/>
          <p:cNvSpPr txBox="1">
            <a:spLocks noGrp="1"/>
          </p:cNvSpPr>
          <p:nvPr>
            <p:ph type="title"/>
          </p:nvPr>
        </p:nvSpPr>
        <p:spPr>
          <a:xfrm>
            <a:off x="1140525" y="-488500"/>
            <a:ext cx="1825200" cy="4050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1200"/>
              <a:t>Confidence</a:t>
            </a:r>
            <a:endParaRPr sz="120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840" name="Google Shape;840;g37b72e013b6_0_479"/>
          <p:cNvSpPr txBox="1"/>
          <p:nvPr/>
        </p:nvSpPr>
        <p:spPr>
          <a:xfrm>
            <a:off x="2738585" y="2329050"/>
            <a:ext cx="8292900" cy="1662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1" u="none" strike="noStrike" cap="none" dirty="0">
                <a:solidFill>
                  <a:srgbClr val="15334B"/>
                </a:solidFill>
                <a:highlight>
                  <a:srgbClr val="FFFFFF"/>
                </a:highlight>
                <a:latin typeface="Aptos Display"/>
                <a:ea typeface="Raleway"/>
                <a:cs typeface="Raleway"/>
                <a:sym typeface="Raleway"/>
              </a:rPr>
              <a:t>(Self)-expression </a:t>
            </a:r>
            <a:r>
              <a:rPr lang="en-US" sz="2400" b="0" i="1" u="none" strike="noStrike" cap="none" dirty="0">
                <a:solidFill>
                  <a:srgbClr val="15334B"/>
                </a:solidFill>
                <a:highlight>
                  <a:srgbClr val="FFFFFF"/>
                </a:highlight>
                <a:latin typeface="Aptos Display"/>
                <a:ea typeface="Raleway Light"/>
                <a:cs typeface="Raleway Light"/>
                <a:sym typeface="Raleway Light"/>
              </a:rPr>
              <a:t>is showing who you are through your words, actions, and creativity. It’s how you share your thoughts, feelings, and personality with others, like through art, music, writing, or the way you dress.</a:t>
            </a:r>
            <a:endParaRPr lang="en-US" sz="2400" b="0" i="0" u="none" strike="noStrike" cap="none" dirty="0">
              <a:solidFill>
                <a:srgbClr val="15334B"/>
              </a:solidFill>
              <a:highlight>
                <a:srgbClr val="FFFFFF"/>
              </a:highlight>
              <a:latin typeface="Aptos Display"/>
              <a:ea typeface="Raleway Light"/>
              <a:cs typeface="Raleway Light"/>
            </a:endParaRPr>
          </a:p>
        </p:txBody>
      </p:sp>
      <p:pic>
        <p:nvPicPr>
          <p:cNvPr id="841" name="Google Shape;841;g37b72e013b6_0_479" descr="A young boy with short hair, wearing a blue dotted dress shirt and white bow tie, holding a microphone and looking at the camera."/>
          <p:cNvPicPr preferRelativeResize="0"/>
          <p:nvPr/>
        </p:nvPicPr>
        <p:blipFill rotWithShape="1">
          <a:blip r:embed="rId3">
            <a:alphaModFix/>
          </a:blip>
          <a:srcRect/>
          <a:stretch/>
        </p:blipFill>
        <p:spPr>
          <a:xfrm>
            <a:off x="185565" y="2682550"/>
            <a:ext cx="5004000" cy="3575358"/>
          </a:xfrm>
          <a:prstGeom prst="rect">
            <a:avLst/>
          </a:prstGeom>
          <a:noFill/>
          <a:ln>
            <a:noFill/>
          </a:ln>
        </p:spPr>
      </p:pic>
      <p:pic>
        <p:nvPicPr>
          <p:cNvPr id="842" name="Google Shape;842;g37b72e013b6_0_479" descr="A colorful vertical graphic displaying the acronym ASCEND with each letter representing a word. All words have a low opacity except Awareness, Self Advocacy, Confidence, and Expression:&#10;&#10;A: Awareness (teal)&#10;&#10;S: Self Advocacy (orange)&#10;&#10;C: Confidence (yellow)&#10;&#10;E: Expression (purple)&#10;&#10;N: Navigation (green)&#10;&#10;D: Determination (dark teal)&#10;&#10;Each word is paired with a right-facing arrow in the same color."/>
          <p:cNvPicPr preferRelativeResize="0"/>
          <p:nvPr/>
        </p:nvPicPr>
        <p:blipFill rotWithShape="1">
          <a:blip r:embed="rId4">
            <a:alphaModFix/>
          </a:blip>
          <a:srcRect l="15810" t="7783"/>
          <a:stretch/>
        </p:blipFill>
        <p:spPr>
          <a:xfrm>
            <a:off x="9002600" y="0"/>
            <a:ext cx="2701625" cy="2114956"/>
          </a:xfrm>
          <a:prstGeom prst="rect">
            <a:avLst/>
          </a:prstGeom>
          <a:noFill/>
          <a:ln>
            <a:noFill/>
          </a:ln>
        </p:spPr>
      </p:pic>
      <p:sp>
        <p:nvSpPr>
          <p:cNvPr id="839" name="Google Shape;839;g37b72e013b6_0_479"/>
          <p:cNvSpPr txBox="1">
            <a:spLocks noGrp="1"/>
          </p:cNvSpPr>
          <p:nvPr>
            <p:ph type="title"/>
          </p:nvPr>
        </p:nvSpPr>
        <p:spPr>
          <a:xfrm>
            <a:off x="1116974" y="-499207"/>
            <a:ext cx="2930100" cy="499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1200"/>
              <a:t>self-expression</a:t>
            </a:r>
            <a:endParaRPr sz="120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pic>
        <p:nvPicPr>
          <p:cNvPr id="849" name="Google Shape;849;g37b72e013b6_0_490" descr="A smiling student wearing a striped shirt and backpack, holding bright pink and green notebooks, and pointing to the side."/>
          <p:cNvPicPr preferRelativeResize="0"/>
          <p:nvPr/>
        </p:nvPicPr>
        <p:blipFill rotWithShape="1">
          <a:blip r:embed="rId3">
            <a:alphaModFix/>
          </a:blip>
          <a:srcRect/>
          <a:stretch/>
        </p:blipFill>
        <p:spPr>
          <a:xfrm>
            <a:off x="4855675" y="1752199"/>
            <a:ext cx="6459675" cy="4615449"/>
          </a:xfrm>
          <a:prstGeom prst="rect">
            <a:avLst/>
          </a:prstGeom>
          <a:noFill/>
          <a:ln>
            <a:noFill/>
          </a:ln>
        </p:spPr>
      </p:pic>
      <p:sp>
        <p:nvSpPr>
          <p:cNvPr id="850" name="Google Shape;850;g37b72e013b6_0_490"/>
          <p:cNvSpPr txBox="1"/>
          <p:nvPr/>
        </p:nvSpPr>
        <p:spPr>
          <a:xfrm>
            <a:off x="381824" y="1610825"/>
            <a:ext cx="7589100" cy="2400627"/>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rgbClr val="15334B"/>
                </a:solidFill>
                <a:latin typeface="Aptos Display"/>
                <a:ea typeface="Raleway Light"/>
                <a:cs typeface="Raleway Light"/>
                <a:sym typeface="Raleway Light"/>
              </a:rPr>
              <a:t>To </a:t>
            </a:r>
            <a:r>
              <a:rPr lang="en-US" sz="2400" b="1" i="1" u="none" strike="noStrike" cap="none" dirty="0">
                <a:solidFill>
                  <a:srgbClr val="15334B"/>
                </a:solidFill>
                <a:latin typeface="Aptos Display"/>
                <a:ea typeface="Raleway"/>
                <a:cs typeface="Raleway"/>
                <a:sym typeface="Raleway"/>
              </a:rPr>
              <a:t>navigate </a:t>
            </a:r>
            <a:r>
              <a:rPr lang="en-US" sz="2400" b="0" i="0" u="none" strike="noStrike" cap="none" dirty="0">
                <a:solidFill>
                  <a:srgbClr val="15334B"/>
                </a:solidFill>
                <a:latin typeface="Aptos Display"/>
                <a:ea typeface="Raleway Light"/>
                <a:cs typeface="Raleway Light"/>
                <a:sym typeface="Raleway Light"/>
              </a:rPr>
              <a:t>means to find your way or chart a course toward a goal or destination. It involves assessing where you are, understanding the resources and tools available, identifying potential challenges, and making decisions to move forward effectively. Navigation often requires adaptability, problem-solving, and resilience.</a:t>
            </a:r>
            <a:endParaRPr sz="2400" b="0" i="0" u="none" strike="noStrike" cap="none" dirty="0">
              <a:solidFill>
                <a:srgbClr val="15334B"/>
              </a:solidFill>
              <a:latin typeface="Aptos Display"/>
              <a:ea typeface="Raleway Light"/>
              <a:cs typeface="Raleway Light"/>
              <a:sym typeface="Raleway Light"/>
            </a:endParaRPr>
          </a:p>
        </p:txBody>
      </p:sp>
      <p:pic>
        <p:nvPicPr>
          <p:cNvPr id="851" name="Google Shape;851;g37b72e013b6_0_490" descr="A colorful vertical graphic displaying the acronym ASCEND with each letter representing a word. All words have a low opacity except Awareness, Self Advocacy, Confidence, Expression, and Navigation:&#10;&#10;A: Awareness (teal)&#10;&#10;S: Self Advocacy (orange)&#10;&#10;C: Confidence (yellow)&#10;&#10;E: Expression (purple)&#10;&#10;N: Navigation (green)&#10;&#10;D: Determination (dark teal)&#10;&#10;Each word is paired with a right-facing arrow in the same color."/>
          <p:cNvPicPr preferRelativeResize="0"/>
          <p:nvPr/>
        </p:nvPicPr>
        <p:blipFill rotWithShape="1">
          <a:blip r:embed="rId4">
            <a:alphaModFix/>
          </a:blip>
          <a:srcRect l="16219" t="9477"/>
          <a:stretch/>
        </p:blipFill>
        <p:spPr>
          <a:xfrm>
            <a:off x="8778700" y="3"/>
            <a:ext cx="2701625" cy="2086097"/>
          </a:xfrm>
          <a:prstGeom prst="rect">
            <a:avLst/>
          </a:prstGeom>
          <a:noFill/>
          <a:ln>
            <a:noFill/>
          </a:ln>
        </p:spPr>
      </p:pic>
      <p:sp>
        <p:nvSpPr>
          <p:cNvPr id="848" name="Google Shape;848;g37b72e013b6_0_490"/>
          <p:cNvSpPr txBox="1">
            <a:spLocks noGrp="1"/>
          </p:cNvSpPr>
          <p:nvPr>
            <p:ph type="title"/>
          </p:nvPr>
        </p:nvSpPr>
        <p:spPr>
          <a:xfrm>
            <a:off x="1258375" y="-357908"/>
            <a:ext cx="8292900" cy="357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1200"/>
              <a:t>Navigate</a:t>
            </a:r>
            <a:endParaRPr sz="120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8" name="Google Shape;858;g37b72e013b6_0_496"/>
          <p:cNvSpPr txBox="1"/>
          <p:nvPr/>
        </p:nvSpPr>
        <p:spPr>
          <a:xfrm>
            <a:off x="3269300" y="2167000"/>
            <a:ext cx="7903500" cy="2769959"/>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rgbClr val="15334B"/>
                </a:solidFill>
                <a:latin typeface="Aptos Display"/>
                <a:ea typeface="Raleway"/>
                <a:cs typeface="Raleway"/>
                <a:sym typeface="Raleway"/>
              </a:rPr>
              <a:t>Determination</a:t>
            </a:r>
            <a:r>
              <a:rPr lang="en-US" sz="2400" b="0" i="0" u="none" strike="noStrike" cap="none" dirty="0">
                <a:solidFill>
                  <a:srgbClr val="15334B"/>
                </a:solidFill>
                <a:latin typeface="Aptos Display"/>
                <a:ea typeface="Raleway Light"/>
                <a:cs typeface="Raleway Light"/>
                <a:sym typeface="Raleway Light"/>
              </a:rPr>
              <a:t> </a:t>
            </a:r>
            <a:r>
              <a:rPr lang="en-US" sz="2400" b="0" i="1" u="none" strike="noStrike" cap="none" dirty="0">
                <a:solidFill>
                  <a:srgbClr val="15334B"/>
                </a:solidFill>
                <a:latin typeface="Aptos Display"/>
                <a:ea typeface="Raleway Light"/>
                <a:cs typeface="Raleway Light"/>
                <a:sym typeface="Raleway Light"/>
              </a:rPr>
              <a:t>means never giving up, even when things get hard. It’s about believing in yourself, working through challenges, and finding ways to reach your goals. For students, it might look like asking for help, trying new strategies, or staying focused on what you want to achieve. For educators, it’s supporting students to build confidence and showing them that they have the power to succeed, one step at a time.</a:t>
            </a:r>
            <a:endParaRPr sz="2400" b="0" i="1" u="none" strike="noStrike" cap="none" dirty="0">
              <a:solidFill>
                <a:srgbClr val="15334B"/>
              </a:solidFill>
              <a:latin typeface="Aptos Display"/>
              <a:ea typeface="Raleway Light"/>
              <a:cs typeface="Raleway Light"/>
              <a:sym typeface="Raleway Light"/>
            </a:endParaRPr>
          </a:p>
        </p:txBody>
      </p:sp>
      <p:pic>
        <p:nvPicPr>
          <p:cNvPr id="859" name="Google Shape;859;g37b72e013b6_0_496" descr="A joyful young child sitting in a wheelchair, smiling and laughing while wearing a light jacket and pink pants."/>
          <p:cNvPicPr preferRelativeResize="0"/>
          <p:nvPr/>
        </p:nvPicPr>
        <p:blipFill rotWithShape="1">
          <a:blip r:embed="rId3">
            <a:alphaModFix/>
          </a:blip>
          <a:srcRect/>
          <a:stretch/>
        </p:blipFill>
        <p:spPr>
          <a:xfrm>
            <a:off x="0" y="1943148"/>
            <a:ext cx="5992860" cy="4281902"/>
          </a:xfrm>
          <a:prstGeom prst="rect">
            <a:avLst/>
          </a:prstGeom>
          <a:noFill/>
          <a:ln>
            <a:noFill/>
          </a:ln>
        </p:spPr>
      </p:pic>
      <p:pic>
        <p:nvPicPr>
          <p:cNvPr id="860" name="Google Shape;860;g37b72e013b6_0_496" descr="A colorful vertical graphic displaying the acronym ASCEND with each letter representing a word:&#10;&#10;A: Awareness (teal)&#10;&#10;S: Self Advocacy (orange)&#10;&#10;C: Confidence (yellow)&#10;&#10;E: Expression (purple)&#10;&#10;N: Navigation (green)&#10;&#10;D: Determination (dark teal)&#10;&#10;Each word is paired with a right-facing arrow in the same color."/>
          <p:cNvPicPr preferRelativeResize="0"/>
          <p:nvPr/>
        </p:nvPicPr>
        <p:blipFill>
          <a:blip r:embed="rId4">
            <a:alphaModFix/>
          </a:blip>
          <a:stretch>
            <a:fillRect/>
          </a:stretch>
        </p:blipFill>
        <p:spPr>
          <a:xfrm>
            <a:off x="8721639" y="0"/>
            <a:ext cx="2608907" cy="2084528"/>
          </a:xfrm>
          <a:prstGeom prst="rect">
            <a:avLst/>
          </a:prstGeom>
          <a:noFill/>
          <a:ln>
            <a:noFill/>
          </a:ln>
        </p:spPr>
      </p:pic>
      <p:sp>
        <p:nvSpPr>
          <p:cNvPr id="857" name="Google Shape;857;g37b72e013b6_0_496"/>
          <p:cNvSpPr txBox="1">
            <a:spLocks noGrp="1"/>
          </p:cNvSpPr>
          <p:nvPr>
            <p:ph type="title"/>
          </p:nvPr>
        </p:nvSpPr>
        <p:spPr>
          <a:xfrm>
            <a:off x="2012524" y="-453158"/>
            <a:ext cx="3024300" cy="4050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1200"/>
              <a:t>Determination</a:t>
            </a:r>
            <a:endParaRPr sz="120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7" name="Google Shape;867;g37759790070_0_460"/>
          <p:cNvSpPr txBox="1"/>
          <p:nvPr/>
        </p:nvSpPr>
        <p:spPr>
          <a:xfrm>
            <a:off x="4666175" y="2835450"/>
            <a:ext cx="5991000" cy="1352700"/>
          </a:xfrm>
          <a:prstGeom prst="rect">
            <a:avLst/>
          </a:prstGeom>
          <a:noFill/>
          <a:ln>
            <a:noFill/>
          </a:ln>
        </p:spPr>
        <p:txBody>
          <a:bodyPr spcFirstLastPara="1" wrap="square" lIns="91425" tIns="45700" rIns="91425" bIns="45700" anchor="t" anchorCtr="0">
            <a:normAutofit/>
          </a:bodyPr>
          <a:lstStyle/>
          <a:p>
            <a:pPr marL="0" lvl="1" indent="0" algn="l" rtl="0">
              <a:spcBef>
                <a:spcPts val="0"/>
              </a:spcBef>
              <a:spcAft>
                <a:spcPts val="0"/>
              </a:spcAft>
              <a:buNone/>
            </a:pPr>
            <a:r>
              <a:rPr lang="en-US" sz="2400" dirty="0">
                <a:solidFill>
                  <a:srgbClr val="15334B"/>
                </a:solidFill>
                <a:latin typeface="Aptos Display"/>
                <a:ea typeface="Raleway"/>
                <a:cs typeface="Raleway"/>
                <a:sym typeface="Raleway"/>
              </a:rPr>
              <a:t>Can you see how building self-determination skills in students strengthen their self-awareness? </a:t>
            </a:r>
            <a:endParaRPr sz="2400" dirty="0">
              <a:solidFill>
                <a:srgbClr val="15334B"/>
              </a:solidFill>
              <a:latin typeface="Aptos Display"/>
              <a:ea typeface="Raleway"/>
              <a:cs typeface="Raleway"/>
              <a:sym typeface="Raleway"/>
            </a:endParaRPr>
          </a:p>
        </p:txBody>
      </p:sp>
      <p:pic>
        <p:nvPicPr>
          <p:cNvPr id="868" name="Google Shape;868;g37759790070_0_460" descr="Icon of two people with speech bubbles above them, representing conversation, dialogue, or communication."/>
          <p:cNvPicPr preferRelativeResize="0"/>
          <p:nvPr/>
        </p:nvPicPr>
        <p:blipFill>
          <a:blip r:embed="rId3">
            <a:alphaModFix/>
          </a:blip>
          <a:stretch>
            <a:fillRect/>
          </a:stretch>
        </p:blipFill>
        <p:spPr>
          <a:xfrm>
            <a:off x="1343454" y="2103375"/>
            <a:ext cx="2992225" cy="2992225"/>
          </a:xfrm>
          <a:prstGeom prst="rect">
            <a:avLst/>
          </a:prstGeom>
          <a:noFill/>
          <a:ln>
            <a:noFill/>
          </a:ln>
        </p:spPr>
      </p:pic>
      <p:sp>
        <p:nvSpPr>
          <p:cNvPr id="866" name="Google Shape;866;g37759790070_0_460"/>
          <p:cNvSpPr txBox="1">
            <a:spLocks noGrp="1"/>
          </p:cNvSpPr>
          <p:nvPr>
            <p:ph type="title"/>
          </p:nvPr>
        </p:nvSpPr>
        <p:spPr>
          <a:xfrm>
            <a:off x="0" y="-485427"/>
            <a:ext cx="9132300" cy="4854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1400">
                <a:latin typeface="Raleway"/>
                <a:ea typeface="Raleway"/>
                <a:cs typeface="Raleway"/>
                <a:sym typeface="Raleway"/>
              </a:rPr>
              <a:t>reflection for student self-awareness and the importance </a:t>
            </a:r>
            <a:endParaRPr sz="1400">
              <a:latin typeface="Raleway"/>
              <a:ea typeface="Raleway"/>
              <a:cs typeface="Raleway"/>
              <a:sym typeface="Raleway"/>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5" name="Google Shape;875;g378b54b9afd_0_82"/>
          <p:cNvSpPr txBox="1">
            <a:spLocks noGrp="1"/>
          </p:cNvSpPr>
          <p:nvPr>
            <p:ph type="title"/>
          </p:nvPr>
        </p:nvSpPr>
        <p:spPr>
          <a:xfrm>
            <a:off x="4009150" y="4215663"/>
            <a:ext cx="6460800" cy="1050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2400" b="0" i="1">
                <a:solidFill>
                  <a:srgbClr val="15334B"/>
                </a:solidFill>
                <a:latin typeface="Aptos Display"/>
                <a:ea typeface="Raleway"/>
                <a:cs typeface="Raleway"/>
                <a:sym typeface="Raleway"/>
              </a:rPr>
              <a:t>Preparing ourselves for the IEP (educators and parents).</a:t>
            </a:r>
            <a:endParaRPr sz="2400" b="0" i="1">
              <a:solidFill>
                <a:srgbClr val="15334B"/>
              </a:solidFill>
              <a:latin typeface="Aptos Display"/>
              <a:ea typeface="Raleway"/>
              <a:cs typeface="Raleway"/>
              <a:sym typeface="Raleway"/>
            </a:endParaRPr>
          </a:p>
        </p:txBody>
      </p:sp>
      <p:pic>
        <p:nvPicPr>
          <p:cNvPr id="876" name="Google Shape;876;g378b54b9afd_0_82" descr="Icon of six people grouped together, representing a team or community."/>
          <p:cNvPicPr preferRelativeResize="0"/>
          <p:nvPr/>
        </p:nvPicPr>
        <p:blipFill rotWithShape="1">
          <a:blip r:embed="rId3">
            <a:alphaModFix/>
          </a:blip>
          <a:srcRect t="15764" b="9058"/>
          <a:stretch/>
        </p:blipFill>
        <p:spPr>
          <a:xfrm>
            <a:off x="1883227" y="4091861"/>
            <a:ext cx="1726499" cy="1297926"/>
          </a:xfrm>
          <a:prstGeom prst="rect">
            <a:avLst/>
          </a:prstGeom>
          <a:noFill/>
          <a:ln>
            <a:noFill/>
          </a:ln>
        </p:spPr>
      </p:pic>
      <p:sp>
        <p:nvSpPr>
          <p:cNvPr id="874" name="Google Shape;874;g378b54b9afd_0_82"/>
          <p:cNvSpPr txBox="1">
            <a:spLocks noGrp="1"/>
          </p:cNvSpPr>
          <p:nvPr>
            <p:ph type="title"/>
          </p:nvPr>
        </p:nvSpPr>
        <p:spPr>
          <a:xfrm>
            <a:off x="1529849" y="2766139"/>
            <a:ext cx="9132300" cy="1325700"/>
          </a:xfrm>
          <a:prstGeom prst="rect">
            <a:avLst/>
          </a:prstGeom>
          <a:solidFill>
            <a:srgbClr val="17425C"/>
          </a:solidFill>
        </p:spPr>
        <p:txBody>
          <a:bodyPr spcFirstLastPara="1" wrap="square" lIns="91425" tIns="45700" rIns="91425" bIns="45700" anchor="ctr" anchorCtr="0">
            <a:normAutofit/>
          </a:bodyPr>
          <a:lstStyle/>
          <a:p>
            <a:pPr marL="0" lvl="0" indent="0" algn="ctr" rtl="0">
              <a:spcBef>
                <a:spcPts val="0"/>
              </a:spcBef>
              <a:spcAft>
                <a:spcPts val="0"/>
              </a:spcAft>
              <a:buNone/>
            </a:pPr>
            <a:r>
              <a:rPr lang="en-US" sz="3600">
                <a:solidFill>
                  <a:srgbClr val="FFFFFF"/>
                </a:solidFill>
                <a:latin typeface="Aptos Display"/>
                <a:ea typeface="Raleway"/>
                <a:cs typeface="Raleway"/>
                <a:sym typeface="Raleway"/>
              </a:rPr>
              <a:t>Before the IEP</a:t>
            </a:r>
            <a:endParaRPr sz="3600">
              <a:solidFill>
                <a:srgbClr val="FFFFFF"/>
              </a:solidFill>
              <a:latin typeface="Aptos Display"/>
              <a:ea typeface="Raleway"/>
              <a:cs typeface="Raleway"/>
              <a:sym typeface="Raleway"/>
            </a:endParaRPr>
          </a:p>
        </p:txBody>
      </p:sp>
      <p:pic>
        <p:nvPicPr>
          <p:cNvPr id="877" name="Google Shape;877;g378b54b9afd_0_82" descr="Graphic of concentric dotted circles with the words ‘A Place to Begin’ on the outer ring and three phases labeled inside: ‘Before the IEP,’ ‘During the IEP,’ and ‘After the IEP."/>
          <p:cNvPicPr preferRelativeResize="0"/>
          <p:nvPr/>
        </p:nvPicPr>
        <p:blipFill>
          <a:blip r:embed="rId4">
            <a:alphaModFix/>
          </a:blip>
          <a:stretch>
            <a:fillRect/>
          </a:stretch>
        </p:blipFill>
        <p:spPr>
          <a:xfrm>
            <a:off x="8940725" y="0"/>
            <a:ext cx="2766150" cy="276615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883" name="Google Shape;883;g37759790070_0_454"/>
          <p:cNvSpPr txBox="1">
            <a:spLocks noGrp="1"/>
          </p:cNvSpPr>
          <p:nvPr>
            <p:ph type="title"/>
          </p:nvPr>
        </p:nvSpPr>
        <p:spPr>
          <a:xfrm>
            <a:off x="2047874" y="194939"/>
            <a:ext cx="91323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600" dirty="0">
                <a:solidFill>
                  <a:srgbClr val="15334B"/>
                </a:solidFill>
                <a:latin typeface="Aptos Display"/>
                <a:ea typeface="Raleway"/>
                <a:cs typeface="Raleway"/>
                <a:sym typeface="Raleway"/>
              </a:rPr>
              <a:t>Transactional vs. Transformational</a:t>
            </a:r>
            <a:endParaRPr lang="en-US" sz="3600" dirty="0">
              <a:solidFill>
                <a:srgbClr val="15334B"/>
              </a:solidFill>
              <a:latin typeface="Aptos Display"/>
              <a:ea typeface="Raleway"/>
              <a:cs typeface="Raleway"/>
            </a:endParaRPr>
          </a:p>
        </p:txBody>
      </p:sp>
      <p:pic>
        <p:nvPicPr>
          <p:cNvPr id="884" name="Google Shape;884;g37759790070_0_454" descr="Picture describing the difference between a typical IEP process (transactional) to a Whole Child Strength-Based Approach which is inclusive and ongoing"/>
          <p:cNvPicPr preferRelativeResize="0"/>
          <p:nvPr/>
        </p:nvPicPr>
        <p:blipFill rotWithShape="1">
          <a:blip r:embed="rId3">
            <a:alphaModFix/>
          </a:blip>
          <a:srcRect/>
          <a:stretch/>
        </p:blipFill>
        <p:spPr>
          <a:xfrm>
            <a:off x="1985975" y="1349825"/>
            <a:ext cx="8394276" cy="4721800"/>
          </a:xfrm>
          <a:prstGeom prst="rect">
            <a:avLst/>
          </a:prstGeom>
          <a:noFill/>
          <a:ln w="28575" cap="flat" cmpd="sng">
            <a:solidFill>
              <a:srgbClr val="80A84C"/>
            </a:solidFill>
            <a:prstDash val="solid"/>
            <a:round/>
            <a:headEnd type="none" w="sm" len="sm"/>
            <a:tailEnd type="none" w="sm" len="sm"/>
          </a:ln>
          <a:effectLst>
            <a:outerShdw blurRad="57150" dist="19050" dir="5400000" algn="bl" rotWithShape="0">
              <a:srgbClr val="000000">
                <a:alpha val="49410"/>
              </a:srgbClr>
            </a:outerShdw>
          </a:effec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sp>
        <p:nvSpPr>
          <p:cNvPr id="891" name="Google Shape;891;g37721a979d8_0_243"/>
          <p:cNvSpPr txBox="1"/>
          <p:nvPr/>
        </p:nvSpPr>
        <p:spPr>
          <a:xfrm>
            <a:off x="4462975" y="2792675"/>
            <a:ext cx="5991000" cy="1352700"/>
          </a:xfrm>
          <a:prstGeom prst="rect">
            <a:avLst/>
          </a:prstGeom>
          <a:noFill/>
          <a:ln>
            <a:noFill/>
          </a:ln>
        </p:spPr>
        <p:txBody>
          <a:bodyPr spcFirstLastPara="1" wrap="square" lIns="91425" tIns="45700" rIns="91425" bIns="45700" anchor="t" anchorCtr="0">
            <a:normAutofit/>
          </a:bodyPr>
          <a:lstStyle/>
          <a:p>
            <a:pPr marL="0" lvl="1" indent="0" algn="l" rtl="0">
              <a:spcBef>
                <a:spcPts val="0"/>
              </a:spcBef>
              <a:spcAft>
                <a:spcPts val="0"/>
              </a:spcAft>
              <a:buNone/>
            </a:pPr>
            <a:r>
              <a:rPr lang="en-US" sz="2400" dirty="0">
                <a:solidFill>
                  <a:srgbClr val="243B5B"/>
                </a:solidFill>
                <a:latin typeface="Aptos Display"/>
                <a:ea typeface="Raleway"/>
                <a:cs typeface="Raleway"/>
                <a:sym typeface="Raleway"/>
              </a:rPr>
              <a:t>Imagine you are preparing for an upcoming IEP. What are your top two priorities/tools?</a:t>
            </a:r>
            <a:endParaRPr sz="2400" dirty="0">
              <a:solidFill>
                <a:srgbClr val="243B5B"/>
              </a:solidFill>
              <a:latin typeface="Aptos Display"/>
              <a:ea typeface="Raleway"/>
              <a:cs typeface="Raleway"/>
              <a:sym typeface="Raleway"/>
            </a:endParaRPr>
          </a:p>
        </p:txBody>
      </p:sp>
      <p:pic>
        <p:nvPicPr>
          <p:cNvPr id="892" name="Google Shape;892;g37721a979d8_0_243" descr="Two simple outlined figures facing each other with a speech bubble above them, representing communication or conversation." title="Copy of Icons - 2025-08-27T110346.334.png"/>
          <p:cNvPicPr preferRelativeResize="0"/>
          <p:nvPr/>
        </p:nvPicPr>
        <p:blipFill>
          <a:blip r:embed="rId3">
            <a:alphaModFix/>
          </a:blip>
          <a:stretch>
            <a:fillRect/>
          </a:stretch>
        </p:blipFill>
        <p:spPr>
          <a:xfrm>
            <a:off x="1193729" y="1878775"/>
            <a:ext cx="2992225" cy="2992225"/>
          </a:xfrm>
          <a:prstGeom prst="rect">
            <a:avLst/>
          </a:prstGeom>
          <a:noFill/>
          <a:ln>
            <a:noFill/>
          </a:ln>
        </p:spPr>
      </p:pic>
      <p:sp>
        <p:nvSpPr>
          <p:cNvPr id="890" name="Google Shape;890;g37721a979d8_0_243"/>
          <p:cNvSpPr txBox="1">
            <a:spLocks noGrp="1"/>
          </p:cNvSpPr>
          <p:nvPr>
            <p:ph type="title"/>
          </p:nvPr>
        </p:nvSpPr>
        <p:spPr>
          <a:xfrm>
            <a:off x="95100" y="-485407"/>
            <a:ext cx="7021200" cy="4854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1800"/>
              <a:t>Activity: Preparing for the IEP</a:t>
            </a:r>
            <a:endParaRPr sz="18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g382ca76c8a7_0_173" descr="A female smiling with shoulder-length wavy hair wearing a black top. The background is softly blurred with cool tones, suggesting an indoor professional setting. The following phrases are around the woman: adoptive mom of two, sister of exceptional brother, born in Mexico, Spanish first language, bi-racial, multi-religious, learner, teacher, and coach. ">
            <a:extLst>
              <a:ext uri="{C183D7F6-B498-43B3-948B-1728B52AA6E4}">
                <adec:decorative xmlns:adec="http://schemas.microsoft.com/office/drawing/2017/decorative" val="0"/>
              </a:ext>
            </a:extLst>
          </p:cNvPr>
          <p:cNvPicPr preferRelativeResize="0"/>
          <p:nvPr/>
        </p:nvPicPr>
        <p:blipFill rotWithShape="1">
          <a:blip r:embed="rId3">
            <a:alphaModFix/>
          </a:blip>
          <a:srcRect l="18756" t="9864" r="15245" b="5021"/>
          <a:stretch/>
        </p:blipFill>
        <p:spPr>
          <a:xfrm>
            <a:off x="3216956" y="640298"/>
            <a:ext cx="5598575" cy="5577427"/>
          </a:xfrm>
          <a:prstGeom prst="rect">
            <a:avLst/>
          </a:prstGeom>
          <a:noFill/>
          <a:ln>
            <a:noFill/>
          </a:ln>
        </p:spPr>
      </p:pic>
      <p:sp>
        <p:nvSpPr>
          <p:cNvPr id="235" name="Google Shape;235;g382ca76c8a7_0_173">
            <a:extLst>
              <a:ext uri="{C183D7F6-B498-43B3-948B-1728B52AA6E4}">
                <adec:decorative xmlns:adec="http://schemas.microsoft.com/office/drawing/2017/decorative" val="0"/>
              </a:ext>
            </a:extLst>
          </p:cNvPr>
          <p:cNvSpPr txBox="1"/>
          <p:nvPr/>
        </p:nvSpPr>
        <p:spPr>
          <a:xfrm>
            <a:off x="5384575" y="508375"/>
            <a:ext cx="1786500" cy="135418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dirty="0">
              <a:solidFill>
                <a:schemeClr val="lt1"/>
              </a:solidFill>
              <a:latin typeface="Open Sans"/>
              <a:ea typeface="Open Sans"/>
              <a:cs typeface="Open Sans"/>
              <a:sym typeface="Open Sans"/>
            </a:endParaRPr>
          </a:p>
          <a:p>
            <a:pPr marL="0" lvl="0" indent="0" algn="l" rtl="0">
              <a:spcBef>
                <a:spcPts val="0"/>
              </a:spcBef>
              <a:spcAft>
                <a:spcPts val="0"/>
              </a:spcAft>
              <a:buNone/>
            </a:pPr>
            <a:endParaRPr sz="1800" dirty="0">
              <a:solidFill>
                <a:schemeClr val="lt1"/>
              </a:solidFill>
              <a:latin typeface="Open Sans"/>
              <a:ea typeface="Open Sans"/>
              <a:cs typeface="Open Sans"/>
              <a:sym typeface="Open Sans"/>
            </a:endParaRPr>
          </a:p>
          <a:p>
            <a:pPr marL="0" lvl="0" indent="0" algn="l" rtl="0">
              <a:spcBef>
                <a:spcPts val="0"/>
              </a:spcBef>
              <a:spcAft>
                <a:spcPts val="0"/>
              </a:spcAft>
              <a:buNone/>
            </a:pPr>
            <a:r>
              <a:rPr lang="en-US" sz="2000" b="1" dirty="0">
                <a:solidFill>
                  <a:schemeClr val="lt1"/>
                </a:solidFill>
                <a:latin typeface="Aptos Display"/>
                <a:ea typeface="Open Sans"/>
                <a:cs typeface="Open Sans"/>
                <a:sym typeface="Open Sans"/>
              </a:rPr>
              <a:t>Adoptive mom</a:t>
            </a:r>
            <a:endParaRPr sz="2000" b="1">
              <a:solidFill>
                <a:schemeClr val="lt1"/>
              </a:solidFill>
              <a:latin typeface="Aptos Display"/>
              <a:ea typeface="Open Sans"/>
              <a:cs typeface="Open Sans"/>
            </a:endParaRPr>
          </a:p>
          <a:p>
            <a:pPr marL="0" lvl="0" indent="0" algn="l" rtl="0">
              <a:spcBef>
                <a:spcPts val="0"/>
              </a:spcBef>
              <a:spcAft>
                <a:spcPts val="0"/>
              </a:spcAft>
              <a:buNone/>
            </a:pPr>
            <a:r>
              <a:rPr lang="en-US" sz="2000" b="1" dirty="0">
                <a:solidFill>
                  <a:schemeClr val="lt1"/>
                </a:solidFill>
                <a:latin typeface="Aptos Display"/>
                <a:ea typeface="Open Sans"/>
                <a:cs typeface="Open Sans"/>
                <a:sym typeface="Open Sans"/>
              </a:rPr>
              <a:t>of 2 </a:t>
            </a:r>
            <a:endParaRPr sz="2000" b="1" dirty="0">
              <a:solidFill>
                <a:schemeClr val="lt1"/>
              </a:solidFill>
              <a:latin typeface="Aptos Display"/>
              <a:ea typeface="Open Sans"/>
              <a:cs typeface="Open Sans"/>
              <a:sym typeface="Open Sans"/>
            </a:endParaRPr>
          </a:p>
        </p:txBody>
      </p:sp>
      <p:pic>
        <p:nvPicPr>
          <p:cNvPr id="242" name="Google Shape;242;g382ca76c8a7_0_173">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10362968" y="126995"/>
            <a:ext cx="1103986" cy="1103971"/>
          </a:xfrm>
          <a:prstGeom prst="rect">
            <a:avLst/>
          </a:prstGeom>
          <a:noFill/>
          <a:ln>
            <a:noFill/>
          </a:ln>
        </p:spPr>
      </p:pic>
      <p:sp>
        <p:nvSpPr>
          <p:cNvPr id="236" name="Google Shape;236;g382ca76c8a7_0_173">
            <a:extLst>
              <a:ext uri="{C183D7F6-B498-43B3-948B-1728B52AA6E4}">
                <adec:decorative xmlns:adec="http://schemas.microsoft.com/office/drawing/2017/decorative" val="0"/>
              </a:ext>
            </a:extLst>
          </p:cNvPr>
          <p:cNvSpPr txBox="1"/>
          <p:nvPr/>
        </p:nvSpPr>
        <p:spPr>
          <a:xfrm>
            <a:off x="6385575" y="4449875"/>
            <a:ext cx="38814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dirty="0">
                <a:solidFill>
                  <a:schemeClr val="lt1"/>
                </a:solidFill>
                <a:latin typeface="Aptos Display"/>
                <a:ea typeface="Open Sans"/>
                <a:cs typeface="Open Sans"/>
                <a:sym typeface="Open Sans"/>
              </a:rPr>
              <a:t>Born in Mexico, </a:t>
            </a:r>
            <a:endParaRPr lang="en-US" sz="2000" b="1">
              <a:solidFill>
                <a:schemeClr val="lt1"/>
              </a:solidFill>
              <a:latin typeface="Aptos Display"/>
              <a:ea typeface="Open Sans"/>
              <a:cs typeface="Open Sans"/>
            </a:endParaRPr>
          </a:p>
          <a:p>
            <a:pPr marL="0" lvl="0" indent="0" algn="l" rtl="0">
              <a:spcBef>
                <a:spcPts val="0"/>
              </a:spcBef>
              <a:spcAft>
                <a:spcPts val="0"/>
              </a:spcAft>
              <a:buNone/>
            </a:pPr>
            <a:r>
              <a:rPr lang="en-US" sz="2000" b="1" dirty="0">
                <a:solidFill>
                  <a:schemeClr val="lt1"/>
                </a:solidFill>
                <a:latin typeface="Aptos Display"/>
                <a:ea typeface="Open Sans"/>
                <a:cs typeface="Open Sans"/>
                <a:sym typeface="Open Sans"/>
              </a:rPr>
              <a:t>Spanish first </a:t>
            </a:r>
            <a:endParaRPr sz="2000" b="1">
              <a:solidFill>
                <a:schemeClr val="lt1"/>
              </a:solidFill>
              <a:latin typeface="Aptos Display"/>
              <a:ea typeface="Open Sans"/>
              <a:cs typeface="Open Sans"/>
            </a:endParaRPr>
          </a:p>
          <a:p>
            <a:pPr marL="0" lvl="0" indent="0" algn="l" rtl="0">
              <a:spcBef>
                <a:spcPts val="0"/>
              </a:spcBef>
              <a:spcAft>
                <a:spcPts val="0"/>
              </a:spcAft>
              <a:buNone/>
            </a:pPr>
            <a:r>
              <a:rPr lang="en-US" sz="2000" b="1" dirty="0">
                <a:solidFill>
                  <a:schemeClr val="lt1"/>
                </a:solidFill>
                <a:latin typeface="Aptos Display"/>
                <a:ea typeface="Open Sans"/>
                <a:cs typeface="Open Sans"/>
                <a:sym typeface="Open Sans"/>
              </a:rPr>
              <a:t>language</a:t>
            </a:r>
            <a:endParaRPr sz="2000" b="1" dirty="0">
              <a:solidFill>
                <a:schemeClr val="lt1"/>
              </a:solidFill>
              <a:latin typeface="Aptos Display"/>
              <a:ea typeface="Open Sans"/>
              <a:cs typeface="Open Sans"/>
              <a:sym typeface="Open Sans"/>
            </a:endParaRPr>
          </a:p>
        </p:txBody>
      </p:sp>
      <p:sp>
        <p:nvSpPr>
          <p:cNvPr id="237" name="Google Shape;237;g382ca76c8a7_0_173">
            <a:extLst>
              <a:ext uri="{C183D7F6-B498-43B3-948B-1728B52AA6E4}">
                <adec:decorative xmlns:adec="http://schemas.microsoft.com/office/drawing/2017/decorative" val="0"/>
              </a:ext>
            </a:extLst>
          </p:cNvPr>
          <p:cNvSpPr txBox="1"/>
          <p:nvPr/>
        </p:nvSpPr>
        <p:spPr>
          <a:xfrm>
            <a:off x="3949050" y="4359363"/>
            <a:ext cx="29730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dirty="0">
                <a:solidFill>
                  <a:schemeClr val="lt1"/>
                </a:solidFill>
                <a:latin typeface="Aptos Display"/>
                <a:ea typeface="Open Sans"/>
                <a:cs typeface="Open Sans"/>
                <a:sym typeface="Open Sans"/>
              </a:rPr>
              <a:t>Bi-racial, </a:t>
            </a:r>
            <a:endParaRPr lang="en-US" sz="2000" b="1">
              <a:solidFill>
                <a:schemeClr val="lt1"/>
              </a:solidFill>
              <a:latin typeface="Aptos Display"/>
              <a:ea typeface="Open Sans"/>
              <a:cs typeface="Open Sans"/>
            </a:endParaRPr>
          </a:p>
          <a:p>
            <a:pPr marL="0" lvl="0" indent="0" algn="l" rtl="0">
              <a:spcBef>
                <a:spcPts val="0"/>
              </a:spcBef>
              <a:spcAft>
                <a:spcPts val="0"/>
              </a:spcAft>
              <a:buNone/>
            </a:pPr>
            <a:r>
              <a:rPr lang="en-US" sz="2000" b="1" dirty="0">
                <a:solidFill>
                  <a:schemeClr val="lt1"/>
                </a:solidFill>
                <a:latin typeface="Aptos Display"/>
                <a:ea typeface="Open Sans"/>
                <a:cs typeface="Open Sans"/>
                <a:sym typeface="Open Sans"/>
              </a:rPr>
              <a:t>multi-religious</a:t>
            </a:r>
            <a:endParaRPr sz="2000" b="1" dirty="0">
              <a:solidFill>
                <a:schemeClr val="lt1"/>
              </a:solidFill>
              <a:latin typeface="Aptos Display"/>
              <a:ea typeface="Open Sans"/>
              <a:cs typeface="Open Sans"/>
              <a:sym typeface="Open Sans"/>
            </a:endParaRPr>
          </a:p>
        </p:txBody>
      </p:sp>
      <p:sp>
        <p:nvSpPr>
          <p:cNvPr id="238" name="Google Shape;238;g382ca76c8a7_0_173">
            <a:extLst>
              <a:ext uri="{C183D7F6-B498-43B3-948B-1728B52AA6E4}">
                <adec:decorative xmlns:adec="http://schemas.microsoft.com/office/drawing/2017/decorative" val="0"/>
              </a:ext>
            </a:extLst>
          </p:cNvPr>
          <p:cNvSpPr txBox="1"/>
          <p:nvPr/>
        </p:nvSpPr>
        <p:spPr>
          <a:xfrm>
            <a:off x="6983475" y="2075425"/>
            <a:ext cx="17169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dirty="0">
                <a:solidFill>
                  <a:schemeClr val="lt1"/>
                </a:solidFill>
                <a:latin typeface="Aptos Display"/>
                <a:ea typeface="Open Sans"/>
                <a:cs typeface="Open Sans"/>
                <a:sym typeface="Open Sans"/>
              </a:rPr>
              <a:t>Sister of </a:t>
            </a:r>
            <a:endParaRPr lang="en-US" sz="2000" b="1">
              <a:solidFill>
                <a:schemeClr val="lt1"/>
              </a:solidFill>
              <a:latin typeface="Aptos Display"/>
              <a:ea typeface="Open Sans"/>
              <a:cs typeface="Open Sans"/>
            </a:endParaRPr>
          </a:p>
          <a:p>
            <a:pPr marL="0" lvl="0" indent="0" algn="l" rtl="0">
              <a:spcBef>
                <a:spcPts val="0"/>
              </a:spcBef>
              <a:spcAft>
                <a:spcPts val="0"/>
              </a:spcAft>
              <a:buNone/>
            </a:pPr>
            <a:r>
              <a:rPr lang="en-US" sz="2000" b="1" dirty="0">
                <a:solidFill>
                  <a:schemeClr val="lt1"/>
                </a:solidFill>
                <a:latin typeface="Aptos Display"/>
                <a:ea typeface="Open Sans"/>
                <a:cs typeface="Open Sans"/>
                <a:sym typeface="Open Sans"/>
              </a:rPr>
              <a:t>exceptional</a:t>
            </a:r>
            <a:endParaRPr sz="2000" b="1">
              <a:solidFill>
                <a:schemeClr val="lt1"/>
              </a:solidFill>
              <a:latin typeface="Aptos Display"/>
              <a:ea typeface="Open Sans"/>
              <a:cs typeface="Open Sans"/>
            </a:endParaRPr>
          </a:p>
          <a:p>
            <a:pPr marL="0" lvl="0" indent="0" algn="l" rtl="0">
              <a:spcBef>
                <a:spcPts val="0"/>
              </a:spcBef>
              <a:spcAft>
                <a:spcPts val="0"/>
              </a:spcAft>
              <a:buNone/>
            </a:pPr>
            <a:r>
              <a:rPr lang="en-US" sz="2000" b="1" dirty="0">
                <a:solidFill>
                  <a:schemeClr val="lt1"/>
                </a:solidFill>
                <a:latin typeface="Aptos Display"/>
                <a:ea typeface="Open Sans"/>
                <a:cs typeface="Open Sans"/>
                <a:sym typeface="Open Sans"/>
              </a:rPr>
              <a:t>  brother</a:t>
            </a:r>
            <a:endParaRPr sz="2000" b="1" dirty="0">
              <a:solidFill>
                <a:schemeClr val="lt1"/>
              </a:solidFill>
              <a:latin typeface="Aptos Display"/>
              <a:ea typeface="Open Sans"/>
              <a:cs typeface="Open Sans"/>
              <a:sym typeface="Open Sans"/>
            </a:endParaRPr>
          </a:p>
        </p:txBody>
      </p:sp>
      <p:pic>
        <p:nvPicPr>
          <p:cNvPr id="239" name="Google Shape;239;g382ca76c8a7_0_173" descr="A group of people gathered outdoors, appearing to dance or celebrate together in a social setting">
            <a:extLst>
              <a:ext uri="{C183D7F6-B498-43B3-948B-1728B52AA6E4}">
                <adec:decorative xmlns:adec="http://schemas.microsoft.com/office/drawing/2017/decorative" val="0"/>
              </a:ext>
            </a:extLst>
          </p:cNvPr>
          <p:cNvPicPr preferRelativeResize="0"/>
          <p:nvPr/>
        </p:nvPicPr>
        <p:blipFill>
          <a:blip r:embed="rId5">
            <a:alphaModFix/>
          </a:blip>
          <a:stretch>
            <a:fillRect/>
          </a:stretch>
        </p:blipFill>
        <p:spPr>
          <a:xfrm>
            <a:off x="8378426" y="4929401"/>
            <a:ext cx="3248225" cy="1827124"/>
          </a:xfrm>
          <a:prstGeom prst="rect">
            <a:avLst/>
          </a:prstGeom>
          <a:noFill/>
          <a:ln>
            <a:noFill/>
          </a:ln>
        </p:spPr>
      </p:pic>
      <p:pic>
        <p:nvPicPr>
          <p:cNvPr id="240" name="Google Shape;240;g382ca76c8a7_0_173">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9230850" y="1461826"/>
            <a:ext cx="2395801" cy="3353800"/>
          </a:xfrm>
          <a:prstGeom prst="rect">
            <a:avLst/>
          </a:prstGeom>
          <a:noFill/>
          <a:ln>
            <a:noFill/>
          </a:ln>
        </p:spPr>
      </p:pic>
      <p:sp>
        <p:nvSpPr>
          <p:cNvPr id="241" name="Google Shape;241;g382ca76c8a7_0_173">
            <a:extLst>
              <a:ext uri="{C183D7F6-B498-43B3-948B-1728B52AA6E4}">
                <adec:decorative xmlns:adec="http://schemas.microsoft.com/office/drawing/2017/decorative" val="1"/>
              </a:ext>
            </a:extLst>
          </p:cNvPr>
          <p:cNvSpPr txBox="1"/>
          <p:nvPr/>
        </p:nvSpPr>
        <p:spPr>
          <a:xfrm>
            <a:off x="3632525" y="2417600"/>
            <a:ext cx="2171400" cy="1200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b="1" dirty="0">
                <a:solidFill>
                  <a:schemeClr val="accent1"/>
                </a:solidFill>
                <a:latin typeface="Aptos Display"/>
                <a:ea typeface="Open Sans"/>
                <a:cs typeface="Open Sans"/>
                <a:sym typeface="Open Sans"/>
              </a:rPr>
              <a:t>Learner</a:t>
            </a:r>
            <a:endParaRPr lang="en-US" sz="2200" b="1">
              <a:solidFill>
                <a:schemeClr val="accent1"/>
              </a:solidFill>
              <a:latin typeface="Aptos Display"/>
              <a:ea typeface="Open Sans"/>
              <a:cs typeface="Open Sans"/>
            </a:endParaRPr>
          </a:p>
          <a:p>
            <a:pPr marL="0" lvl="0" indent="0" algn="l" rtl="0">
              <a:spcBef>
                <a:spcPts val="0"/>
              </a:spcBef>
              <a:spcAft>
                <a:spcPts val="0"/>
              </a:spcAft>
              <a:buNone/>
            </a:pPr>
            <a:r>
              <a:rPr lang="en-US" sz="2200" b="1" dirty="0">
                <a:solidFill>
                  <a:schemeClr val="accent1"/>
                </a:solidFill>
                <a:latin typeface="Aptos Display"/>
                <a:ea typeface="Open Sans"/>
                <a:cs typeface="Open Sans"/>
                <a:sym typeface="Open Sans"/>
              </a:rPr>
              <a:t>teacher</a:t>
            </a:r>
            <a:endParaRPr sz="2200" b="1">
              <a:solidFill>
                <a:schemeClr val="accent1"/>
              </a:solidFill>
              <a:latin typeface="Aptos Display"/>
              <a:ea typeface="Open Sans"/>
              <a:cs typeface="Open Sans"/>
            </a:endParaRPr>
          </a:p>
          <a:p>
            <a:pPr marL="0" lvl="0" indent="0" algn="l" rtl="0">
              <a:spcBef>
                <a:spcPts val="0"/>
              </a:spcBef>
              <a:spcAft>
                <a:spcPts val="0"/>
              </a:spcAft>
              <a:buNone/>
            </a:pPr>
            <a:r>
              <a:rPr lang="en-US" sz="2200" b="1" dirty="0">
                <a:solidFill>
                  <a:schemeClr val="accent1"/>
                </a:solidFill>
                <a:latin typeface="Aptos Display"/>
                <a:ea typeface="Open Sans"/>
                <a:cs typeface="Open Sans"/>
                <a:sym typeface="Open Sans"/>
              </a:rPr>
              <a:t>coach</a:t>
            </a:r>
            <a:endParaRPr sz="2200" b="1" dirty="0">
              <a:solidFill>
                <a:schemeClr val="accent1"/>
              </a:solidFill>
              <a:latin typeface="Aptos Display"/>
              <a:ea typeface="Open Sans"/>
              <a:cs typeface="Open Sans"/>
              <a:sym typeface="Open Sans"/>
            </a:endParaRPr>
          </a:p>
        </p:txBody>
      </p:sp>
      <p:pic>
        <p:nvPicPr>
          <p:cNvPr id="243" name="Google Shape;243;g382ca76c8a7_0_173">
            <a:extLst>
              <a:ext uri="{C183D7F6-B498-43B3-948B-1728B52AA6E4}">
                <adec:decorative xmlns:adec="http://schemas.microsoft.com/office/drawing/2017/decorative" val="1"/>
              </a:ext>
            </a:extLst>
          </p:cNvPr>
          <p:cNvPicPr preferRelativeResize="0"/>
          <p:nvPr/>
        </p:nvPicPr>
        <p:blipFill>
          <a:blip r:embed="rId7">
            <a:alphaModFix/>
          </a:blip>
          <a:stretch>
            <a:fillRect/>
          </a:stretch>
        </p:blipFill>
        <p:spPr>
          <a:xfrm>
            <a:off x="5932213" y="200410"/>
            <a:ext cx="2566410" cy="439866"/>
          </a:xfrm>
          <a:prstGeom prst="rect">
            <a:avLst/>
          </a:prstGeom>
          <a:noFill/>
          <a:ln>
            <a:noFill/>
          </a:ln>
        </p:spPr>
      </p:pic>
      <p:pic>
        <p:nvPicPr>
          <p:cNvPr id="244" name="Google Shape;244;g382ca76c8a7_0_173">
            <a:extLst>
              <a:ext uri="{C183D7F6-B498-43B3-948B-1728B52AA6E4}">
                <adec:decorative xmlns:adec="http://schemas.microsoft.com/office/drawing/2017/decorative" val="1"/>
              </a:ext>
            </a:extLst>
          </p:cNvPr>
          <p:cNvPicPr preferRelativeResize="0"/>
          <p:nvPr/>
        </p:nvPicPr>
        <p:blipFill>
          <a:blip r:embed="rId8">
            <a:alphaModFix/>
          </a:blip>
          <a:stretch>
            <a:fillRect/>
          </a:stretch>
        </p:blipFill>
        <p:spPr>
          <a:xfrm>
            <a:off x="164368" y="3618200"/>
            <a:ext cx="2566419" cy="2087128"/>
          </a:xfrm>
          <a:prstGeom prst="rect">
            <a:avLst/>
          </a:prstGeom>
          <a:noFill/>
          <a:ln>
            <a:noFill/>
          </a:ln>
        </p:spPr>
      </p:pic>
      <p:pic>
        <p:nvPicPr>
          <p:cNvPr id="245" name="Google Shape;245;g382ca76c8a7_0_173" descr="Seal of the Pomona Unified School District: a circular blue emblem featuring a stylized open book under an arch or roof shape in the center, surrounded by the words ‘Pomona Unified School District’ along the circle.">
            <a:extLst>
              <a:ext uri="{C183D7F6-B498-43B3-948B-1728B52AA6E4}">
                <adec:decorative xmlns:adec="http://schemas.microsoft.com/office/drawing/2017/decorative" val="0"/>
              </a:ext>
            </a:extLst>
          </p:cNvPr>
          <p:cNvPicPr preferRelativeResize="0"/>
          <p:nvPr/>
        </p:nvPicPr>
        <p:blipFill>
          <a:blip r:embed="rId9">
            <a:alphaModFix/>
          </a:blip>
          <a:stretch>
            <a:fillRect/>
          </a:stretch>
        </p:blipFill>
        <p:spPr>
          <a:xfrm>
            <a:off x="8751397" y="1307"/>
            <a:ext cx="1319330" cy="1200600"/>
          </a:xfrm>
          <a:prstGeom prst="rect">
            <a:avLst/>
          </a:prstGeom>
          <a:noFill/>
          <a:ln>
            <a:noFill/>
          </a:ln>
        </p:spPr>
      </p:pic>
      <p:sp>
        <p:nvSpPr>
          <p:cNvPr id="247" name="Google Shape;247;g382ca76c8a7_0_173">
            <a:extLst>
              <a:ext uri="{C183D7F6-B498-43B3-948B-1728B52AA6E4}">
                <adec:decorative xmlns:adec="http://schemas.microsoft.com/office/drawing/2017/decorative" val="0"/>
              </a:ext>
            </a:extLst>
          </p:cNvPr>
          <p:cNvSpPr txBox="1"/>
          <p:nvPr/>
        </p:nvSpPr>
        <p:spPr>
          <a:xfrm>
            <a:off x="4123875" y="6217725"/>
            <a:ext cx="3711300" cy="538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300" b="1" dirty="0">
                <a:solidFill>
                  <a:schemeClr val="dk1"/>
                </a:solidFill>
                <a:highlight>
                  <a:srgbClr val="F9D99B"/>
                </a:highlight>
                <a:latin typeface="Aptos Display"/>
                <a:ea typeface="Open Sans"/>
                <a:cs typeface="Open Sans"/>
                <a:sym typeface="Open Sans"/>
              </a:rPr>
              <a:t>23 years in education</a:t>
            </a:r>
            <a:endParaRPr lang="en-US" sz="1900">
              <a:solidFill>
                <a:schemeClr val="dk1"/>
              </a:solidFill>
              <a:latin typeface="Aptos Display"/>
            </a:endParaRPr>
          </a:p>
        </p:txBody>
      </p:sp>
      <p:sp>
        <p:nvSpPr>
          <p:cNvPr id="246" name="Google Shape;246;g382ca76c8a7_0_173">
            <a:extLst>
              <a:ext uri="{C183D7F6-B498-43B3-948B-1728B52AA6E4}">
                <adec:decorative xmlns:adec="http://schemas.microsoft.com/office/drawing/2017/decorative" val="0"/>
              </a:ext>
            </a:extLst>
          </p:cNvPr>
          <p:cNvSpPr txBox="1"/>
          <p:nvPr/>
        </p:nvSpPr>
        <p:spPr>
          <a:xfrm>
            <a:off x="126400" y="1331063"/>
            <a:ext cx="2973000" cy="243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dirty="0">
              <a:solidFill>
                <a:schemeClr val="accent1"/>
              </a:solidFill>
              <a:latin typeface="Open Sans"/>
              <a:ea typeface="Open Sans"/>
              <a:cs typeface="Open Sans"/>
              <a:sym typeface="Open Sans"/>
            </a:endParaRPr>
          </a:p>
          <a:p>
            <a:pPr marL="0" lvl="0" indent="0" algn="l" rtl="0">
              <a:spcBef>
                <a:spcPts val="0"/>
              </a:spcBef>
              <a:spcAft>
                <a:spcPts val="0"/>
              </a:spcAft>
              <a:buNone/>
            </a:pPr>
            <a:r>
              <a:rPr lang="en-US" sz="2200" b="1" dirty="0">
                <a:solidFill>
                  <a:schemeClr val="accent1"/>
                </a:solidFill>
                <a:latin typeface="Aptos Display"/>
                <a:ea typeface="Open Sans"/>
                <a:cs typeface="Open Sans"/>
                <a:sym typeface="Open Sans"/>
              </a:rPr>
              <a:t>Experience: </a:t>
            </a:r>
            <a:endParaRPr sz="2200" b="1">
              <a:solidFill>
                <a:schemeClr val="accent1"/>
              </a:solidFill>
              <a:latin typeface="Aptos Display"/>
              <a:ea typeface="Open Sans"/>
              <a:cs typeface="Open Sans"/>
            </a:endParaRPr>
          </a:p>
          <a:p>
            <a:pPr marL="0" lvl="0" indent="0" algn="l" rtl="0">
              <a:spcBef>
                <a:spcPts val="0"/>
              </a:spcBef>
              <a:spcAft>
                <a:spcPts val="0"/>
              </a:spcAft>
              <a:buNone/>
            </a:pPr>
            <a:r>
              <a:rPr lang="en-US" sz="2200" dirty="0">
                <a:solidFill>
                  <a:schemeClr val="accent1"/>
                </a:solidFill>
                <a:latin typeface="Aptos Display"/>
                <a:ea typeface="Open Sans"/>
                <a:cs typeface="Open Sans"/>
                <a:sym typeface="Open Sans"/>
              </a:rPr>
              <a:t>General education</a:t>
            </a:r>
            <a:endParaRPr sz="2200">
              <a:solidFill>
                <a:schemeClr val="accent1"/>
              </a:solidFill>
              <a:latin typeface="Aptos Display"/>
              <a:ea typeface="Open Sans"/>
              <a:cs typeface="Open Sans"/>
            </a:endParaRPr>
          </a:p>
          <a:p>
            <a:pPr marL="0" lvl="0" indent="0" algn="l" rtl="0">
              <a:spcBef>
                <a:spcPts val="0"/>
              </a:spcBef>
              <a:spcAft>
                <a:spcPts val="0"/>
              </a:spcAft>
              <a:buNone/>
            </a:pPr>
            <a:r>
              <a:rPr lang="en-US" sz="2200" dirty="0">
                <a:solidFill>
                  <a:schemeClr val="accent1"/>
                </a:solidFill>
                <a:latin typeface="Aptos Display"/>
                <a:ea typeface="Open Sans"/>
                <a:cs typeface="Open Sans"/>
                <a:sym typeface="Open Sans"/>
              </a:rPr>
              <a:t>SDC &amp; RSP teacher, </a:t>
            </a:r>
            <a:endParaRPr sz="2200">
              <a:solidFill>
                <a:schemeClr val="accent1"/>
              </a:solidFill>
              <a:latin typeface="Aptos Display"/>
              <a:ea typeface="Open Sans"/>
              <a:cs typeface="Open Sans"/>
            </a:endParaRPr>
          </a:p>
          <a:p>
            <a:pPr marL="0" lvl="0" indent="0" algn="l" rtl="0">
              <a:spcBef>
                <a:spcPts val="0"/>
              </a:spcBef>
              <a:spcAft>
                <a:spcPts val="0"/>
              </a:spcAft>
              <a:buNone/>
            </a:pPr>
            <a:r>
              <a:rPr lang="en-US" sz="2200" dirty="0">
                <a:solidFill>
                  <a:schemeClr val="accent1"/>
                </a:solidFill>
                <a:latin typeface="Aptos Display"/>
                <a:ea typeface="Open Sans"/>
                <a:cs typeface="Open Sans"/>
                <a:sym typeface="Open Sans"/>
              </a:rPr>
              <a:t>program specialist,</a:t>
            </a:r>
            <a:endParaRPr sz="2200">
              <a:solidFill>
                <a:schemeClr val="accent1"/>
              </a:solidFill>
              <a:latin typeface="Aptos Display"/>
              <a:ea typeface="Open Sans"/>
              <a:cs typeface="Open Sans"/>
            </a:endParaRPr>
          </a:p>
          <a:p>
            <a:pPr marL="0" lvl="0" indent="0" algn="l" rtl="0">
              <a:spcBef>
                <a:spcPts val="0"/>
              </a:spcBef>
              <a:spcAft>
                <a:spcPts val="0"/>
              </a:spcAft>
              <a:buNone/>
            </a:pPr>
            <a:r>
              <a:rPr lang="en-US" sz="2200" dirty="0">
                <a:solidFill>
                  <a:schemeClr val="accent1"/>
                </a:solidFill>
                <a:latin typeface="Aptos Display"/>
                <a:ea typeface="Open Sans"/>
                <a:cs typeface="Open Sans"/>
                <a:sym typeface="Open Sans"/>
              </a:rPr>
              <a:t>program admin</a:t>
            </a:r>
            <a:endParaRPr sz="2200" dirty="0">
              <a:solidFill>
                <a:schemeClr val="accent1"/>
              </a:solidFill>
              <a:latin typeface="Aptos Display"/>
              <a:ea typeface="Open Sans"/>
              <a:cs typeface="Open Sans"/>
              <a:sym typeface="Open Sans"/>
            </a:endParaRPr>
          </a:p>
          <a:p>
            <a:pPr marL="0" lvl="0" indent="0" algn="l" rtl="0">
              <a:spcBef>
                <a:spcPts val="0"/>
              </a:spcBef>
              <a:spcAft>
                <a:spcPts val="0"/>
              </a:spcAft>
              <a:buNone/>
            </a:pPr>
            <a:endParaRPr sz="1600" dirty="0">
              <a:solidFill>
                <a:srgbClr val="243B5B"/>
              </a:solidFill>
              <a:latin typeface="Open Sans"/>
              <a:ea typeface="Open Sans"/>
              <a:cs typeface="Open Sans"/>
              <a:sym typeface="Open Sans"/>
            </a:endParaRPr>
          </a:p>
        </p:txBody>
      </p:sp>
      <p:sp>
        <p:nvSpPr>
          <p:cNvPr id="234" name="Google Shape;234;g382ca76c8a7_0_173">
            <a:extLst>
              <a:ext uri="{C183D7F6-B498-43B3-948B-1728B52AA6E4}">
                <adec:decorative xmlns:adec="http://schemas.microsoft.com/office/drawing/2017/decorative" val="0"/>
              </a:ext>
            </a:extLst>
          </p:cNvPr>
          <p:cNvSpPr txBox="1"/>
          <p:nvPr/>
        </p:nvSpPr>
        <p:spPr>
          <a:xfrm>
            <a:off x="2041075" y="89447"/>
            <a:ext cx="3343500" cy="661800"/>
          </a:xfrm>
          <a:prstGeom prst="rect">
            <a:avLst/>
          </a:prstGeom>
          <a:solidFill>
            <a:srgbClr val="01959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2000" b="1" i="0" u="none" strike="noStrike" cap="none" dirty="0">
                <a:solidFill>
                  <a:schemeClr val="lt1"/>
                </a:solidFill>
                <a:latin typeface="Aptos Display"/>
                <a:ea typeface="Open Sans"/>
                <a:cs typeface="Open Sans"/>
                <a:sym typeface="Open Sans"/>
              </a:rPr>
              <a:t>Noreen  Rodriguez </a:t>
            </a:r>
            <a:r>
              <a:rPr lang="en-US" sz="2000" b="1" i="0" u="none" strike="noStrike" cap="none" dirty="0">
                <a:solidFill>
                  <a:schemeClr val="lt1"/>
                </a:solidFill>
                <a:latin typeface="Aptos Display"/>
                <a:ea typeface="Open Sans"/>
                <a:cs typeface="Open Sans"/>
                <a:sym typeface="Open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Lippincott</a:t>
            </a:r>
            <a:endParaRPr lang="en-US" sz="2000" b="1" i="0" u="none" strike="noStrike" cap="none">
              <a:solidFill>
                <a:schemeClr val="lt1"/>
              </a:solidFill>
              <a:latin typeface="Aptos Display"/>
              <a:ea typeface="Open Sans"/>
              <a:cs typeface="Open Sans"/>
            </a:endParaRPr>
          </a:p>
        </p:txBody>
      </p:sp>
      <p:sp>
        <p:nvSpPr>
          <p:cNvPr id="2" name="Title 1">
            <a:extLst>
              <a:ext uri="{FF2B5EF4-FFF2-40B4-BE49-F238E27FC236}">
                <a16:creationId xmlns:a16="http://schemas.microsoft.com/office/drawing/2014/main" id="{E83C3D97-BCD5-E98D-C385-7E197ABC98D9}"/>
              </a:ext>
              <a:ext uri="{C183D7F6-B498-43B3-948B-1728B52AA6E4}">
                <adec:decorative xmlns:adec="http://schemas.microsoft.com/office/drawing/2017/decorative" val="1"/>
              </a:ext>
            </a:extLst>
          </p:cNvPr>
          <p:cNvSpPr>
            <a:spLocks noGrp="1"/>
          </p:cNvSpPr>
          <p:nvPr>
            <p:ph type="title"/>
          </p:nvPr>
        </p:nvSpPr>
        <p:spPr>
          <a:xfrm>
            <a:off x="838200" y="-1325700"/>
            <a:ext cx="10515600" cy="1325700"/>
          </a:xfrm>
        </p:spPr>
        <p:txBody>
          <a:bodyPr spcFirstLastPara="1" wrap="square" lIns="91425" tIns="45700" rIns="91425" bIns="45700" anchor="b" anchorCtr="0">
            <a:normAutofit/>
          </a:bodyPr>
          <a:lstStyle/>
          <a:p>
            <a:r>
              <a:rPr lang="en-US" sz="1500" dirty="0"/>
              <a:t>About Noreen Lippincott</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pic>
        <p:nvPicPr>
          <p:cNvPr id="903" name="Google Shape;903;g37759790070_0_0" descr="A document titled 'Invitation to Individual Educational Program Team Meeting / Notice of Meeting.' The form includes fields for student name, date, time, location, and participants such as administrators, special education teachers, and psychologists. It contains checkboxes for meeting types (e.g., Initial, Plan Review, Reevaluation), parent response options, and procedural safeguard contact information. Signature lines are included at the bottom for parent, guardian, surrogate, or adult student." hidden="1"/>
          <p:cNvPicPr preferRelativeResize="0"/>
          <p:nvPr/>
        </p:nvPicPr>
        <p:blipFill>
          <a:blip r:embed="rId3">
            <a:alphaModFix/>
          </a:blip>
          <a:stretch>
            <a:fillRect/>
          </a:stretch>
        </p:blipFill>
        <p:spPr>
          <a:xfrm>
            <a:off x="6914673" y="1064300"/>
            <a:ext cx="3747415" cy="4790231"/>
          </a:xfrm>
          <a:prstGeom prst="rect">
            <a:avLst/>
          </a:prstGeom>
          <a:noFill/>
          <a:ln w="29750" cap="flat" cmpd="sng">
            <a:solidFill>
              <a:srgbClr val="243B5B"/>
            </a:solidFill>
            <a:prstDash val="solid"/>
            <a:round/>
            <a:headEnd type="none" w="sm" len="sm"/>
            <a:tailEnd type="none" w="sm" len="sm"/>
          </a:ln>
          <a:effectLst>
            <a:outerShdw blurRad="59505" dist="19835" dir="5400000" algn="bl" rotWithShape="0">
              <a:srgbClr val="000000">
                <a:alpha val="50000"/>
              </a:srgbClr>
            </a:outerShdw>
          </a:effectLst>
        </p:spPr>
      </p:pic>
      <p:pic>
        <p:nvPicPr>
          <p:cNvPr id="905" name="Google Shape;905;g37759790070_0_0" descr="Document titled 'State SELPA IEP Template – IEP Team Member Excusal.' The document allows parents, guardians, or adult students to consent to excusing specific IEP team members from attending a scheduled IEP meeting. " hidden="1"/>
          <p:cNvPicPr preferRelativeResize="0"/>
          <p:nvPr/>
        </p:nvPicPr>
        <p:blipFill>
          <a:blip r:embed="rId4">
            <a:alphaModFix/>
          </a:blip>
          <a:stretch>
            <a:fillRect/>
          </a:stretch>
        </p:blipFill>
        <p:spPr>
          <a:xfrm>
            <a:off x="6933703" y="1064300"/>
            <a:ext cx="3747415" cy="4790267"/>
          </a:xfrm>
          <a:prstGeom prst="rect">
            <a:avLst/>
          </a:prstGeom>
          <a:noFill/>
          <a:ln w="29750" cap="flat" cmpd="sng">
            <a:solidFill>
              <a:srgbClr val="243B5B"/>
            </a:solidFill>
            <a:prstDash val="solid"/>
            <a:round/>
            <a:headEnd type="none" w="sm" len="sm"/>
            <a:tailEnd type="none" w="sm" len="sm"/>
          </a:ln>
          <a:effectLst>
            <a:outerShdw blurRad="59505" dist="19835" dir="5400000" algn="bl" rotWithShape="0">
              <a:srgbClr val="000000">
                <a:alpha val="50000"/>
              </a:srgbClr>
            </a:outerShdw>
          </a:effectLst>
        </p:spPr>
      </p:pic>
      <p:pic>
        <p:nvPicPr>
          <p:cNvPr id="906" name="Google Shape;906;g37759790070_0_0" descr="High Quality IEPs resource titled 'IEP Meeting Agenda Sample.' It has sections showing what is needed for the start of the meeting, present levels of performance, offer a free appropriate public education, and closing the meeting. " hidden="1"/>
          <p:cNvPicPr preferRelativeResize="0"/>
          <p:nvPr/>
        </p:nvPicPr>
        <p:blipFill>
          <a:blip r:embed="rId5">
            <a:alphaModFix/>
          </a:blip>
          <a:stretch>
            <a:fillRect/>
          </a:stretch>
        </p:blipFill>
        <p:spPr>
          <a:xfrm>
            <a:off x="6933701" y="1082036"/>
            <a:ext cx="3747415" cy="4790263"/>
          </a:xfrm>
          <a:prstGeom prst="rect">
            <a:avLst/>
          </a:prstGeom>
          <a:noFill/>
          <a:ln w="29750" cap="flat" cmpd="sng">
            <a:solidFill>
              <a:srgbClr val="243B5B"/>
            </a:solidFill>
            <a:prstDash val="solid"/>
            <a:round/>
            <a:headEnd type="none" w="sm" len="sm"/>
            <a:tailEnd type="none" w="sm" len="sm"/>
          </a:ln>
          <a:effectLst>
            <a:outerShdw blurRad="59505" dist="19835" dir="5400000" algn="bl" rotWithShape="0">
              <a:srgbClr val="000000">
                <a:alpha val="50000"/>
              </a:srgbClr>
            </a:outerShdw>
          </a:effectLst>
        </p:spPr>
      </p:pic>
      <p:pic>
        <p:nvPicPr>
          <p:cNvPr id="907" name="Google Shape;907;g37759790070_0_0" descr="HQ IEP resource titled &quot;IEP Meeting Norms&quot; showing a bullet point list. The bullet points on the list are: start and end the meeting on time, stick to the agenda and time, speak one at a time, acknowledge all perspectives, and keep students needs and goals as the center focus. " hidden="1"/>
          <p:cNvPicPr preferRelativeResize="0"/>
          <p:nvPr/>
        </p:nvPicPr>
        <p:blipFill>
          <a:blip r:embed="rId6">
            <a:alphaModFix/>
          </a:blip>
          <a:stretch>
            <a:fillRect/>
          </a:stretch>
        </p:blipFill>
        <p:spPr>
          <a:xfrm>
            <a:off x="6933702" y="1099941"/>
            <a:ext cx="3747415" cy="4790263"/>
          </a:xfrm>
          <a:prstGeom prst="rect">
            <a:avLst/>
          </a:prstGeom>
          <a:noFill/>
          <a:ln w="29750" cap="flat" cmpd="sng">
            <a:solidFill>
              <a:srgbClr val="243B5B"/>
            </a:solidFill>
            <a:prstDash val="solid"/>
            <a:round/>
            <a:headEnd type="none" w="sm" len="sm"/>
            <a:tailEnd type="none" w="sm" len="sm"/>
          </a:ln>
          <a:effectLst>
            <a:outerShdw blurRad="59505" dist="19835" dir="5400000" algn="bl" rotWithShape="0">
              <a:srgbClr val="000000">
                <a:alpha val="50000"/>
              </a:srgbClr>
            </a:outerShdw>
          </a:effectLst>
        </p:spPr>
      </p:pic>
      <p:pic>
        <p:nvPicPr>
          <p:cNvPr id="909" name="Google Shape;909;g37759790070_0_0" descr="Informational flyer titled 'Preparing for In-Person Meetings' offering guidance for effective IEP meeting environments. Tips include sending materials in advance, ensuring interpreter availability, creating a comfortable setting, checking technology, and promoting collaboration. The flyer includes a photo of a clean, neutral meeting room with a rectangular table and several chairs arranged in a circle."/>
          <p:cNvPicPr preferRelativeResize="0"/>
          <p:nvPr/>
        </p:nvPicPr>
        <p:blipFill>
          <a:blip r:embed="rId7">
            <a:alphaModFix/>
          </a:blip>
          <a:stretch>
            <a:fillRect/>
          </a:stretch>
        </p:blipFill>
        <p:spPr>
          <a:xfrm>
            <a:off x="6952731" y="1082128"/>
            <a:ext cx="3747415" cy="4790222"/>
          </a:xfrm>
          <a:prstGeom prst="rect">
            <a:avLst/>
          </a:prstGeom>
          <a:noFill/>
          <a:ln w="29750" cap="flat" cmpd="sng">
            <a:solidFill>
              <a:srgbClr val="243B5B"/>
            </a:solidFill>
            <a:prstDash val="solid"/>
            <a:round/>
            <a:headEnd type="none" w="sm" len="sm"/>
            <a:tailEnd type="none" w="sm" len="sm"/>
          </a:ln>
          <a:effectLst>
            <a:outerShdw blurRad="59505" dist="19835" dir="5400000" algn="bl" rotWithShape="0">
              <a:srgbClr val="000000">
                <a:alpha val="50000"/>
              </a:srgbClr>
            </a:outerShdw>
          </a:effectLst>
        </p:spPr>
      </p:pic>
      <p:sp>
        <p:nvSpPr>
          <p:cNvPr id="908" name="Google Shape;908;g37759790070_0_0"/>
          <p:cNvSpPr txBox="1"/>
          <p:nvPr/>
        </p:nvSpPr>
        <p:spPr>
          <a:xfrm>
            <a:off x="441312" y="5197756"/>
            <a:ext cx="4138500" cy="694615"/>
          </a:xfrm>
          <a:prstGeom prst="rect">
            <a:avLst/>
          </a:prstGeom>
          <a:solidFill>
            <a:srgbClr val="243B5B"/>
          </a:solidFill>
          <a:ln>
            <a:noFill/>
          </a:ln>
        </p:spPr>
        <p:txBody>
          <a:bodyPr spcFirstLastPara="1" wrap="square" lIns="95200" tIns="47575" rIns="95200" bIns="47575" anchor="t" anchorCtr="0">
            <a:normAutofit/>
          </a:bodyPr>
          <a:lstStyle/>
          <a:p>
            <a:pPr marL="0" lvl="0" indent="0" algn="l" rtl="0">
              <a:lnSpc>
                <a:spcPct val="90000"/>
              </a:lnSpc>
              <a:spcBef>
                <a:spcPts val="1041"/>
              </a:spcBef>
              <a:spcAft>
                <a:spcPts val="0"/>
              </a:spcAft>
              <a:buNone/>
            </a:pPr>
            <a:r>
              <a:rPr lang="en-US" sz="2400">
                <a:solidFill>
                  <a:srgbClr val="FFFFFF"/>
                </a:solidFill>
                <a:latin typeface="Aptos Display"/>
                <a:ea typeface="Raleway"/>
                <a:cs typeface="Raleway"/>
                <a:sym typeface="Raleway"/>
              </a:rPr>
              <a:t>Preparing for Virtual Meetings</a:t>
            </a:r>
            <a:endParaRPr sz="2400">
              <a:solidFill>
                <a:srgbClr val="FFFFFF"/>
              </a:solidFill>
              <a:latin typeface="Aptos Display"/>
              <a:ea typeface="Raleway"/>
              <a:cs typeface="Raleway"/>
              <a:sym typeface="Raleway"/>
            </a:endParaRPr>
          </a:p>
        </p:txBody>
      </p:sp>
      <p:sp>
        <p:nvSpPr>
          <p:cNvPr id="902" name="Google Shape;902;g37759790070_0_0"/>
          <p:cNvSpPr txBox="1"/>
          <p:nvPr/>
        </p:nvSpPr>
        <p:spPr>
          <a:xfrm>
            <a:off x="423050" y="4396968"/>
            <a:ext cx="4138500" cy="636000"/>
          </a:xfrm>
          <a:prstGeom prst="rect">
            <a:avLst/>
          </a:prstGeom>
          <a:solidFill>
            <a:srgbClr val="243B5B"/>
          </a:solidFill>
          <a:ln>
            <a:noFill/>
          </a:ln>
        </p:spPr>
        <p:txBody>
          <a:bodyPr spcFirstLastPara="1" wrap="square" lIns="95200" tIns="47575" rIns="95200" bIns="47575" anchor="t" anchorCtr="0">
            <a:noAutofit/>
          </a:bodyPr>
          <a:lstStyle/>
          <a:p>
            <a:pPr marL="0" lvl="0" indent="0" algn="l" rtl="0">
              <a:lnSpc>
                <a:spcPct val="90000"/>
              </a:lnSpc>
              <a:spcBef>
                <a:spcPts val="1041"/>
              </a:spcBef>
              <a:spcAft>
                <a:spcPts val="0"/>
              </a:spcAft>
              <a:buNone/>
            </a:pPr>
            <a:r>
              <a:rPr lang="en-US" sz="2400">
                <a:solidFill>
                  <a:srgbClr val="FFFFFF"/>
                </a:solidFill>
                <a:latin typeface="Aptos Display"/>
                <a:ea typeface="Raleway"/>
                <a:cs typeface="Raleway"/>
                <a:sym typeface="Raleway"/>
              </a:rPr>
              <a:t>Preparing for In-Person Meetings</a:t>
            </a:r>
            <a:endParaRPr sz="2400">
              <a:solidFill>
                <a:srgbClr val="FFFFFF"/>
              </a:solidFill>
              <a:latin typeface="Aptos Display"/>
              <a:ea typeface="Raleway"/>
              <a:cs typeface="Raleway"/>
              <a:sym typeface="Raleway"/>
            </a:endParaRPr>
          </a:p>
        </p:txBody>
      </p:sp>
      <p:sp>
        <p:nvSpPr>
          <p:cNvPr id="901" name="Google Shape;901;g37759790070_0_0"/>
          <p:cNvSpPr txBox="1"/>
          <p:nvPr/>
        </p:nvSpPr>
        <p:spPr>
          <a:xfrm>
            <a:off x="442828" y="3737054"/>
            <a:ext cx="4138500" cy="495000"/>
          </a:xfrm>
          <a:prstGeom prst="rect">
            <a:avLst/>
          </a:prstGeom>
          <a:solidFill>
            <a:srgbClr val="243B5B"/>
          </a:solidFill>
          <a:ln>
            <a:noFill/>
          </a:ln>
        </p:spPr>
        <p:txBody>
          <a:bodyPr spcFirstLastPara="1" wrap="square" lIns="95200" tIns="47575" rIns="95200" bIns="47575" anchor="t" anchorCtr="0">
            <a:noAutofit/>
          </a:bodyPr>
          <a:lstStyle/>
          <a:p>
            <a:pPr marL="0" lvl="0" indent="0" algn="l" rtl="0">
              <a:lnSpc>
                <a:spcPct val="90000"/>
              </a:lnSpc>
              <a:spcBef>
                <a:spcPts val="1041"/>
              </a:spcBef>
              <a:spcAft>
                <a:spcPts val="0"/>
              </a:spcAft>
              <a:buNone/>
            </a:pPr>
            <a:r>
              <a:rPr lang="en-US" sz="2400">
                <a:solidFill>
                  <a:srgbClr val="FFFFFF"/>
                </a:solidFill>
                <a:latin typeface="Aptos Display"/>
                <a:ea typeface="Raleway"/>
                <a:cs typeface="Raleway"/>
                <a:sym typeface="Raleway"/>
              </a:rPr>
              <a:t>Meeting Norms</a:t>
            </a:r>
            <a:endParaRPr sz="2400">
              <a:solidFill>
                <a:srgbClr val="FFFFFF"/>
              </a:solidFill>
              <a:latin typeface="Aptos Display"/>
              <a:ea typeface="Raleway"/>
              <a:cs typeface="Raleway"/>
              <a:sym typeface="Raleway"/>
            </a:endParaRPr>
          </a:p>
        </p:txBody>
      </p:sp>
      <p:sp>
        <p:nvSpPr>
          <p:cNvPr id="900" name="Google Shape;900;g37759790070_0_0"/>
          <p:cNvSpPr txBox="1"/>
          <p:nvPr/>
        </p:nvSpPr>
        <p:spPr>
          <a:xfrm>
            <a:off x="442828" y="3077140"/>
            <a:ext cx="4138500" cy="495000"/>
          </a:xfrm>
          <a:prstGeom prst="rect">
            <a:avLst/>
          </a:prstGeom>
          <a:solidFill>
            <a:srgbClr val="243B5B"/>
          </a:solidFill>
          <a:ln>
            <a:noFill/>
          </a:ln>
        </p:spPr>
        <p:txBody>
          <a:bodyPr spcFirstLastPara="1" wrap="square" lIns="95200" tIns="47575" rIns="95200" bIns="47575" anchor="t" anchorCtr="0">
            <a:noAutofit/>
          </a:bodyPr>
          <a:lstStyle/>
          <a:p>
            <a:pPr marL="0" lvl="0" indent="0" algn="l" rtl="0">
              <a:lnSpc>
                <a:spcPct val="90000"/>
              </a:lnSpc>
              <a:spcBef>
                <a:spcPts val="1041"/>
              </a:spcBef>
              <a:spcAft>
                <a:spcPts val="0"/>
              </a:spcAft>
              <a:buNone/>
            </a:pPr>
            <a:r>
              <a:rPr lang="en-US" sz="2400">
                <a:solidFill>
                  <a:srgbClr val="FFFFFF"/>
                </a:solidFill>
                <a:latin typeface="Aptos Display"/>
                <a:ea typeface="Raleway"/>
                <a:cs typeface="Raleway"/>
                <a:sym typeface="Raleway"/>
              </a:rPr>
              <a:t>Agenda</a:t>
            </a:r>
            <a:endParaRPr sz="2400">
              <a:solidFill>
                <a:srgbClr val="FFFFFF"/>
              </a:solidFill>
              <a:latin typeface="Aptos Display"/>
              <a:ea typeface="Raleway"/>
              <a:cs typeface="Raleway"/>
              <a:sym typeface="Raleway"/>
            </a:endParaRPr>
          </a:p>
        </p:txBody>
      </p:sp>
      <p:pic>
        <p:nvPicPr>
          <p:cNvPr id="910" name="Google Shape;910;g37759790070_0_0" descr="Informational flyer titled 'Preparing for Virtual Meetings' with guidance on how to effectively prepare for virtual IEP meetings. It includes a checklist such as sending materials ahead of time, ensuring reliable technology, using video/audio tools, and offering interpretation if needed. The flyer shows a photo of a woman smiling and waving in front of a laptop."/>
          <p:cNvPicPr preferRelativeResize="0"/>
          <p:nvPr/>
        </p:nvPicPr>
        <p:blipFill>
          <a:blip r:embed="rId8">
            <a:alphaModFix/>
          </a:blip>
          <a:stretch>
            <a:fillRect/>
          </a:stretch>
        </p:blipFill>
        <p:spPr>
          <a:xfrm>
            <a:off x="6952731" y="1064264"/>
            <a:ext cx="3747415" cy="4790222"/>
          </a:xfrm>
          <a:prstGeom prst="rect">
            <a:avLst/>
          </a:prstGeom>
          <a:noFill/>
          <a:ln w="29750" cap="flat" cmpd="sng">
            <a:solidFill>
              <a:srgbClr val="17425C"/>
            </a:solidFill>
            <a:prstDash val="solid"/>
            <a:round/>
            <a:headEnd type="none" w="sm" len="sm"/>
            <a:tailEnd type="none" w="sm" len="sm"/>
          </a:ln>
          <a:effectLst>
            <a:outerShdw blurRad="59505" dist="19835" dir="5400000" algn="bl" rotWithShape="0">
              <a:srgbClr val="000000">
                <a:alpha val="50000"/>
              </a:srgbClr>
            </a:outerShdw>
          </a:effectLst>
        </p:spPr>
      </p:pic>
      <p:sp>
        <p:nvSpPr>
          <p:cNvPr id="904" name="Google Shape;904;g37759790070_0_0"/>
          <p:cNvSpPr txBox="1"/>
          <p:nvPr/>
        </p:nvSpPr>
        <p:spPr>
          <a:xfrm>
            <a:off x="467238" y="2447291"/>
            <a:ext cx="4138500" cy="495000"/>
          </a:xfrm>
          <a:prstGeom prst="rect">
            <a:avLst/>
          </a:prstGeom>
          <a:solidFill>
            <a:srgbClr val="243B5B"/>
          </a:solidFill>
          <a:ln>
            <a:noFill/>
          </a:ln>
        </p:spPr>
        <p:txBody>
          <a:bodyPr spcFirstLastPara="1" wrap="square" lIns="95200" tIns="47575" rIns="95200" bIns="47575" anchor="t" anchorCtr="0">
            <a:noAutofit/>
          </a:bodyPr>
          <a:lstStyle/>
          <a:p>
            <a:pPr marL="0" lvl="0" indent="0" algn="l" rtl="0">
              <a:lnSpc>
                <a:spcPct val="90000"/>
              </a:lnSpc>
              <a:spcBef>
                <a:spcPts val="1041"/>
              </a:spcBef>
              <a:spcAft>
                <a:spcPts val="0"/>
              </a:spcAft>
              <a:buNone/>
            </a:pPr>
            <a:r>
              <a:rPr lang="en-US" sz="2400">
                <a:solidFill>
                  <a:srgbClr val="FFFFFF"/>
                </a:solidFill>
                <a:latin typeface="Aptos Display"/>
                <a:ea typeface="Raleway"/>
                <a:cs typeface="Raleway"/>
                <a:sym typeface="Raleway"/>
              </a:rPr>
              <a:t>Excusal Form</a:t>
            </a:r>
            <a:endParaRPr sz="2400">
              <a:solidFill>
                <a:srgbClr val="FFFFFF"/>
              </a:solidFill>
              <a:latin typeface="Aptos Display"/>
              <a:ea typeface="Raleway"/>
              <a:cs typeface="Raleway"/>
              <a:sym typeface="Raleway"/>
            </a:endParaRPr>
          </a:p>
        </p:txBody>
      </p:sp>
      <p:sp>
        <p:nvSpPr>
          <p:cNvPr id="899" name="Google Shape;899;g37759790070_0_0"/>
          <p:cNvSpPr txBox="1"/>
          <p:nvPr/>
        </p:nvSpPr>
        <p:spPr>
          <a:xfrm>
            <a:off x="477127" y="1817441"/>
            <a:ext cx="4138500" cy="495000"/>
          </a:xfrm>
          <a:prstGeom prst="rect">
            <a:avLst/>
          </a:prstGeom>
          <a:solidFill>
            <a:srgbClr val="243B5B"/>
          </a:solidFill>
          <a:ln>
            <a:noFill/>
          </a:ln>
        </p:spPr>
        <p:txBody>
          <a:bodyPr spcFirstLastPara="1" wrap="square" lIns="95200" tIns="47575" rIns="95200" bIns="47575" anchor="t" anchorCtr="0">
            <a:noAutofit/>
          </a:bodyPr>
          <a:lstStyle/>
          <a:p>
            <a:pPr marL="0" lvl="0" indent="0" algn="l" rtl="0">
              <a:lnSpc>
                <a:spcPct val="90000"/>
              </a:lnSpc>
              <a:spcBef>
                <a:spcPts val="1041"/>
              </a:spcBef>
              <a:spcAft>
                <a:spcPts val="0"/>
              </a:spcAft>
              <a:buNone/>
            </a:pPr>
            <a:r>
              <a:rPr lang="en-US" sz="2400">
                <a:solidFill>
                  <a:srgbClr val="FFFFFF"/>
                </a:solidFill>
                <a:latin typeface="Aptos Display"/>
                <a:ea typeface="Raleway"/>
                <a:cs typeface="Raleway"/>
                <a:sym typeface="Raleway"/>
              </a:rPr>
              <a:t>Invitation/Meeting Notice</a:t>
            </a:r>
            <a:endParaRPr sz="2400">
              <a:solidFill>
                <a:srgbClr val="FFFFFF"/>
              </a:solidFill>
              <a:latin typeface="Aptos Display"/>
              <a:ea typeface="Raleway"/>
              <a:cs typeface="Raleway"/>
              <a:sym typeface="Raleway"/>
            </a:endParaRPr>
          </a:p>
        </p:txBody>
      </p:sp>
      <p:sp>
        <p:nvSpPr>
          <p:cNvPr id="898" name="Google Shape;898;g37759790070_0_0"/>
          <p:cNvSpPr txBox="1">
            <a:spLocks noGrp="1"/>
          </p:cNvSpPr>
          <p:nvPr>
            <p:ph type="title"/>
          </p:nvPr>
        </p:nvSpPr>
        <p:spPr>
          <a:xfrm>
            <a:off x="2047874" y="194939"/>
            <a:ext cx="91323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2400">
                <a:solidFill>
                  <a:srgbClr val="15334B"/>
                </a:solidFill>
                <a:latin typeface="Aptos Display"/>
                <a:ea typeface="Raleway"/>
                <a:cs typeface="Raleway"/>
                <a:sym typeface="Raleway"/>
              </a:rPr>
              <a:t>Preparing for the IEP Meeting</a:t>
            </a:r>
            <a:endParaRPr sz="2400">
              <a:solidFill>
                <a:srgbClr val="15334B"/>
              </a:solidFill>
              <a:latin typeface="Aptos Display"/>
              <a:ea typeface="Raleway"/>
              <a:cs typeface="Raleway"/>
              <a:sym typeface="Raleway"/>
            </a:endParaRPr>
          </a:p>
          <a:p>
            <a:pPr marL="0" lvl="0" indent="0" algn="l" rtl="0">
              <a:spcBef>
                <a:spcPts val="0"/>
              </a:spcBef>
              <a:spcAft>
                <a:spcPts val="0"/>
              </a:spcAft>
              <a:buNone/>
            </a:pPr>
            <a:r>
              <a:rPr lang="en-US" sz="2400" b="0" i="1">
                <a:solidFill>
                  <a:srgbClr val="15334B"/>
                </a:solidFill>
                <a:latin typeface="Aptos Display"/>
                <a:ea typeface="Raleway"/>
                <a:cs typeface="Raleway"/>
                <a:sym typeface="Raleway"/>
              </a:rPr>
              <a:t>IEP Meeting Logistics</a:t>
            </a:r>
            <a:endParaRPr sz="2400" b="0" i="1">
              <a:solidFill>
                <a:srgbClr val="15334B"/>
              </a:solidFill>
              <a:latin typeface="Aptos Display"/>
              <a:ea typeface="Raleway"/>
              <a:cs typeface="Raleway"/>
              <a:sym typeface="Raleway"/>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sp>
        <p:nvSpPr>
          <p:cNvPr id="916" name="Google Shape;916;g37759790070_0_18"/>
          <p:cNvSpPr txBox="1">
            <a:spLocks noGrp="1"/>
          </p:cNvSpPr>
          <p:nvPr>
            <p:ph type="title"/>
          </p:nvPr>
        </p:nvSpPr>
        <p:spPr>
          <a:xfrm>
            <a:off x="2047874" y="194939"/>
            <a:ext cx="91323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1100"/>
              <a:buFont typeface="Arial"/>
              <a:buNone/>
            </a:pPr>
            <a:r>
              <a:rPr lang="en-US" sz="3600" dirty="0">
                <a:solidFill>
                  <a:srgbClr val="15334B"/>
                </a:solidFill>
                <a:latin typeface="Aptos Display"/>
                <a:ea typeface="Raleway"/>
                <a:cs typeface="Raleway"/>
                <a:sym typeface="Raleway"/>
              </a:rPr>
              <a:t>Preparing for In-Person or Virtual Meetings</a:t>
            </a:r>
            <a:endParaRPr sz="3600" dirty="0">
              <a:solidFill>
                <a:srgbClr val="15334B"/>
              </a:solidFill>
              <a:latin typeface="Aptos Display"/>
              <a:ea typeface="Raleway"/>
              <a:cs typeface="Raleway"/>
              <a:sym typeface="Raleway"/>
            </a:endParaRPr>
          </a:p>
        </p:txBody>
      </p:sp>
      <p:sp>
        <p:nvSpPr>
          <p:cNvPr id="917" name="Google Shape;917;g37759790070_0_18"/>
          <p:cNvSpPr txBox="1"/>
          <p:nvPr/>
        </p:nvSpPr>
        <p:spPr>
          <a:xfrm>
            <a:off x="865020" y="2039875"/>
            <a:ext cx="99621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i="1">
                <a:solidFill>
                  <a:srgbClr val="15334B"/>
                </a:solidFill>
                <a:latin typeface="Aptos Display"/>
                <a:ea typeface="Raleway"/>
                <a:cs typeface="Raleway"/>
                <a:sym typeface="Raleway"/>
              </a:rPr>
              <a:t>The environment in which an IEP meeting is held can significantly impact the effectiveness and comfort of the participants.</a:t>
            </a:r>
            <a:endParaRPr sz="2400" i="1">
              <a:solidFill>
                <a:srgbClr val="15334B"/>
              </a:solidFill>
              <a:latin typeface="Aptos Display"/>
              <a:ea typeface="Raleway"/>
              <a:cs typeface="Raleway"/>
              <a:sym typeface="Raleway"/>
            </a:endParaRPr>
          </a:p>
        </p:txBody>
      </p:sp>
      <p:pic>
        <p:nvPicPr>
          <p:cNvPr id="918" name="Google Shape;918;g37759790070_0_18" descr="Wooden conference table with 8 office chairs around it."/>
          <p:cNvPicPr preferRelativeResize="0"/>
          <p:nvPr/>
        </p:nvPicPr>
        <p:blipFill>
          <a:blip r:embed="rId3">
            <a:alphaModFix/>
          </a:blip>
          <a:stretch>
            <a:fillRect/>
          </a:stretch>
        </p:blipFill>
        <p:spPr>
          <a:xfrm>
            <a:off x="726080" y="3453700"/>
            <a:ext cx="5189827" cy="2133066"/>
          </a:xfrm>
          <a:prstGeom prst="rect">
            <a:avLst/>
          </a:prstGeom>
          <a:noFill/>
          <a:ln w="28575" cap="flat" cmpd="sng">
            <a:solidFill>
              <a:srgbClr val="243B5B"/>
            </a:solidFill>
            <a:prstDash val="solid"/>
            <a:round/>
            <a:headEnd type="none" w="sm" len="sm"/>
            <a:tailEnd type="none" w="sm" len="sm"/>
          </a:ln>
          <a:effectLst>
            <a:outerShdw blurRad="57150" dist="19050" dir="5400000" algn="bl" rotWithShape="0">
              <a:srgbClr val="000000">
                <a:alpha val="50000"/>
              </a:srgbClr>
            </a:outerShdw>
          </a:effectLst>
        </p:spPr>
      </p:pic>
      <p:pic>
        <p:nvPicPr>
          <p:cNvPr id="919" name="Google Shape;919;g37759790070_0_18" descr="Young woman smiling and waving while taking notes during a video call on her laptop."/>
          <p:cNvPicPr preferRelativeResize="0"/>
          <p:nvPr/>
        </p:nvPicPr>
        <p:blipFill>
          <a:blip r:embed="rId4">
            <a:alphaModFix/>
          </a:blip>
          <a:stretch>
            <a:fillRect/>
          </a:stretch>
        </p:blipFill>
        <p:spPr>
          <a:xfrm>
            <a:off x="6549248" y="3453700"/>
            <a:ext cx="3948812" cy="2133067"/>
          </a:xfrm>
          <a:prstGeom prst="rect">
            <a:avLst/>
          </a:prstGeom>
          <a:noFill/>
          <a:ln w="28575" cap="flat" cmpd="sng">
            <a:solidFill>
              <a:srgbClr val="243B5B"/>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pic>
        <p:nvPicPr>
          <p:cNvPr id="927" name="Google Shape;927;g37759790070_0_27" descr="&quot;Silhouette of a person with a hand on their chin, thinking, with a thought bubble above that says 'Imagine'.&quot;"/>
          <p:cNvPicPr preferRelativeResize="0"/>
          <p:nvPr/>
        </p:nvPicPr>
        <p:blipFill>
          <a:blip r:embed="rId3">
            <a:alphaModFix/>
          </a:blip>
          <a:stretch>
            <a:fillRect/>
          </a:stretch>
        </p:blipFill>
        <p:spPr>
          <a:xfrm>
            <a:off x="7051485" y="1341349"/>
            <a:ext cx="4582953" cy="4582953"/>
          </a:xfrm>
          <a:prstGeom prst="rect">
            <a:avLst/>
          </a:prstGeom>
          <a:noFill/>
          <a:ln>
            <a:noFill/>
          </a:ln>
        </p:spPr>
      </p:pic>
      <p:sp>
        <p:nvSpPr>
          <p:cNvPr id="929" name="Google Shape;929;g37759790070_0_27"/>
          <p:cNvSpPr txBox="1"/>
          <p:nvPr/>
        </p:nvSpPr>
        <p:spPr>
          <a:xfrm>
            <a:off x="490602" y="4369300"/>
            <a:ext cx="9187200" cy="960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None/>
            </a:pPr>
            <a:r>
              <a:rPr lang="en-US" sz="2500" i="1">
                <a:solidFill>
                  <a:srgbClr val="15334B"/>
                </a:solidFill>
                <a:latin typeface="Aptos Display"/>
                <a:ea typeface="Raleway"/>
                <a:cs typeface="Raleway"/>
                <a:sym typeface="Raleway"/>
              </a:rPr>
              <a:t>IEP team members will feel _____________ based on how prepared I am to ______________.</a:t>
            </a:r>
            <a:endParaRPr sz="2500">
              <a:solidFill>
                <a:srgbClr val="15334B"/>
              </a:solidFill>
              <a:latin typeface="Aptos Display"/>
              <a:ea typeface="Raleway"/>
              <a:cs typeface="Raleway"/>
              <a:sym typeface="Raleway"/>
            </a:endParaRPr>
          </a:p>
        </p:txBody>
      </p:sp>
      <p:sp>
        <p:nvSpPr>
          <p:cNvPr id="928" name="Google Shape;928;g37759790070_0_27"/>
          <p:cNvSpPr txBox="1"/>
          <p:nvPr/>
        </p:nvSpPr>
        <p:spPr>
          <a:xfrm>
            <a:off x="490602" y="3488125"/>
            <a:ext cx="9187200" cy="960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None/>
            </a:pPr>
            <a:r>
              <a:rPr lang="en-US" sz="2500" i="1">
                <a:solidFill>
                  <a:srgbClr val="15334B"/>
                </a:solidFill>
                <a:latin typeface="Aptos Display"/>
                <a:ea typeface="Raleway"/>
                <a:cs typeface="Raleway"/>
                <a:sym typeface="Raleway"/>
              </a:rPr>
              <a:t>How will this make me feel?</a:t>
            </a:r>
            <a:endParaRPr sz="2500">
              <a:solidFill>
                <a:srgbClr val="15334B"/>
              </a:solidFill>
              <a:latin typeface="Aptos Display"/>
              <a:ea typeface="Raleway"/>
              <a:cs typeface="Raleway"/>
              <a:sym typeface="Raleway"/>
            </a:endParaRPr>
          </a:p>
        </p:txBody>
      </p:sp>
      <p:sp>
        <p:nvSpPr>
          <p:cNvPr id="925" name="Google Shape;925;g37759790070_0_27"/>
          <p:cNvSpPr txBox="1"/>
          <p:nvPr/>
        </p:nvSpPr>
        <p:spPr>
          <a:xfrm>
            <a:off x="490602" y="2666525"/>
            <a:ext cx="9187200" cy="960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None/>
            </a:pPr>
            <a:r>
              <a:rPr lang="en-US" sz="2500" i="1">
                <a:solidFill>
                  <a:srgbClr val="15334B"/>
                </a:solidFill>
                <a:latin typeface="Aptos Display"/>
                <a:ea typeface="Raleway"/>
                <a:cs typeface="Raleway"/>
                <a:sym typeface="Raleway"/>
              </a:rPr>
              <a:t>I will be successful if I prepare for the IEP by </a:t>
            </a:r>
            <a:r>
              <a:rPr lang="en-US" sz="2500">
                <a:solidFill>
                  <a:srgbClr val="15334B"/>
                </a:solidFill>
                <a:latin typeface="Aptos Display"/>
                <a:ea typeface="Raleway"/>
                <a:cs typeface="Raleway"/>
                <a:sym typeface="Raleway"/>
              </a:rPr>
              <a:t>__________.</a:t>
            </a:r>
            <a:endParaRPr sz="2500">
              <a:solidFill>
                <a:srgbClr val="15334B"/>
              </a:solidFill>
              <a:latin typeface="Aptos Display"/>
              <a:ea typeface="Raleway"/>
              <a:cs typeface="Raleway"/>
              <a:sym typeface="Raleway"/>
            </a:endParaRPr>
          </a:p>
        </p:txBody>
      </p:sp>
      <p:sp>
        <p:nvSpPr>
          <p:cNvPr id="926" name="Google Shape;926;g37759790070_0_27"/>
          <p:cNvSpPr txBox="1"/>
          <p:nvPr/>
        </p:nvSpPr>
        <p:spPr>
          <a:xfrm>
            <a:off x="490602" y="1753000"/>
            <a:ext cx="6561000" cy="475500"/>
          </a:xfrm>
          <a:prstGeom prst="rect">
            <a:avLst/>
          </a:prstGeom>
          <a:solidFill>
            <a:srgbClr val="243B5B"/>
          </a:solid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1000"/>
              </a:spcBef>
              <a:spcAft>
                <a:spcPts val="0"/>
              </a:spcAft>
              <a:buNone/>
            </a:pPr>
            <a:r>
              <a:rPr lang="en-US" sz="2500">
                <a:solidFill>
                  <a:srgbClr val="FFFFFF"/>
                </a:solidFill>
                <a:latin typeface="Aptos Display"/>
                <a:ea typeface="Open Sans"/>
                <a:cs typeface="Open Sans"/>
                <a:sym typeface="Open Sans"/>
              </a:rPr>
              <a:t>Before your IEP meeting, create a vision.</a:t>
            </a:r>
            <a:endParaRPr sz="2500">
              <a:solidFill>
                <a:srgbClr val="FFFFFF"/>
              </a:solidFill>
              <a:latin typeface="Aptos Display"/>
              <a:ea typeface="Open Sans"/>
              <a:cs typeface="Open Sans"/>
              <a:sym typeface="Open Sans"/>
            </a:endParaRPr>
          </a:p>
        </p:txBody>
      </p:sp>
      <p:sp>
        <p:nvSpPr>
          <p:cNvPr id="930" name="Google Shape;930;g37759790070_0_27"/>
          <p:cNvSpPr txBox="1">
            <a:spLocks noGrp="1"/>
          </p:cNvSpPr>
          <p:nvPr>
            <p:ph type="title"/>
          </p:nvPr>
        </p:nvSpPr>
        <p:spPr>
          <a:xfrm>
            <a:off x="2047874" y="194939"/>
            <a:ext cx="9132300" cy="1325700"/>
          </a:xfrm>
          <a:prstGeom prst="rect">
            <a:avLst/>
          </a:prstGeom>
        </p:spPr>
        <p:txBody>
          <a:bodyPr spcFirstLastPara="1" wrap="square" lIns="91425" tIns="45700" rIns="91425" bIns="45700" anchor="ctr" anchorCtr="0">
            <a:normAutofit/>
          </a:bodyPr>
          <a:lstStyle/>
          <a:p>
            <a:r>
              <a:rPr lang="en-US" sz="3600" dirty="0">
                <a:solidFill>
                  <a:srgbClr val="15334B"/>
                </a:solidFill>
                <a:latin typeface="Aptos Display"/>
                <a:ea typeface="Raleway"/>
                <a:cs typeface="Raleway"/>
                <a:sym typeface="Raleway"/>
              </a:rPr>
              <a:t>Preparing for Meetings</a:t>
            </a:r>
            <a:endParaRPr sz="3600" dirty="0">
              <a:solidFill>
                <a:srgbClr val="15334B"/>
              </a:solidFill>
              <a:latin typeface="Aptos Display"/>
              <a:ea typeface="Raleway"/>
              <a:cs typeface="Raleway"/>
              <a:sym typeface="Raleway"/>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sp>
        <p:nvSpPr>
          <p:cNvPr id="936" name="Google Shape;936;g37759790070_0_71"/>
          <p:cNvSpPr txBox="1">
            <a:spLocks noGrp="1"/>
          </p:cNvSpPr>
          <p:nvPr>
            <p:ph type="title"/>
          </p:nvPr>
        </p:nvSpPr>
        <p:spPr>
          <a:xfrm>
            <a:off x="869400" y="2467350"/>
            <a:ext cx="49119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600" dirty="0">
                <a:solidFill>
                  <a:srgbClr val="15334B"/>
                </a:solidFill>
                <a:latin typeface="Aptos Display"/>
                <a:ea typeface="Raleway"/>
                <a:cs typeface="Raleway"/>
                <a:sym typeface="Raleway"/>
              </a:rPr>
              <a:t>Preparing </a:t>
            </a:r>
            <a:r>
              <a:rPr lang="en-US" sz="3600" i="1" dirty="0">
                <a:solidFill>
                  <a:srgbClr val="15334B"/>
                </a:solidFill>
                <a:latin typeface="Aptos Display"/>
                <a:ea typeface="Raleway"/>
                <a:cs typeface="Raleway"/>
                <a:sym typeface="Raleway"/>
              </a:rPr>
              <a:t>Parents</a:t>
            </a:r>
            <a:r>
              <a:rPr lang="en-US" sz="3600" dirty="0">
                <a:solidFill>
                  <a:srgbClr val="15334B"/>
                </a:solidFill>
                <a:latin typeface="Aptos Display"/>
                <a:ea typeface="Raleway"/>
                <a:cs typeface="Raleway"/>
                <a:sym typeface="Raleway"/>
              </a:rPr>
              <a:t> for IEP Meeting</a:t>
            </a:r>
            <a:endParaRPr sz="3600" i="1" dirty="0">
              <a:solidFill>
                <a:srgbClr val="15334B"/>
              </a:solidFill>
              <a:latin typeface="Aptos Display"/>
              <a:ea typeface="Raleway"/>
              <a:cs typeface="Raleway"/>
              <a:sym typeface="Raleway"/>
            </a:endParaRPr>
          </a:p>
        </p:txBody>
      </p:sp>
      <p:pic>
        <p:nvPicPr>
          <p:cNvPr id="937" name="Google Shape;937;g37759790070_0_71" descr="Screenshot of a webpage titled ‘BEFORE the IEP,’ showing a list of High Quality IEP resources. The page includes expandable sections with links such as Special Education Timelines, IEP Planning Checklist (Parent Edition), All About Me Student Slide Template, Planning for Transition Part C to Part B IDEA Transition Checklist, Understanding Differences Between IFSP and IEP, Building on My Strengths, IEP Tips Sheet for Parents, and an English to Spanish Glossary of Special Education Terms."/>
          <p:cNvPicPr preferRelativeResize="0"/>
          <p:nvPr/>
        </p:nvPicPr>
        <p:blipFill>
          <a:blip r:embed="rId3">
            <a:alphaModFix/>
          </a:blip>
          <a:stretch>
            <a:fillRect/>
          </a:stretch>
        </p:blipFill>
        <p:spPr>
          <a:xfrm>
            <a:off x="6448325" y="63225"/>
            <a:ext cx="5262775" cy="6794776"/>
          </a:xfrm>
          <a:prstGeom prst="rect">
            <a:avLst/>
          </a:prstGeom>
          <a:noFill/>
          <a:ln w="28575" cap="flat" cmpd="sng">
            <a:solidFill>
              <a:srgbClr val="17425C"/>
            </a:solidFill>
            <a:prstDash val="solid"/>
            <a:round/>
            <a:headEnd type="none" w="sm" len="sm"/>
            <a:tailEnd type="none" w="sm" len="sm"/>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4" name="Google Shape;944;g378b54b9afd_0_113"/>
          <p:cNvSpPr txBox="1">
            <a:spLocks noGrp="1"/>
          </p:cNvSpPr>
          <p:nvPr>
            <p:ph type="title"/>
          </p:nvPr>
        </p:nvSpPr>
        <p:spPr>
          <a:xfrm>
            <a:off x="4076125" y="3833600"/>
            <a:ext cx="6216600" cy="1900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2400" b="0" i="1">
                <a:solidFill>
                  <a:srgbClr val="15334B"/>
                </a:solidFill>
                <a:latin typeface="Aptos Display"/>
                <a:ea typeface="Raleway"/>
                <a:cs typeface="Raleway"/>
                <a:sym typeface="Raleway"/>
              </a:rPr>
              <a:t>Preparing our students for the IEP meeting.</a:t>
            </a:r>
            <a:endParaRPr sz="2400" b="0" i="1">
              <a:solidFill>
                <a:srgbClr val="15334B"/>
              </a:solidFill>
              <a:latin typeface="Aptos Display"/>
              <a:ea typeface="Raleway"/>
              <a:cs typeface="Raleway"/>
              <a:sym typeface="Raleway"/>
            </a:endParaRPr>
          </a:p>
        </p:txBody>
      </p:sp>
      <p:pic>
        <p:nvPicPr>
          <p:cNvPr id="945" name="Google Shape;945;g378b54b9afd_0_113" descr="Simple icon of a person reading a book"/>
          <p:cNvPicPr preferRelativeResize="0"/>
          <p:nvPr/>
        </p:nvPicPr>
        <p:blipFill>
          <a:blip r:embed="rId3">
            <a:alphaModFix/>
          </a:blip>
          <a:stretch>
            <a:fillRect/>
          </a:stretch>
        </p:blipFill>
        <p:spPr>
          <a:xfrm>
            <a:off x="2440150" y="4164057"/>
            <a:ext cx="1239599" cy="1239599"/>
          </a:xfrm>
          <a:prstGeom prst="rect">
            <a:avLst/>
          </a:prstGeom>
          <a:noFill/>
          <a:ln>
            <a:noFill/>
          </a:ln>
        </p:spPr>
      </p:pic>
      <p:sp>
        <p:nvSpPr>
          <p:cNvPr id="3" name="Google Shape;943;g378b54b9afd_0_113">
            <a:extLst>
              <a:ext uri="{FF2B5EF4-FFF2-40B4-BE49-F238E27FC236}">
                <a16:creationId xmlns:a16="http://schemas.microsoft.com/office/drawing/2014/main" id="{3862BB99-631A-8B5B-FF82-EF6FF158F690}"/>
              </a:ext>
            </a:extLst>
          </p:cNvPr>
          <p:cNvSpPr txBox="1">
            <a:spLocks/>
          </p:cNvSpPr>
          <p:nvPr/>
        </p:nvSpPr>
        <p:spPr>
          <a:xfrm>
            <a:off x="1054452" y="2766151"/>
            <a:ext cx="9132300" cy="1325700"/>
          </a:xfrm>
          <a:prstGeom prst="rect">
            <a:avLst/>
          </a:prstGeom>
          <a:solidFill>
            <a:srgbClr val="17425C"/>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Play"/>
              <a:buNone/>
              <a:defRPr sz="4400" b="1"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3600">
                <a:solidFill>
                  <a:srgbClr val="FFFFFF"/>
                </a:solidFill>
                <a:latin typeface="Aptos Display"/>
                <a:ea typeface="Raleway"/>
                <a:cs typeface="Raleway"/>
                <a:sym typeface="Raleway"/>
              </a:rPr>
              <a:t>Before the IEP</a:t>
            </a:r>
            <a:endParaRPr lang="en-US" sz="3600" dirty="0">
              <a:solidFill>
                <a:srgbClr val="FFFFFF"/>
              </a:solidFill>
              <a:latin typeface="Aptos Display"/>
              <a:ea typeface="Raleway"/>
              <a:cs typeface="Raleway"/>
              <a:sym typeface="Raleway"/>
            </a:endParaRPr>
          </a:p>
        </p:txBody>
      </p:sp>
      <p:pic>
        <p:nvPicPr>
          <p:cNvPr id="946" name="Google Shape;946;g378b54b9afd_0_113" descr="Graphic of concentric dotted circles with the words ‘A Place to Begin’ on the outer ring and three phases labeled inside: ‘Before the IEP,’ ‘During the IEP,’ and ‘After the IEP."/>
          <p:cNvPicPr preferRelativeResize="0"/>
          <p:nvPr/>
        </p:nvPicPr>
        <p:blipFill>
          <a:blip r:embed="rId4">
            <a:alphaModFix/>
          </a:blip>
          <a:stretch>
            <a:fillRect/>
          </a:stretch>
        </p:blipFill>
        <p:spPr>
          <a:xfrm>
            <a:off x="8940725" y="0"/>
            <a:ext cx="2766150" cy="2766150"/>
          </a:xfrm>
          <a:prstGeom prst="rect">
            <a:avLst/>
          </a:prstGeom>
          <a:noFill/>
          <a:ln>
            <a:noFill/>
          </a:ln>
        </p:spPr>
      </p:pic>
      <p:sp>
        <p:nvSpPr>
          <p:cNvPr id="943" name="Google Shape;943;g378b54b9afd_0_113"/>
          <p:cNvSpPr txBox="1">
            <a:spLocks noGrp="1"/>
          </p:cNvSpPr>
          <p:nvPr>
            <p:ph type="title"/>
          </p:nvPr>
        </p:nvSpPr>
        <p:spPr>
          <a:xfrm>
            <a:off x="2010470" y="-1692354"/>
            <a:ext cx="4565949" cy="1048410"/>
          </a:xfrm>
          <a:prstGeom prst="rect">
            <a:avLst/>
          </a:prstGeom>
          <a:solidFill>
            <a:srgbClr val="FFFFFF"/>
          </a:solidFill>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sz="3600" dirty="0">
                <a:solidFill>
                  <a:schemeClr val="tx1"/>
                </a:solidFill>
                <a:latin typeface="Raleway"/>
                <a:ea typeface="Raleway"/>
                <a:cs typeface="Raleway"/>
                <a:sym typeface="Raleway"/>
              </a:rPr>
              <a:t>Before the IEP: Preparation</a:t>
            </a:r>
            <a:endParaRPr sz="3600" dirty="0">
              <a:solidFill>
                <a:schemeClr val="tx1"/>
              </a:solidFill>
              <a:latin typeface="Raleway"/>
              <a:ea typeface="Raleway"/>
              <a:cs typeface="Raleway"/>
              <a:sym typeface="Raleway"/>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951"/>
        <p:cNvGrpSpPr/>
        <p:nvPr/>
      </p:nvGrpSpPr>
      <p:grpSpPr>
        <a:xfrm>
          <a:off x="0" y="0"/>
          <a:ext cx="0" cy="0"/>
          <a:chOff x="0" y="0"/>
          <a:chExt cx="0" cy="0"/>
        </a:xfrm>
      </p:grpSpPr>
      <p:sp>
        <p:nvSpPr>
          <p:cNvPr id="952" name="Google Shape;952;g37759790070_0_39"/>
          <p:cNvSpPr txBox="1">
            <a:spLocks noGrp="1"/>
          </p:cNvSpPr>
          <p:nvPr>
            <p:ph type="title"/>
          </p:nvPr>
        </p:nvSpPr>
        <p:spPr>
          <a:xfrm>
            <a:off x="2047874" y="194939"/>
            <a:ext cx="91323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600" dirty="0">
                <a:solidFill>
                  <a:srgbClr val="0A395A"/>
                </a:solidFill>
                <a:latin typeface="Aptos Display"/>
                <a:ea typeface="Raleway"/>
                <a:cs typeface="Raleway"/>
                <a:sym typeface="Raleway"/>
              </a:rPr>
              <a:t>Preparing Meetings:</a:t>
            </a:r>
            <a:endParaRPr lang="en-US" sz="3600" dirty="0">
              <a:solidFill>
                <a:srgbClr val="0A395A"/>
              </a:solidFill>
              <a:latin typeface="Aptos Display"/>
              <a:ea typeface="Raleway"/>
              <a:cs typeface="Raleway"/>
            </a:endParaRPr>
          </a:p>
          <a:p>
            <a:pPr marL="0" lvl="0" indent="0" algn="l" rtl="0">
              <a:spcBef>
                <a:spcPts val="0"/>
              </a:spcBef>
              <a:spcAft>
                <a:spcPts val="0"/>
              </a:spcAft>
              <a:buNone/>
            </a:pPr>
            <a:r>
              <a:rPr lang="en-US" sz="3600" i="1" dirty="0">
                <a:solidFill>
                  <a:srgbClr val="0A395A"/>
                </a:solidFill>
                <a:latin typeface="Aptos Display"/>
                <a:ea typeface="Raleway"/>
                <a:cs typeface="Raleway"/>
                <a:sym typeface="Raleway"/>
              </a:rPr>
              <a:t>Students</a:t>
            </a:r>
            <a:endParaRPr sz="3600" i="1" dirty="0">
              <a:solidFill>
                <a:srgbClr val="0A395A"/>
              </a:solidFill>
              <a:latin typeface="Aptos Display"/>
              <a:ea typeface="Raleway"/>
              <a:cs typeface="Raleway"/>
              <a:sym typeface="Raleway"/>
            </a:endParaRPr>
          </a:p>
        </p:txBody>
      </p:sp>
      <p:pic>
        <p:nvPicPr>
          <p:cNvPr id="953" name="Google Shape;953;g37759790070_0_39" descr="Screenshot of three resources: Building on Mt Strengths (Student Edition), IEP Planning Checklist (Student Edition), ALl About Me - Student Slide Template, and All About Me Template Secondary. All four resources are shows to have an electronic braille file and screen reader accessible option. "/>
          <p:cNvPicPr preferRelativeResize="0"/>
          <p:nvPr/>
        </p:nvPicPr>
        <p:blipFill rotWithShape="1">
          <a:blip r:embed="rId3">
            <a:alphaModFix/>
          </a:blip>
          <a:srcRect t="13779" b="-8"/>
          <a:stretch/>
        </p:blipFill>
        <p:spPr>
          <a:xfrm>
            <a:off x="1355425" y="1858850"/>
            <a:ext cx="6279374" cy="3890775"/>
          </a:xfrm>
          <a:prstGeom prst="rect">
            <a:avLst/>
          </a:prstGeom>
          <a:noFill/>
          <a:ln w="28575" cap="flat" cmpd="sng">
            <a:solidFill>
              <a:srgbClr val="17425C"/>
            </a:solidFill>
            <a:prstDash val="solid"/>
            <a:round/>
            <a:headEnd type="none" w="sm" len="sm"/>
            <a:tailEnd type="none" w="sm" len="sm"/>
          </a:ln>
        </p:spPr>
      </p:pic>
      <p:pic>
        <p:nvPicPr>
          <p:cNvPr id="954" name="Google Shape;954;g37759790070_0_39" descr="Student Edition resource titled ‘Student Checklist for IEP Meetings.’ The document is divided into three sections: Before, During, and After. Each section lists student-friendly steps to prepare for, participate in, and follow up after an IEP meeting, such as understanding rights, preparing questions, sharing ideas during the meeting, and following up on next steps."/>
          <p:cNvPicPr preferRelativeResize="0"/>
          <p:nvPr/>
        </p:nvPicPr>
        <p:blipFill>
          <a:blip r:embed="rId4">
            <a:alphaModFix/>
          </a:blip>
          <a:stretch>
            <a:fillRect/>
          </a:stretch>
        </p:blipFill>
        <p:spPr>
          <a:xfrm>
            <a:off x="6805700" y="906350"/>
            <a:ext cx="3917000" cy="5061850"/>
          </a:xfrm>
          <a:prstGeom prst="rect">
            <a:avLst/>
          </a:prstGeom>
          <a:noFill/>
          <a:ln w="28575" cap="flat" cmpd="sng">
            <a:solidFill>
              <a:srgbClr val="17425C"/>
            </a:solidFill>
            <a:prstDash val="solid"/>
            <a:round/>
            <a:headEnd type="none" w="sm" len="sm"/>
            <a:tailEnd type="none" w="sm" len="sm"/>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60" name="Google Shape;960;g37759790070_0_59"/>
          <p:cNvSpPr txBox="1">
            <a:spLocks noGrp="1"/>
          </p:cNvSpPr>
          <p:nvPr>
            <p:ph type="title"/>
          </p:nvPr>
        </p:nvSpPr>
        <p:spPr>
          <a:xfrm>
            <a:off x="1638524" y="2113514"/>
            <a:ext cx="91323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solidFill>
                  <a:schemeClr val="accent4"/>
                </a:solidFill>
                <a:latin typeface="Aptos Display"/>
              </a:rPr>
              <a:t>Break</a:t>
            </a:r>
            <a:endParaRPr dirty="0">
              <a:solidFill>
                <a:schemeClr val="accent4"/>
              </a:solidFill>
              <a:latin typeface="Aptos Display"/>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sp>
        <p:nvSpPr>
          <p:cNvPr id="967" name="Google Shape;967;g378b54b9afd_0_126"/>
          <p:cNvSpPr txBox="1">
            <a:spLocks noGrp="1"/>
          </p:cNvSpPr>
          <p:nvPr>
            <p:ph type="title"/>
          </p:nvPr>
        </p:nvSpPr>
        <p:spPr>
          <a:xfrm>
            <a:off x="4009150" y="4215663"/>
            <a:ext cx="6460800" cy="1050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2400" b="0" i="1">
                <a:solidFill>
                  <a:srgbClr val="15334B"/>
                </a:solidFill>
                <a:latin typeface="Aptos Display"/>
                <a:ea typeface="Raleway"/>
                <a:cs typeface="Raleway"/>
                <a:sym typeface="Raleway"/>
              </a:rPr>
              <a:t>Participating in the IEP meeting (educators and parents).</a:t>
            </a:r>
            <a:endParaRPr sz="2400" b="0" i="1">
              <a:solidFill>
                <a:srgbClr val="15334B"/>
              </a:solidFill>
              <a:latin typeface="Aptos Display"/>
              <a:ea typeface="Raleway"/>
              <a:cs typeface="Raleway"/>
              <a:sym typeface="Raleway"/>
            </a:endParaRPr>
          </a:p>
        </p:txBody>
      </p:sp>
      <p:pic>
        <p:nvPicPr>
          <p:cNvPr id="968" name="Google Shape;968;g378b54b9afd_0_126" descr="Icon of six people grouped together, representing a team or community."/>
          <p:cNvPicPr preferRelativeResize="0"/>
          <p:nvPr/>
        </p:nvPicPr>
        <p:blipFill rotWithShape="1">
          <a:blip r:embed="rId3">
            <a:alphaModFix/>
          </a:blip>
          <a:srcRect t="15764" b="9058"/>
          <a:stretch/>
        </p:blipFill>
        <p:spPr>
          <a:xfrm>
            <a:off x="1883227" y="4091861"/>
            <a:ext cx="1726499" cy="1297926"/>
          </a:xfrm>
          <a:prstGeom prst="rect">
            <a:avLst/>
          </a:prstGeom>
          <a:noFill/>
          <a:ln>
            <a:noFill/>
          </a:ln>
        </p:spPr>
      </p:pic>
      <p:sp>
        <p:nvSpPr>
          <p:cNvPr id="966" name="Google Shape;966;g378b54b9afd_0_126"/>
          <p:cNvSpPr txBox="1">
            <a:spLocks noGrp="1"/>
          </p:cNvSpPr>
          <p:nvPr>
            <p:ph type="title"/>
          </p:nvPr>
        </p:nvSpPr>
        <p:spPr>
          <a:xfrm>
            <a:off x="1529849" y="2766139"/>
            <a:ext cx="9132300" cy="1325700"/>
          </a:xfrm>
          <a:prstGeom prst="rect">
            <a:avLst/>
          </a:prstGeom>
          <a:solidFill>
            <a:srgbClr val="17425C"/>
          </a:solidFill>
        </p:spPr>
        <p:txBody>
          <a:bodyPr spcFirstLastPara="1" wrap="square" lIns="91425" tIns="45700" rIns="91425" bIns="45700" anchor="ctr" anchorCtr="0">
            <a:normAutofit/>
          </a:bodyPr>
          <a:lstStyle/>
          <a:p>
            <a:pPr marL="0" lvl="0" indent="0" algn="ctr" rtl="0">
              <a:spcBef>
                <a:spcPts val="0"/>
              </a:spcBef>
              <a:spcAft>
                <a:spcPts val="0"/>
              </a:spcAft>
              <a:buNone/>
            </a:pPr>
            <a:r>
              <a:rPr lang="en-US" sz="3600">
                <a:solidFill>
                  <a:srgbClr val="FFFFFF"/>
                </a:solidFill>
                <a:latin typeface="Aptos Display"/>
                <a:ea typeface="Raleway"/>
                <a:cs typeface="Raleway"/>
                <a:sym typeface="Raleway"/>
              </a:rPr>
              <a:t>During the IEP</a:t>
            </a:r>
            <a:endParaRPr sz="3600">
              <a:solidFill>
                <a:srgbClr val="FFFFFF"/>
              </a:solidFill>
              <a:latin typeface="Aptos Display"/>
              <a:ea typeface="Raleway"/>
              <a:cs typeface="Raleway"/>
              <a:sym typeface="Raleway"/>
            </a:endParaRPr>
          </a:p>
        </p:txBody>
      </p:sp>
      <p:pic>
        <p:nvPicPr>
          <p:cNvPr id="969" name="Google Shape;969;g378b54b9afd_0_126" descr="Graphic of concentric dotted circles with the words ‘A Place to Begin’ on the outer ring and three phases labeled inside: ‘Before the IEP,’ ‘During the IEP,’ and ‘After the IEP."/>
          <p:cNvPicPr preferRelativeResize="0"/>
          <p:nvPr/>
        </p:nvPicPr>
        <p:blipFill>
          <a:blip r:embed="rId4">
            <a:alphaModFix/>
          </a:blip>
          <a:stretch>
            <a:fillRect/>
          </a:stretch>
        </p:blipFill>
        <p:spPr>
          <a:xfrm>
            <a:off x="8940725" y="0"/>
            <a:ext cx="2766150" cy="276615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pic>
        <p:nvPicPr>
          <p:cNvPr id="976" name="Google Shape;976;g37759790070_0_65" descr="IEP Meeting Logisitics resource which has a section on &quot;Hosting the IEP Meeting&quot; and &quot;What is IEP Facilitation?&quot;"/>
          <p:cNvPicPr preferRelativeResize="0"/>
          <p:nvPr/>
        </p:nvPicPr>
        <p:blipFill>
          <a:blip r:embed="rId3">
            <a:alphaModFix/>
          </a:blip>
          <a:stretch>
            <a:fillRect/>
          </a:stretch>
        </p:blipFill>
        <p:spPr>
          <a:xfrm rot="241425">
            <a:off x="6627816" y="88519"/>
            <a:ext cx="5144437" cy="6679204"/>
          </a:xfrm>
          <a:prstGeom prst="rect">
            <a:avLst/>
          </a:prstGeom>
          <a:noFill/>
          <a:ln w="28575" cap="flat" cmpd="sng">
            <a:solidFill>
              <a:srgbClr val="80A84C"/>
            </a:solidFill>
            <a:prstDash val="solid"/>
            <a:round/>
            <a:headEnd type="none" w="sm" len="sm"/>
            <a:tailEnd type="none" w="sm" len="sm"/>
          </a:ln>
          <a:effectLst>
            <a:outerShdw blurRad="57150" dist="19050" dir="5400000" algn="bl" rotWithShape="0">
              <a:srgbClr val="000000">
                <a:alpha val="50000"/>
              </a:srgbClr>
            </a:outerShdw>
          </a:effectLst>
        </p:spPr>
      </p:pic>
      <p:sp>
        <p:nvSpPr>
          <p:cNvPr id="977" name="Google Shape;977;g37759790070_0_65" descr="Document titled ‘IEP Meeting Logistics.’ Sections include ‘Hosting the IEP Meeting,’ explaining who may host and the importance of preparation and collaboration, and ‘What is IEP Facilitation?’ describing when additional support may be needed to foster communication and problem-solving. A highlighted box labeled ‘Something to consider’ notes that assigning roles and responsibilities during the meeting can improve efficiency."/>
          <p:cNvSpPr txBox="1"/>
          <p:nvPr/>
        </p:nvSpPr>
        <p:spPr>
          <a:xfrm>
            <a:off x="519370" y="1919525"/>
            <a:ext cx="5180400" cy="3844800"/>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1000"/>
              </a:spcBef>
              <a:spcAft>
                <a:spcPts val="0"/>
              </a:spcAft>
              <a:buNone/>
            </a:pPr>
            <a:r>
              <a:rPr lang="en-US" sz="2600" b="1" dirty="0">
                <a:solidFill>
                  <a:srgbClr val="243B5B"/>
                </a:solidFill>
                <a:latin typeface="Aptos Display"/>
                <a:ea typeface="Raleway"/>
                <a:cs typeface="Raleway"/>
                <a:sym typeface="Raleway"/>
              </a:rPr>
              <a:t>Host:</a:t>
            </a:r>
            <a:endParaRPr sz="2600" b="1" dirty="0">
              <a:solidFill>
                <a:srgbClr val="243B5B"/>
              </a:solidFill>
              <a:latin typeface="Aptos Display"/>
              <a:ea typeface="Raleway"/>
              <a:cs typeface="Raleway"/>
              <a:sym typeface="Raleway"/>
            </a:endParaRPr>
          </a:p>
          <a:p>
            <a:pPr marL="457200" lvl="0" indent="-393700" algn="l" rtl="0">
              <a:lnSpc>
                <a:spcPct val="80000"/>
              </a:lnSpc>
              <a:spcBef>
                <a:spcPts val="1000"/>
              </a:spcBef>
              <a:spcAft>
                <a:spcPts val="0"/>
              </a:spcAft>
              <a:buClr>
                <a:srgbClr val="173152"/>
              </a:buClr>
              <a:buSzPts val="2600"/>
              <a:buFont typeface="Raleway"/>
              <a:buChar char="•"/>
            </a:pPr>
            <a:r>
              <a:rPr lang="en-US" sz="2600" dirty="0">
                <a:solidFill>
                  <a:srgbClr val="243B5B"/>
                </a:solidFill>
                <a:latin typeface="Aptos Display"/>
                <a:ea typeface="Raleway"/>
                <a:cs typeface="Raleway"/>
                <a:sym typeface="Raleway"/>
              </a:rPr>
              <a:t>often assumed by the case manager</a:t>
            </a:r>
            <a:endParaRPr sz="2600" dirty="0">
              <a:solidFill>
                <a:srgbClr val="243B5B"/>
              </a:solidFill>
              <a:latin typeface="Aptos Display"/>
              <a:ea typeface="Raleway"/>
              <a:cs typeface="Raleway"/>
              <a:sym typeface="Raleway"/>
            </a:endParaRPr>
          </a:p>
          <a:p>
            <a:pPr marL="457200" lvl="0" indent="-393700" algn="l" rtl="0">
              <a:lnSpc>
                <a:spcPct val="80000"/>
              </a:lnSpc>
              <a:spcBef>
                <a:spcPts val="0"/>
              </a:spcBef>
              <a:spcAft>
                <a:spcPts val="0"/>
              </a:spcAft>
              <a:buClr>
                <a:srgbClr val="173152"/>
              </a:buClr>
              <a:buSzPts val="2600"/>
              <a:buFont typeface="Raleway"/>
              <a:buChar char="•"/>
            </a:pPr>
            <a:r>
              <a:rPr lang="en-US" sz="2600" dirty="0">
                <a:solidFill>
                  <a:srgbClr val="243B5B"/>
                </a:solidFill>
                <a:latin typeface="Aptos Display"/>
                <a:ea typeface="Raleway"/>
                <a:cs typeface="Raleway"/>
                <a:sym typeface="Raleway"/>
              </a:rPr>
              <a:t>preparation for the meeting</a:t>
            </a:r>
            <a:endParaRPr sz="2600" dirty="0">
              <a:solidFill>
                <a:srgbClr val="243B5B"/>
              </a:solidFill>
              <a:latin typeface="Aptos Display"/>
              <a:ea typeface="Raleway"/>
              <a:cs typeface="Raleway"/>
              <a:sym typeface="Raleway"/>
            </a:endParaRPr>
          </a:p>
          <a:p>
            <a:pPr marL="457200" lvl="0" indent="-393700" algn="l" rtl="0">
              <a:lnSpc>
                <a:spcPct val="80000"/>
              </a:lnSpc>
              <a:spcBef>
                <a:spcPts val="0"/>
              </a:spcBef>
              <a:spcAft>
                <a:spcPts val="0"/>
              </a:spcAft>
              <a:buClr>
                <a:srgbClr val="173152"/>
              </a:buClr>
              <a:buSzPts val="2600"/>
              <a:buFont typeface="Raleway"/>
              <a:buChar char="•"/>
            </a:pPr>
            <a:r>
              <a:rPr lang="en-US" sz="2600" dirty="0">
                <a:solidFill>
                  <a:srgbClr val="243B5B"/>
                </a:solidFill>
                <a:latin typeface="Aptos Display"/>
                <a:ea typeface="Raleway"/>
                <a:cs typeface="Raleway"/>
                <a:sym typeface="Raleway"/>
              </a:rPr>
              <a:t>guides the team through the agenda</a:t>
            </a:r>
            <a:endParaRPr sz="2600" dirty="0">
              <a:solidFill>
                <a:srgbClr val="243B5B"/>
              </a:solidFill>
              <a:latin typeface="Aptos Display"/>
              <a:ea typeface="Raleway"/>
              <a:cs typeface="Raleway"/>
              <a:sym typeface="Raleway"/>
            </a:endParaRPr>
          </a:p>
          <a:p>
            <a:pPr marL="0" lvl="0" indent="0" algn="l" rtl="0">
              <a:lnSpc>
                <a:spcPct val="80000"/>
              </a:lnSpc>
              <a:spcBef>
                <a:spcPts val="1000"/>
              </a:spcBef>
              <a:spcAft>
                <a:spcPts val="0"/>
              </a:spcAft>
              <a:buNone/>
            </a:pPr>
            <a:r>
              <a:rPr lang="en-US" sz="2600" b="1" dirty="0">
                <a:solidFill>
                  <a:srgbClr val="243B5B"/>
                </a:solidFill>
                <a:latin typeface="Aptos Display"/>
                <a:ea typeface="Raleway"/>
                <a:cs typeface="Raleway"/>
                <a:sym typeface="Raleway"/>
              </a:rPr>
              <a:t>IEP </a:t>
            </a:r>
            <a:r>
              <a:rPr lang="en-US" sz="2600" b="1" dirty="0">
                <a:solidFill>
                  <a:srgbClr val="243B5B"/>
                </a:solidFill>
                <a:latin typeface="Aptos Display"/>
                <a:ea typeface="Raleway"/>
                <a:cs typeface="Raleway"/>
                <a:sym typeface="Raleway"/>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Fac</a:t>
            </a:r>
            <a:r>
              <a:rPr lang="en-US" sz="2600" b="1" dirty="0">
                <a:solidFill>
                  <a:srgbClr val="243B5B"/>
                </a:solidFill>
                <a:latin typeface="Aptos Display"/>
                <a:ea typeface="Raleway"/>
                <a:cs typeface="Raleway"/>
                <a:sym typeface="Raleway"/>
              </a:rPr>
              <a:t>ilitator:</a:t>
            </a:r>
            <a:endParaRPr sz="2600" b="1" dirty="0">
              <a:solidFill>
                <a:srgbClr val="243B5B"/>
              </a:solidFill>
              <a:latin typeface="Aptos Display"/>
              <a:ea typeface="Raleway"/>
              <a:cs typeface="Raleway"/>
              <a:sym typeface="Raleway"/>
            </a:endParaRPr>
          </a:p>
          <a:p>
            <a:pPr marL="457200" lvl="0" indent="-393700" algn="l" rtl="0">
              <a:lnSpc>
                <a:spcPct val="80000"/>
              </a:lnSpc>
              <a:spcBef>
                <a:spcPts val="1000"/>
              </a:spcBef>
              <a:spcAft>
                <a:spcPts val="0"/>
              </a:spcAft>
              <a:buClr>
                <a:srgbClr val="173152"/>
              </a:buClr>
              <a:buSzPts val="2600"/>
              <a:buFont typeface="Raleway"/>
              <a:buChar char="•"/>
            </a:pPr>
            <a:r>
              <a:rPr lang="en-US" sz="2600" dirty="0">
                <a:solidFill>
                  <a:srgbClr val="243B5B"/>
                </a:solidFill>
                <a:latin typeface="Aptos Display"/>
                <a:ea typeface="Raleway"/>
                <a:cs typeface="Raleway"/>
                <a:sym typeface="Raleway"/>
              </a:rPr>
              <a:t>specialized training</a:t>
            </a:r>
            <a:endParaRPr sz="2600" dirty="0">
              <a:solidFill>
                <a:srgbClr val="243B5B"/>
              </a:solidFill>
              <a:latin typeface="Aptos Display"/>
              <a:ea typeface="Raleway"/>
              <a:cs typeface="Raleway"/>
              <a:sym typeface="Raleway"/>
            </a:endParaRPr>
          </a:p>
          <a:p>
            <a:pPr marL="457200" lvl="0" indent="-393700" algn="l" rtl="0">
              <a:lnSpc>
                <a:spcPct val="80000"/>
              </a:lnSpc>
              <a:spcBef>
                <a:spcPts val="0"/>
              </a:spcBef>
              <a:spcAft>
                <a:spcPts val="0"/>
              </a:spcAft>
              <a:buClr>
                <a:srgbClr val="173152"/>
              </a:buClr>
              <a:buSzPts val="2600"/>
              <a:buFont typeface="Raleway"/>
              <a:buChar char="•"/>
            </a:pPr>
            <a:r>
              <a:rPr lang="en-US" sz="2600" dirty="0">
                <a:solidFill>
                  <a:srgbClr val="243B5B"/>
                </a:solidFill>
                <a:latin typeface="Aptos Display"/>
                <a:ea typeface="Raleway"/>
                <a:cs typeface="Raleway"/>
                <a:sym typeface="Raleway"/>
              </a:rPr>
              <a:t>neutral third party </a:t>
            </a:r>
            <a:endParaRPr sz="2600" dirty="0">
              <a:solidFill>
                <a:srgbClr val="243B5B"/>
              </a:solidFill>
              <a:latin typeface="Aptos Display"/>
              <a:ea typeface="Raleway"/>
              <a:cs typeface="Raleway"/>
              <a:sym typeface="Raleway"/>
            </a:endParaRPr>
          </a:p>
        </p:txBody>
      </p:sp>
      <p:sp>
        <p:nvSpPr>
          <p:cNvPr id="975" name="Google Shape;975;g37759790070_0_65"/>
          <p:cNvSpPr txBox="1">
            <a:spLocks noGrp="1"/>
          </p:cNvSpPr>
          <p:nvPr>
            <p:ph type="title"/>
          </p:nvPr>
        </p:nvSpPr>
        <p:spPr>
          <a:xfrm>
            <a:off x="2047874" y="194939"/>
            <a:ext cx="91323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1100"/>
              <a:buFont typeface="Arial"/>
              <a:buNone/>
            </a:pPr>
            <a:r>
              <a:rPr lang="en-US" sz="3300">
                <a:solidFill>
                  <a:srgbClr val="17425C"/>
                </a:solidFill>
                <a:latin typeface="Aptos Display"/>
                <a:ea typeface="Raleway"/>
                <a:cs typeface="Raleway"/>
                <a:sym typeface="Raleway"/>
              </a:rPr>
              <a:t>The Role of </a:t>
            </a:r>
            <a:endParaRPr sz="3300">
              <a:solidFill>
                <a:srgbClr val="17425C"/>
              </a:solidFill>
              <a:latin typeface="Aptos Display"/>
              <a:ea typeface="Raleway"/>
              <a:cs typeface="Raleway"/>
              <a:sym typeface="Raleway"/>
            </a:endParaRPr>
          </a:p>
          <a:p>
            <a:pPr marL="0" lvl="0" indent="0" algn="l" rtl="0">
              <a:spcBef>
                <a:spcPts val="0"/>
              </a:spcBef>
              <a:spcAft>
                <a:spcPts val="0"/>
              </a:spcAft>
              <a:buClr>
                <a:schemeClr val="dk1"/>
              </a:buClr>
              <a:buSzPts val="1100"/>
              <a:buFont typeface="Arial"/>
              <a:buNone/>
            </a:pPr>
            <a:r>
              <a:rPr lang="en-US" sz="3300">
                <a:solidFill>
                  <a:srgbClr val="17425C"/>
                </a:solidFill>
                <a:latin typeface="Aptos Display"/>
                <a:ea typeface="Raleway"/>
                <a:cs typeface="Raleway"/>
                <a:sym typeface="Raleway"/>
              </a:rPr>
              <a:t>Host vs. IEP Facilitator</a:t>
            </a:r>
            <a:endParaRPr>
              <a:latin typeface="Aptos Display"/>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982"/>
        <p:cNvGrpSpPr/>
        <p:nvPr/>
      </p:nvGrpSpPr>
      <p:grpSpPr>
        <a:xfrm>
          <a:off x="0" y="0"/>
          <a:ext cx="0" cy="0"/>
          <a:chOff x="0" y="0"/>
          <a:chExt cx="0" cy="0"/>
        </a:xfrm>
      </p:grpSpPr>
      <p:sp>
        <p:nvSpPr>
          <p:cNvPr id="983" name="Google Shape;983;g37759790070_0_79"/>
          <p:cNvSpPr txBox="1">
            <a:spLocks noGrp="1"/>
          </p:cNvSpPr>
          <p:nvPr>
            <p:ph type="title"/>
          </p:nvPr>
        </p:nvSpPr>
        <p:spPr>
          <a:xfrm>
            <a:off x="260600" y="858652"/>
            <a:ext cx="2409300" cy="3090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latin typeface="Aptos Display"/>
                <a:ea typeface="Raleway"/>
                <a:cs typeface="Raleway"/>
                <a:sym typeface="Raleway"/>
              </a:rPr>
              <a:t>Grounding the IEP</a:t>
            </a:r>
            <a:endParaRPr dirty="0">
              <a:latin typeface="Aptos Display"/>
              <a:ea typeface="Raleway"/>
              <a:cs typeface="Raleway"/>
              <a:sym typeface="Raleway"/>
            </a:endParaRPr>
          </a:p>
        </p:txBody>
      </p:sp>
      <p:sp>
        <p:nvSpPr>
          <p:cNvPr id="984" name="Google Shape;984;g37759790070_0_79"/>
          <p:cNvSpPr txBox="1">
            <a:spLocks noGrp="1"/>
          </p:cNvSpPr>
          <p:nvPr>
            <p:ph type="sldNum" idx="12"/>
          </p:nvPr>
        </p:nvSpPr>
        <p:spPr>
          <a:xfrm>
            <a:off x="8610600" y="6591392"/>
            <a:ext cx="27432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800"/>
              <a:buFont typeface="Arial"/>
              <a:buNone/>
            </a:pPr>
            <a:fld id="{00000000-1234-1234-1234-123412341234}" type="slidenum">
              <a:rPr lang="en-US"/>
              <a:t>89</a:t>
            </a:fld>
            <a:endParaRPr/>
          </a:p>
        </p:txBody>
      </p:sp>
      <p:pic>
        <p:nvPicPr>
          <p:cNvPr id="985" name="Google Shape;985;g37759790070_0_79" descr="Table with two columns labeled ‘Activity’ and ‘Explanation.’ Activities include: Appreciation round—sharing something positive about another team member or student progress; Favorite teaching/support strategies—sharing a positive support experience; Goal-setting activity—each person states one goal for the meeting; Quick check-in—members share a word or phrase about how they are feeling to create a supportive environment."/>
          <p:cNvPicPr preferRelativeResize="0"/>
          <p:nvPr/>
        </p:nvPicPr>
        <p:blipFill>
          <a:blip r:embed="rId3">
            <a:alphaModFix/>
          </a:blip>
          <a:stretch>
            <a:fillRect/>
          </a:stretch>
        </p:blipFill>
        <p:spPr>
          <a:xfrm>
            <a:off x="3968682" y="943700"/>
            <a:ext cx="6412171" cy="3948238"/>
          </a:xfrm>
          <a:prstGeom prst="rect">
            <a:avLst/>
          </a:prstGeom>
          <a:noFill/>
          <a:ln w="28575" cap="flat" cmpd="sng">
            <a:solidFill>
              <a:srgbClr val="243B5B"/>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g37759790070_0_708"/>
          <p:cNvSpPr txBox="1">
            <a:spLocks noGrp="1"/>
          </p:cNvSpPr>
          <p:nvPr>
            <p:ph type="title"/>
          </p:nvPr>
        </p:nvSpPr>
        <p:spPr>
          <a:xfrm>
            <a:off x="2047874" y="177564"/>
            <a:ext cx="91323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600" dirty="0">
                <a:solidFill>
                  <a:srgbClr val="15334B"/>
                </a:solidFill>
                <a:latin typeface="Aptos Display"/>
                <a:ea typeface="Raleway"/>
                <a:cs typeface="Raleway"/>
                <a:sym typeface="Raleway"/>
              </a:rPr>
              <a:t>Our Hope for Today’s Training</a:t>
            </a:r>
            <a:endParaRPr sz="3600" dirty="0">
              <a:solidFill>
                <a:srgbClr val="15334B"/>
              </a:solidFill>
              <a:latin typeface="Aptos Display"/>
              <a:ea typeface="Raleway"/>
              <a:cs typeface="Raleway"/>
              <a:sym typeface="Raleway"/>
            </a:endParaRPr>
          </a:p>
        </p:txBody>
      </p:sp>
      <p:sp>
        <p:nvSpPr>
          <p:cNvPr id="254" name="Google Shape;254;g37759790070_0_708"/>
          <p:cNvSpPr txBox="1"/>
          <p:nvPr/>
        </p:nvSpPr>
        <p:spPr>
          <a:xfrm>
            <a:off x="681400" y="1503275"/>
            <a:ext cx="10387500" cy="1802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None/>
            </a:pPr>
            <a:r>
              <a:rPr lang="en-US" sz="2400" dirty="0">
                <a:solidFill>
                  <a:srgbClr val="15334B"/>
                </a:solidFill>
                <a:latin typeface="Aptos Display"/>
                <a:ea typeface="Raleway"/>
                <a:cs typeface="Raleway"/>
                <a:sym typeface="Raleway"/>
              </a:rPr>
              <a:t>This training may feel different from what you’ve experienced before. While you may be used to sessions led by attorneys focused on what to do or not do, our approach weaves legal guidance throughout while also offering practical, student-centered strategies we hope you find both useful and meaningful.</a:t>
            </a:r>
            <a:endParaRPr sz="2400" dirty="0">
              <a:solidFill>
                <a:srgbClr val="15334B"/>
              </a:solidFill>
              <a:latin typeface="Aptos Display"/>
              <a:ea typeface="Open Sans"/>
              <a:cs typeface="Open Sans"/>
              <a:sym typeface="Open Sans"/>
            </a:endParaRPr>
          </a:p>
        </p:txBody>
      </p:sp>
      <p:pic>
        <p:nvPicPr>
          <p:cNvPr id="255" name="Google Shape;255;g37759790070_0_708" descr="Four stick figures stand together, all thinking about the same idea. Above them is a large thought bubble containing a glowing lightbulb, symbolizing collaboration and shared ideas."/>
          <p:cNvPicPr preferRelativeResize="0"/>
          <p:nvPr/>
        </p:nvPicPr>
        <p:blipFill rotWithShape="1">
          <a:blip r:embed="rId3">
            <a:alphaModFix/>
          </a:blip>
          <a:srcRect l="20365" r="23031"/>
          <a:stretch/>
        </p:blipFill>
        <p:spPr>
          <a:xfrm>
            <a:off x="1943300" y="3210900"/>
            <a:ext cx="2891250" cy="3647101"/>
          </a:xfrm>
          <a:prstGeom prst="rect">
            <a:avLst/>
          </a:prstGeom>
          <a:noFill/>
          <a:ln>
            <a:noFill/>
          </a:ln>
        </p:spPr>
      </p:pic>
      <p:sp>
        <p:nvSpPr>
          <p:cNvPr id="256" name="Google Shape;256;g37759790070_0_708"/>
          <p:cNvSpPr txBox="1"/>
          <p:nvPr/>
        </p:nvSpPr>
        <p:spPr>
          <a:xfrm>
            <a:off x="5123800" y="3783075"/>
            <a:ext cx="5945100" cy="1177200"/>
          </a:xfrm>
          <a:prstGeom prst="rect">
            <a:avLst/>
          </a:prstGeom>
          <a:solidFill>
            <a:srgbClr val="FFF2CC"/>
          </a:solid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None/>
            </a:pPr>
            <a:r>
              <a:rPr lang="en-US" sz="2400" b="1" dirty="0">
                <a:solidFill>
                  <a:srgbClr val="15334B"/>
                </a:solidFill>
                <a:latin typeface="Aptos Display"/>
                <a:ea typeface="Raleway"/>
                <a:cs typeface="Raleway"/>
                <a:sym typeface="Raleway"/>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Throughout the presentation, ask yourself: </a:t>
            </a:r>
            <a:r>
              <a:rPr lang="en-US" sz="2400" i="1" dirty="0">
                <a:solidFill>
                  <a:srgbClr val="15334B"/>
                </a:solidFill>
                <a:latin typeface="Aptos Display"/>
                <a:ea typeface="Raleway"/>
                <a:cs typeface="Raleway"/>
                <a:sym typeface="Raleway"/>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How might this training (in whole or part) fit into my local context?</a:t>
            </a:r>
            <a:endParaRPr sz="2400" i="1" dirty="0">
              <a:solidFill>
                <a:srgbClr val="15334B"/>
              </a:solidFill>
              <a:latin typeface="Aptos Display"/>
              <a:ea typeface="Open Sans"/>
              <a:cs typeface="Open Sans"/>
              <a:sym typeface="Open Sans"/>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sp>
        <p:nvSpPr>
          <p:cNvPr id="991" name="Google Shape;991;g37759790070_0_104"/>
          <p:cNvSpPr txBox="1">
            <a:spLocks noGrp="1"/>
          </p:cNvSpPr>
          <p:nvPr>
            <p:ph type="title"/>
          </p:nvPr>
        </p:nvSpPr>
        <p:spPr>
          <a:xfrm>
            <a:off x="466550" y="-468983"/>
            <a:ext cx="6943800" cy="391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400"/>
              <a:t>IEP Note Taking</a:t>
            </a:r>
            <a:endParaRPr sz="2400"/>
          </a:p>
        </p:txBody>
      </p:sp>
      <p:sp>
        <p:nvSpPr>
          <p:cNvPr id="992" name="Google Shape;992;g37759790070_0_104"/>
          <p:cNvSpPr txBox="1"/>
          <p:nvPr/>
        </p:nvSpPr>
        <p:spPr>
          <a:xfrm>
            <a:off x="321372" y="1439775"/>
            <a:ext cx="3004800" cy="1070100"/>
          </a:xfrm>
          <a:prstGeom prst="rect">
            <a:avLst/>
          </a:prstGeom>
          <a:solidFill>
            <a:srgbClr val="17425C"/>
          </a:solid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None/>
            </a:pPr>
            <a:r>
              <a:rPr lang="en-US" sz="2800" b="1" dirty="0">
                <a:solidFill>
                  <a:srgbClr val="F3F3F3"/>
                </a:solidFill>
                <a:latin typeface="Aptos Display"/>
                <a:ea typeface="Raleway"/>
                <a:cs typeface="Raleway"/>
                <a:sym typeface="Raleway"/>
              </a:rPr>
              <a:t>IEP Note Taking</a:t>
            </a:r>
            <a:endParaRPr lang="en-US" sz="2800" b="1">
              <a:solidFill>
                <a:srgbClr val="F3F3F3"/>
              </a:solidFill>
              <a:latin typeface="Aptos Display"/>
              <a:ea typeface="Raleway"/>
              <a:cs typeface="Raleway"/>
            </a:endParaRPr>
          </a:p>
        </p:txBody>
      </p:sp>
      <p:pic>
        <p:nvPicPr>
          <p:cNvPr id="993" name="Google Shape;993;g37759790070_0_104" descr="Document titled ‘IEP Meeting Logistics: IEP Note Taking.’ The text explains the importance of clear and accurate notes to document discussions, decisions, and educational plans. A bulleted list highlights strategies such as documenting IEP meeting participants, noting parent participation, and organizing notes using the agenda. Each strategy includes guidance, like recording attendance, capturing parent statements, and structuring notes by agenda topics."/>
          <p:cNvPicPr preferRelativeResize="0"/>
          <p:nvPr/>
        </p:nvPicPr>
        <p:blipFill>
          <a:blip r:embed="rId3">
            <a:alphaModFix/>
          </a:blip>
          <a:stretch>
            <a:fillRect/>
          </a:stretch>
        </p:blipFill>
        <p:spPr>
          <a:xfrm>
            <a:off x="3504140" y="526912"/>
            <a:ext cx="4746062" cy="6138238"/>
          </a:xfrm>
          <a:prstGeom prst="rect">
            <a:avLst/>
          </a:prstGeom>
          <a:noFill/>
          <a:ln w="28575" cap="flat" cmpd="sng">
            <a:solidFill>
              <a:srgbClr val="914591"/>
            </a:solidFill>
            <a:prstDash val="solid"/>
            <a:round/>
            <a:headEnd type="none" w="sm" len="sm"/>
            <a:tailEnd type="none" w="sm" len="sm"/>
          </a:ln>
          <a:effectLst>
            <a:outerShdw blurRad="57150" dist="19050" dir="5400000" algn="bl" rotWithShape="0">
              <a:srgbClr val="000000">
                <a:alpha val="50000"/>
              </a:srgbClr>
            </a:outerShdw>
          </a:effectLst>
        </p:spPr>
      </p:pic>
      <p:pic>
        <p:nvPicPr>
          <p:cNvPr id="994" name="Google Shape;994;g37759790070_0_104" descr="Document titled ‘IEP Meeting Logistics.’ The page provides strategies for effective IEP note-taking. Key points include: Use concise, objective, and student-focused language; Reflect input from all IEP team members; Solicit input and clarification; Document action items; and Review notes for accuracy. Additional guidance emphasizes avoiding biased language, capturing diverse perspectives, ensuring collaborative tone, confirming understanding, and outlining next steps."/>
          <p:cNvPicPr preferRelativeResize="0"/>
          <p:nvPr/>
        </p:nvPicPr>
        <p:blipFill>
          <a:blip r:embed="rId4">
            <a:alphaModFix/>
          </a:blip>
          <a:stretch>
            <a:fillRect/>
          </a:stretch>
        </p:blipFill>
        <p:spPr>
          <a:xfrm>
            <a:off x="6998887" y="526925"/>
            <a:ext cx="4746062" cy="6138228"/>
          </a:xfrm>
          <a:prstGeom prst="rect">
            <a:avLst/>
          </a:prstGeom>
          <a:noFill/>
          <a:ln w="28575" cap="flat" cmpd="sng">
            <a:solidFill>
              <a:srgbClr val="914591"/>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999"/>
        <p:cNvGrpSpPr/>
        <p:nvPr/>
      </p:nvGrpSpPr>
      <p:grpSpPr>
        <a:xfrm>
          <a:off x="0" y="0"/>
          <a:ext cx="0" cy="0"/>
          <a:chOff x="0" y="0"/>
          <a:chExt cx="0" cy="0"/>
        </a:xfrm>
      </p:grpSpPr>
      <p:sp>
        <p:nvSpPr>
          <p:cNvPr id="1002" name="Google Shape;1002;g37759790070_0_115"/>
          <p:cNvSpPr txBox="1"/>
          <p:nvPr/>
        </p:nvSpPr>
        <p:spPr>
          <a:xfrm>
            <a:off x="7947478" y="3140600"/>
            <a:ext cx="3850800" cy="1659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None/>
            </a:pPr>
            <a:r>
              <a:rPr lang="en-US" sz="2800">
                <a:solidFill>
                  <a:srgbClr val="15334B"/>
                </a:solidFill>
                <a:latin typeface="Raleway"/>
                <a:ea typeface="Raleway"/>
                <a:cs typeface="Raleway"/>
                <a:sym typeface="Raleway"/>
              </a:rPr>
              <a:t>Collaborative outcomes/next steps</a:t>
            </a:r>
            <a:endParaRPr sz="2800">
              <a:solidFill>
                <a:srgbClr val="15334B"/>
              </a:solidFill>
              <a:latin typeface="Raleway"/>
              <a:ea typeface="Raleway"/>
              <a:cs typeface="Raleway"/>
              <a:sym typeface="Raleway"/>
            </a:endParaRPr>
          </a:p>
        </p:txBody>
      </p:sp>
      <p:pic>
        <p:nvPicPr>
          <p:cNvPr id="1003" name="Google Shape;1003;g37759790070_0_115" descr="Abstract icon of four human figures connected under an arch, symbolizing teamwork, unity, or collaboration."/>
          <p:cNvPicPr preferRelativeResize="0"/>
          <p:nvPr/>
        </p:nvPicPr>
        <p:blipFill rotWithShape="1">
          <a:blip r:embed="rId3">
            <a:alphaModFix/>
          </a:blip>
          <a:srcRect t="29158"/>
          <a:stretch/>
        </p:blipFill>
        <p:spPr>
          <a:xfrm>
            <a:off x="3936381" y="2116575"/>
            <a:ext cx="4011095" cy="2842200"/>
          </a:xfrm>
          <a:prstGeom prst="rect">
            <a:avLst/>
          </a:prstGeom>
          <a:noFill/>
          <a:ln>
            <a:noFill/>
          </a:ln>
        </p:spPr>
      </p:pic>
      <p:sp>
        <p:nvSpPr>
          <p:cNvPr id="1001" name="Google Shape;1001;g37759790070_0_115"/>
          <p:cNvSpPr txBox="1"/>
          <p:nvPr/>
        </p:nvSpPr>
        <p:spPr>
          <a:xfrm>
            <a:off x="63451" y="3450700"/>
            <a:ext cx="4667400" cy="692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None/>
            </a:pPr>
            <a:r>
              <a:rPr lang="en-US" sz="2800">
                <a:solidFill>
                  <a:srgbClr val="15334B"/>
                </a:solidFill>
                <a:latin typeface="Raleway"/>
                <a:ea typeface="Raleway"/>
                <a:cs typeface="Raleway"/>
                <a:sym typeface="Raleway"/>
              </a:rPr>
              <a:t>Items to be addressed</a:t>
            </a:r>
            <a:endParaRPr sz="2800">
              <a:solidFill>
                <a:srgbClr val="15334B"/>
              </a:solidFill>
              <a:latin typeface="Raleway"/>
              <a:ea typeface="Raleway"/>
              <a:cs typeface="Raleway"/>
              <a:sym typeface="Raleway"/>
            </a:endParaRPr>
          </a:p>
        </p:txBody>
      </p:sp>
      <p:sp>
        <p:nvSpPr>
          <p:cNvPr id="1000" name="Google Shape;1000;g37759790070_0_115"/>
          <p:cNvSpPr txBox="1">
            <a:spLocks noGrp="1"/>
          </p:cNvSpPr>
          <p:nvPr>
            <p:ph type="title"/>
          </p:nvPr>
        </p:nvSpPr>
        <p:spPr>
          <a:xfrm>
            <a:off x="2047874" y="194939"/>
            <a:ext cx="9132300" cy="1325700"/>
          </a:xfrm>
          <a:prstGeom prst="rect">
            <a:avLst/>
          </a:prstGeom>
          <a:solidFill>
            <a:srgbClr val="15334B"/>
          </a:solidFill>
        </p:spPr>
        <p:txBody>
          <a:bodyPr spcFirstLastPara="1" wrap="square" lIns="91425" tIns="45700" rIns="91425" bIns="45700" anchor="ctr" anchorCtr="0">
            <a:normAutofit/>
          </a:bodyPr>
          <a:lstStyle/>
          <a:p>
            <a:pPr marL="0" lvl="0" indent="0" algn="ctr" rtl="0">
              <a:spcBef>
                <a:spcPts val="0"/>
              </a:spcBef>
              <a:spcAft>
                <a:spcPts val="0"/>
              </a:spcAft>
              <a:buNone/>
            </a:pPr>
            <a:r>
              <a:rPr lang="en-US" sz="3700">
                <a:solidFill>
                  <a:srgbClr val="FFFFFF"/>
                </a:solidFill>
                <a:latin typeface="Raleway"/>
                <a:ea typeface="Raleway"/>
                <a:cs typeface="Raleway"/>
                <a:sym typeface="Raleway"/>
              </a:rPr>
              <a:t>Using a Bridge Board</a:t>
            </a:r>
            <a:endParaRPr sz="3700">
              <a:solidFill>
                <a:srgbClr val="FFFFFF"/>
              </a:solidFill>
              <a:latin typeface="Raleway"/>
              <a:ea typeface="Raleway"/>
              <a:cs typeface="Raleway"/>
              <a:sym typeface="Raleway"/>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sp>
        <p:nvSpPr>
          <p:cNvPr id="1009" name="Google Shape;1009;g37759790070_0_125"/>
          <p:cNvSpPr txBox="1">
            <a:spLocks noGrp="1"/>
          </p:cNvSpPr>
          <p:nvPr>
            <p:ph type="title"/>
          </p:nvPr>
        </p:nvSpPr>
        <p:spPr>
          <a:xfrm>
            <a:off x="466550" y="-468983"/>
            <a:ext cx="6943800" cy="391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400"/>
              <a:t>The Power of Listening</a:t>
            </a:r>
            <a:endParaRPr sz="2400"/>
          </a:p>
        </p:txBody>
      </p:sp>
      <p:sp>
        <p:nvSpPr>
          <p:cNvPr id="1010" name="Google Shape;1010;g37759790070_0_125"/>
          <p:cNvSpPr txBox="1"/>
          <p:nvPr/>
        </p:nvSpPr>
        <p:spPr>
          <a:xfrm>
            <a:off x="321372" y="1439775"/>
            <a:ext cx="3004800" cy="1070100"/>
          </a:xfrm>
          <a:prstGeom prst="rect">
            <a:avLst/>
          </a:prstGeom>
          <a:solidFill>
            <a:srgbClr val="17425C"/>
          </a:solid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None/>
            </a:pPr>
            <a:r>
              <a:rPr lang="en-US" sz="2800" b="1">
                <a:solidFill>
                  <a:srgbClr val="F3F3F3"/>
                </a:solidFill>
                <a:latin typeface="Raleway"/>
                <a:ea typeface="Raleway"/>
                <a:cs typeface="Raleway"/>
                <a:sym typeface="Raleway"/>
              </a:rPr>
              <a:t>The Power of Listening</a:t>
            </a:r>
            <a:endParaRPr sz="2800" b="1">
              <a:solidFill>
                <a:srgbClr val="F3F3F3"/>
              </a:solidFill>
              <a:latin typeface="Raleway"/>
              <a:ea typeface="Raleway"/>
              <a:cs typeface="Raleway"/>
              <a:sym typeface="Raleway"/>
            </a:endParaRPr>
          </a:p>
        </p:txBody>
      </p:sp>
      <p:pic>
        <p:nvPicPr>
          <p:cNvPr id="1011" name="Google Shape;1011;g37759790070_0_125" descr="Icon of three people sitting at a table with speech bubbles above them, representing conversation, collaboration, or group discussion."/>
          <p:cNvPicPr preferRelativeResize="0"/>
          <p:nvPr/>
        </p:nvPicPr>
        <p:blipFill rotWithShape="1">
          <a:blip r:embed="rId3">
            <a:alphaModFix/>
          </a:blip>
          <a:srcRect t="18864"/>
          <a:stretch/>
        </p:blipFill>
        <p:spPr>
          <a:xfrm>
            <a:off x="448950" y="2767300"/>
            <a:ext cx="2749651" cy="2231424"/>
          </a:xfrm>
          <a:prstGeom prst="rect">
            <a:avLst/>
          </a:prstGeom>
          <a:noFill/>
          <a:ln>
            <a:noFill/>
          </a:ln>
        </p:spPr>
      </p:pic>
      <p:pic>
        <p:nvPicPr>
          <p:cNvPr id="1012" name="Google Shape;1012;g37759790070_0_125" descr="Document titled ‘Promoting Meaningful Participation.’ Section header reads ‘The Power of Listening During IEP Meetings: Fostering Awareness and Acceptance.’ The text explains how effective listening helps foster understanding, compassion, and collaboration in IEP meetings. Two key practices are highlighted: Awareness—paying attention to the present moment by observing thoughts and feelings; and Acceptance—allowing experiences without resistance. At the bottom, there is a photo of four adults sitting together in discussion, one woman speaking while others listen attentively."/>
          <p:cNvPicPr preferRelativeResize="0"/>
          <p:nvPr/>
        </p:nvPicPr>
        <p:blipFill>
          <a:blip r:embed="rId4">
            <a:alphaModFix/>
          </a:blip>
          <a:stretch>
            <a:fillRect/>
          </a:stretch>
        </p:blipFill>
        <p:spPr>
          <a:xfrm>
            <a:off x="5686891" y="180650"/>
            <a:ext cx="4672056" cy="6042514"/>
          </a:xfrm>
          <a:prstGeom prst="rect">
            <a:avLst/>
          </a:prstGeom>
          <a:noFill/>
          <a:ln w="28575" cap="flat" cmpd="sng">
            <a:solidFill>
              <a:srgbClr val="914591"/>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017"/>
        <p:cNvGrpSpPr/>
        <p:nvPr/>
      </p:nvGrpSpPr>
      <p:grpSpPr>
        <a:xfrm>
          <a:off x="0" y="0"/>
          <a:ext cx="0" cy="0"/>
          <a:chOff x="0" y="0"/>
          <a:chExt cx="0" cy="0"/>
        </a:xfrm>
      </p:grpSpPr>
      <p:sp>
        <p:nvSpPr>
          <p:cNvPr id="1018" name="Google Shape;1018;g37759790070_0_135"/>
          <p:cNvSpPr txBox="1">
            <a:spLocks noGrp="1"/>
          </p:cNvSpPr>
          <p:nvPr>
            <p:ph type="title"/>
          </p:nvPr>
        </p:nvSpPr>
        <p:spPr>
          <a:xfrm>
            <a:off x="466550" y="-468983"/>
            <a:ext cx="6943800" cy="391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400" dirty="0"/>
              <a:t>Promoting Meaningful Participation</a:t>
            </a:r>
            <a:endParaRPr sz="2400" dirty="0"/>
          </a:p>
        </p:txBody>
      </p:sp>
      <p:sp>
        <p:nvSpPr>
          <p:cNvPr id="1019" name="Google Shape;1019;g37759790070_0_135"/>
          <p:cNvSpPr txBox="1"/>
          <p:nvPr/>
        </p:nvSpPr>
        <p:spPr>
          <a:xfrm>
            <a:off x="261700" y="1454700"/>
            <a:ext cx="3004800" cy="2120700"/>
          </a:xfrm>
          <a:prstGeom prst="rect">
            <a:avLst/>
          </a:prstGeom>
          <a:solidFill>
            <a:srgbClr val="17425C"/>
          </a:solid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1100"/>
              <a:buFont typeface="Arial"/>
              <a:buNone/>
            </a:pPr>
            <a:r>
              <a:rPr lang="en-US" sz="2900" b="1">
                <a:solidFill>
                  <a:srgbClr val="FFFFFF"/>
                </a:solidFill>
                <a:latin typeface="Raleway"/>
                <a:ea typeface="Raleway"/>
                <a:cs typeface="Raleway"/>
                <a:sym typeface="Raleway"/>
              </a:rPr>
              <a:t>Navigating Differences/ Disagreements During an IEP Meeting</a:t>
            </a:r>
            <a:endParaRPr sz="2800" b="1">
              <a:solidFill>
                <a:srgbClr val="F3F3F3"/>
              </a:solidFill>
              <a:latin typeface="Raleway"/>
              <a:ea typeface="Raleway"/>
              <a:cs typeface="Raleway"/>
              <a:sym typeface="Raleway"/>
            </a:endParaRPr>
          </a:p>
        </p:txBody>
      </p:sp>
      <p:pic>
        <p:nvPicPr>
          <p:cNvPr id="1020" name="Google Shape;1020;g37759790070_0_135" descr="Document titled ‘Promoting Meaningful Participation.’ Section header reads ‘Navigating Differences/Disagreements During an IEP Meeting.’ The text explains strategies for keeping meetings student-focused and productive. Guidance includes: Use Neutral Language—remain professional, avoid defensive responses, de-personalize issues; Pause and Acknowledge—allow reflection, acknowledge emotions, and reset the purpose; and Clarify and Refocus—summarize key points, restate shared goals, and document agreements. A note at the bottom references the ‘Process Toolkit."/>
          <p:cNvPicPr preferRelativeResize="0"/>
          <p:nvPr/>
        </p:nvPicPr>
        <p:blipFill>
          <a:blip r:embed="rId3">
            <a:alphaModFix/>
          </a:blip>
          <a:stretch>
            <a:fillRect/>
          </a:stretch>
        </p:blipFill>
        <p:spPr>
          <a:xfrm>
            <a:off x="3355989" y="385013"/>
            <a:ext cx="4825143" cy="6240538"/>
          </a:xfrm>
          <a:prstGeom prst="rect">
            <a:avLst/>
          </a:prstGeom>
          <a:noFill/>
          <a:ln w="28575" cap="flat" cmpd="sng">
            <a:solidFill>
              <a:srgbClr val="914591"/>
            </a:solidFill>
            <a:prstDash val="solid"/>
            <a:round/>
            <a:headEnd type="none" w="sm" len="sm"/>
            <a:tailEnd type="none" w="sm" len="sm"/>
          </a:ln>
          <a:effectLst>
            <a:outerShdw blurRad="57150" dist="19050" dir="5400000" algn="bl" rotWithShape="0">
              <a:srgbClr val="000000">
                <a:alpha val="50000"/>
              </a:srgbClr>
            </a:outerShdw>
          </a:effectLst>
        </p:spPr>
      </p:pic>
      <p:pic>
        <p:nvPicPr>
          <p:cNvPr id="1021" name="Google Shape;1021;g37759790070_0_135" descr="Document titled ‘Promoting Meaningful Participation.’ Section header reads ‘Adjust the Meeting Structure, Propose Next Steps, Know When to End the Meeting.’ Guidance includes: Adjusting structure by setting ground rules, using a round-robin format, or creating visual documents; Proposing next steps such as tabling issues, scheduling follow-up meetings, or piloting trial periods; and Knowing when to end the meeting by adjourning gracefully and summarizing decisions with clarity. Additional resources listed include ‘Breaking Impasse,’ ‘Constituents’ Office,’ and ‘Pathways to Partnership.’"/>
          <p:cNvPicPr preferRelativeResize="0"/>
          <p:nvPr/>
        </p:nvPicPr>
        <p:blipFill>
          <a:blip r:embed="rId4">
            <a:alphaModFix/>
          </a:blip>
          <a:stretch>
            <a:fillRect/>
          </a:stretch>
        </p:blipFill>
        <p:spPr>
          <a:xfrm>
            <a:off x="7647050" y="1544075"/>
            <a:ext cx="3987100" cy="5156675"/>
          </a:xfrm>
          <a:prstGeom prst="rect">
            <a:avLst/>
          </a:prstGeom>
          <a:noFill/>
          <a:ln w="28575" cap="flat" cmpd="sng">
            <a:solidFill>
              <a:srgbClr val="914591"/>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1027" name="Google Shape;1027;g37759790070_0_245"/>
          <p:cNvSpPr txBox="1">
            <a:spLocks noGrp="1"/>
          </p:cNvSpPr>
          <p:nvPr>
            <p:ph type="title"/>
          </p:nvPr>
        </p:nvSpPr>
        <p:spPr>
          <a:xfrm>
            <a:off x="2047874" y="194939"/>
            <a:ext cx="91323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Please add title?</a:t>
            </a:r>
            <a:endParaRPr dirty="0"/>
          </a:p>
        </p:txBody>
      </p:sp>
      <p:sp>
        <p:nvSpPr>
          <p:cNvPr id="1028" name="Google Shape;1028;g37759790070_0_245"/>
          <p:cNvSpPr txBox="1">
            <a:spLocks noGrp="1"/>
          </p:cNvSpPr>
          <p:nvPr>
            <p:ph type="body" idx="1"/>
          </p:nvPr>
        </p:nvSpPr>
        <p:spPr>
          <a:xfrm>
            <a:off x="399495" y="1681760"/>
            <a:ext cx="10902000" cy="42957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Clr>
                <a:schemeClr val="dk1"/>
              </a:buClr>
              <a:buSzPts val="1100"/>
              <a:buFont typeface="Arial"/>
              <a:buNone/>
            </a:pPr>
            <a:r>
              <a:rPr lang="en-US" sz="1500" i="1" dirty="0">
                <a:solidFill>
                  <a:schemeClr val="accent4"/>
                </a:solidFill>
              </a:rPr>
              <a:t>Need activity</a:t>
            </a:r>
            <a:endParaRPr sz="1500" i="1" dirty="0">
              <a:solidFill>
                <a:schemeClr val="accent4"/>
              </a:solidFill>
            </a:endParaRPr>
          </a:p>
          <a:p>
            <a:pPr marL="0" lvl="0" indent="0" algn="l" rtl="0">
              <a:spcBef>
                <a:spcPts val="1000"/>
              </a:spcBef>
              <a:spcAft>
                <a:spcPts val="0"/>
              </a:spcAft>
              <a:buClr>
                <a:schemeClr val="dk1"/>
              </a:buClr>
              <a:buSzPts val="1100"/>
              <a:buFont typeface="Arial"/>
              <a:buNone/>
            </a:pPr>
            <a:r>
              <a:rPr lang="en-US" sz="1500" i="1" dirty="0">
                <a:solidFill>
                  <a:schemeClr val="accent4"/>
                </a:solidFill>
              </a:rPr>
              <a:t>During the IEP:</a:t>
            </a:r>
            <a:endParaRPr sz="1500" i="1" dirty="0">
              <a:solidFill>
                <a:schemeClr val="accent4"/>
              </a:solidFill>
            </a:endParaRPr>
          </a:p>
          <a:p>
            <a:pPr marL="0" lvl="0" indent="0" algn="l" rtl="0">
              <a:spcBef>
                <a:spcPts val="1000"/>
              </a:spcBef>
              <a:spcAft>
                <a:spcPts val="0"/>
              </a:spcAft>
              <a:buClr>
                <a:schemeClr val="dk1"/>
              </a:buClr>
              <a:buSzPts val="1100"/>
              <a:buFont typeface="Arial"/>
              <a:buNone/>
            </a:pPr>
            <a:r>
              <a:rPr lang="en-US" sz="1500" b="0" i="1" dirty="0">
                <a:solidFill>
                  <a:schemeClr val="accent4"/>
                </a:solidFill>
              </a:rPr>
              <a:t>What behaviors escalated conflict? What strategies supported resolution?</a:t>
            </a:r>
            <a:endParaRPr sz="1500" b="0" i="1" dirty="0">
              <a:solidFill>
                <a:schemeClr val="accent4"/>
              </a:solidFill>
            </a:endParaRPr>
          </a:p>
          <a:p>
            <a:pPr marL="0" lvl="0" indent="0" algn="l" rtl="0">
              <a:spcBef>
                <a:spcPts val="1000"/>
              </a:spcBef>
              <a:spcAft>
                <a:spcPts val="0"/>
              </a:spcAft>
              <a:buClr>
                <a:schemeClr val="dk1"/>
              </a:buClr>
              <a:buSzPts val="1100"/>
              <a:buFont typeface="Arial"/>
              <a:buNone/>
            </a:pPr>
            <a:endParaRPr sz="1500" b="0" i="1" dirty="0">
              <a:solidFill>
                <a:schemeClr val="accent4"/>
              </a:solidFill>
            </a:endParaRPr>
          </a:p>
          <a:p>
            <a:pPr marL="0" lvl="0" indent="0" algn="l" rtl="0">
              <a:spcBef>
                <a:spcPts val="1000"/>
              </a:spcBef>
              <a:spcAft>
                <a:spcPts val="0"/>
              </a:spcAft>
              <a:buClr>
                <a:schemeClr val="dk1"/>
              </a:buClr>
              <a:buSzPts val="1100"/>
              <a:buFont typeface="Arial"/>
              <a:buNone/>
            </a:pPr>
            <a:r>
              <a:rPr lang="en-US" sz="1500" b="0" i="1" dirty="0">
                <a:solidFill>
                  <a:schemeClr val="accent4"/>
                </a:solidFill>
              </a:rPr>
              <a:t>What are some questions to ask for prevention?</a:t>
            </a:r>
            <a:endParaRPr sz="1500" b="0" i="1" dirty="0">
              <a:solidFill>
                <a:schemeClr val="accent4"/>
              </a:solidFill>
            </a:endParaRPr>
          </a:p>
          <a:p>
            <a:pPr marL="0" lvl="0" indent="0" algn="l" rtl="0">
              <a:spcBef>
                <a:spcPts val="1000"/>
              </a:spcBef>
              <a:spcAft>
                <a:spcPts val="0"/>
              </a:spcAft>
              <a:buClr>
                <a:schemeClr val="dk1"/>
              </a:buClr>
              <a:buSzPts val="1100"/>
              <a:buFont typeface="Arial"/>
              <a:buNone/>
            </a:pPr>
            <a:r>
              <a:rPr lang="en-US" sz="1500" b="0" i="1" dirty="0">
                <a:solidFill>
                  <a:schemeClr val="accent4"/>
                </a:solidFill>
              </a:rPr>
              <a:t>Maybe a video of conflict</a:t>
            </a:r>
            <a:endParaRPr sz="1500" b="0" i="1" dirty="0">
              <a:solidFill>
                <a:schemeClr val="accent4"/>
              </a:solidFil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sp>
        <p:nvSpPr>
          <p:cNvPr id="1034" name="Google Shape;1034;g37759790070_0_145"/>
          <p:cNvSpPr txBox="1">
            <a:spLocks noGrp="1"/>
          </p:cNvSpPr>
          <p:nvPr>
            <p:ph type="title"/>
          </p:nvPr>
        </p:nvSpPr>
        <p:spPr>
          <a:xfrm>
            <a:off x="2047874" y="194939"/>
            <a:ext cx="9132300" cy="1325700"/>
          </a:xfrm>
          <a:prstGeom prst="rect">
            <a:avLst/>
          </a:prstGeom>
          <a:solidFill>
            <a:srgbClr val="15334B"/>
          </a:solidFill>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ct val="27500"/>
              <a:buFont typeface="Arial"/>
              <a:buNone/>
            </a:pPr>
            <a:r>
              <a:rPr lang="en-US" sz="4000" dirty="0">
                <a:solidFill>
                  <a:srgbClr val="FFFFFF"/>
                </a:solidFill>
                <a:latin typeface="Aptos Display"/>
                <a:ea typeface="Raleway"/>
                <a:cs typeface="Raleway"/>
                <a:sym typeface="Raleway"/>
              </a:rPr>
              <a:t>Legal Compliance and Accountability through Educational Benefit</a:t>
            </a:r>
            <a:endParaRPr lang="en-US" sz="3700" dirty="0">
              <a:solidFill>
                <a:srgbClr val="FFFFFF"/>
              </a:solidFill>
              <a:latin typeface="Aptos Display"/>
              <a:ea typeface="Raleway"/>
              <a:cs typeface="Raleway"/>
            </a:endParaRPr>
          </a:p>
        </p:txBody>
      </p:sp>
      <p:pic>
        <p:nvPicPr>
          <p:cNvPr id="1035" name="Google Shape;1035;g37759790070_0_145" descr="Graphic showing the five key components of educational benefit in the IEP process.&#10;&#10;Assessment: In-depth description of the student’s functioning, strengths, abilities, needs, and achievements using records, interviews, observations, and testing (RIOT).&#10;&#10;Present Levels: Description of the student’s current academic achievement and/or functioning performance.&#10;&#10;Identify Areas of Need(s): Analysis of student needs identified by the IEP team and described in present levels.&#10;&#10;Measurable Goals: Goals developed by the IEP team to address areas of need.&#10;&#10;Supports and Services: Overview of special education, related services, supplementary aids, and program modifications to support the student’s individual needs."/>
          <p:cNvPicPr preferRelativeResize="0"/>
          <p:nvPr/>
        </p:nvPicPr>
        <p:blipFill>
          <a:blip r:embed="rId3">
            <a:alphaModFix/>
          </a:blip>
          <a:stretch>
            <a:fillRect/>
          </a:stretch>
        </p:blipFill>
        <p:spPr>
          <a:xfrm>
            <a:off x="2976730" y="1788575"/>
            <a:ext cx="6235489" cy="4388326"/>
          </a:xfrm>
          <a:prstGeom prst="rect">
            <a:avLst/>
          </a:prstGeom>
          <a:noFill/>
          <a:ln w="28575" cap="flat" cmpd="sng">
            <a:solidFill>
              <a:srgbClr val="D4D6D8"/>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pic>
        <p:nvPicPr>
          <p:cNvPr id="1046" name="Google Shape;1046;g37759790070_0_154" descr="Document titled ‘Educational Benefit Considerations.’ A checklist of questions is provided, such as: Are assessments completed in all areas related to the suspected disability? Do they identify all of the student’s needs? Do they show how the disability affects progress in general education or participation in activities? Were multiple assessment tools and parent input used? For learning disability eligibility, do assessments include observations? Have student strengths been considered? Are materials nondiscriminatory and in the child’s native language or best form of communication? A note cites California Education Code requirements for fair and accurate assessment."/>
          <p:cNvPicPr preferRelativeResize="0"/>
          <p:nvPr/>
        </p:nvPicPr>
        <p:blipFill>
          <a:blip r:embed="rId3">
            <a:alphaModFix/>
          </a:blip>
          <a:stretch>
            <a:fillRect/>
          </a:stretch>
        </p:blipFill>
        <p:spPr>
          <a:xfrm>
            <a:off x="5262041" y="1359125"/>
            <a:ext cx="6284928" cy="4294700"/>
          </a:xfrm>
          <a:prstGeom prst="rect">
            <a:avLst/>
          </a:prstGeom>
          <a:noFill/>
          <a:ln>
            <a:noFill/>
          </a:ln>
        </p:spPr>
      </p:pic>
      <p:pic>
        <p:nvPicPr>
          <p:cNvPr id="1042" name="Google Shape;1042;g37759790070_0_154" descr="Sample IEP Meeting Agenda from High Quality IEPs. Sections include: Start of Meeting (introduction, parental rights, purpose, agenda, meeting logistics, grounding activity); Assessment; Eligibility; Present Levels of Performance (student’s strengths, present levels, pathway to high school graduation); Areas of Need; Goals; Offer of a Free Appropriate Public Education (FAPE)—with items such as accommodations, participation, special education services, transportation, extended school year, parent involvement, and emergency conditions; and Closing the Meeting (sign-in, confirm agreement, create an action plan)."/>
          <p:cNvPicPr preferRelativeResize="0"/>
          <p:nvPr/>
        </p:nvPicPr>
        <p:blipFill>
          <a:blip r:embed="rId4">
            <a:alphaModFix/>
          </a:blip>
          <a:stretch>
            <a:fillRect/>
          </a:stretch>
        </p:blipFill>
        <p:spPr>
          <a:xfrm>
            <a:off x="1135024" y="1570211"/>
            <a:ext cx="3291701" cy="4494551"/>
          </a:xfrm>
          <a:prstGeom prst="rect">
            <a:avLst/>
          </a:prstGeom>
          <a:noFill/>
          <a:ln w="28575" cap="flat" cmpd="sng">
            <a:solidFill>
              <a:srgbClr val="243B5B"/>
            </a:solidFill>
            <a:prstDash val="solid"/>
            <a:round/>
            <a:headEnd type="none" w="sm" len="sm"/>
            <a:tailEnd type="none" w="sm" len="sm"/>
          </a:ln>
          <a:effectLst>
            <a:outerShdw blurRad="57150" dist="19050" dir="5400000" algn="bl" rotWithShape="0">
              <a:srgbClr val="000000">
                <a:alpha val="50000"/>
              </a:srgbClr>
            </a:outerShdw>
          </a:effectLst>
        </p:spPr>
      </p:pic>
      <p:sp>
        <p:nvSpPr>
          <p:cNvPr id="1044" name="Google Shape;1044;g37759790070_0_154" descr="red rectangle over the word &quot;assessment&quot;"/>
          <p:cNvSpPr/>
          <p:nvPr/>
        </p:nvSpPr>
        <p:spPr>
          <a:xfrm>
            <a:off x="1075334" y="3290550"/>
            <a:ext cx="1226400" cy="276900"/>
          </a:xfrm>
          <a:prstGeom prst="rect">
            <a:avLst/>
          </a:prstGeom>
          <a:noFill/>
          <a:ln w="38100" cap="flat" cmpd="sng">
            <a:solidFill>
              <a:srgbClr val="D4562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cxnSp>
        <p:nvCxnSpPr>
          <p:cNvPr id="1045" name="Google Shape;1045;g37759790070_0_154" descr="red arrow pointing right"/>
          <p:cNvCxnSpPr/>
          <p:nvPr/>
        </p:nvCxnSpPr>
        <p:spPr>
          <a:xfrm rot="10800000" flipH="1">
            <a:off x="2301734" y="2374500"/>
            <a:ext cx="2623800" cy="982500"/>
          </a:xfrm>
          <a:prstGeom prst="straightConnector1">
            <a:avLst/>
          </a:prstGeom>
          <a:noFill/>
          <a:ln w="38100" cap="flat" cmpd="sng">
            <a:solidFill>
              <a:srgbClr val="D45626"/>
            </a:solidFill>
            <a:prstDash val="solid"/>
            <a:round/>
            <a:headEnd type="none" w="med" len="med"/>
            <a:tailEnd type="triangle" w="med" len="med"/>
          </a:ln>
        </p:spPr>
      </p:cxnSp>
      <p:pic>
        <p:nvPicPr>
          <p:cNvPr id="1043" name="Google Shape;1043;g37759790070_0_154" descr="Graphic of a large number one with the word 'Assessment' written vertically along its side. A yellow key icon is placed over the number."/>
          <p:cNvPicPr preferRelativeResize="0"/>
          <p:nvPr/>
        </p:nvPicPr>
        <p:blipFill>
          <a:blip r:embed="rId5">
            <a:alphaModFix/>
          </a:blip>
          <a:stretch>
            <a:fillRect/>
          </a:stretch>
        </p:blipFill>
        <p:spPr>
          <a:xfrm>
            <a:off x="-196557" y="1253550"/>
            <a:ext cx="1675981" cy="1675981"/>
          </a:xfrm>
          <a:prstGeom prst="rect">
            <a:avLst/>
          </a:prstGeom>
          <a:noFill/>
          <a:ln>
            <a:noFill/>
          </a:ln>
        </p:spPr>
      </p:pic>
      <p:sp>
        <p:nvSpPr>
          <p:cNvPr id="1041" name="Google Shape;1041;g37759790070_0_154"/>
          <p:cNvSpPr txBox="1"/>
          <p:nvPr/>
        </p:nvSpPr>
        <p:spPr>
          <a:xfrm>
            <a:off x="2150938" y="430750"/>
            <a:ext cx="6293700" cy="568800"/>
          </a:xfrm>
          <a:prstGeom prst="rect">
            <a:avLst/>
          </a:prstGeom>
          <a:solidFill>
            <a:srgbClr val="17425C"/>
          </a:solid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None/>
            </a:pPr>
            <a:r>
              <a:rPr lang="en-US" sz="2800" b="1" dirty="0">
                <a:solidFill>
                  <a:srgbClr val="F3F3F3"/>
                </a:solidFill>
                <a:latin typeface="Aptos Display"/>
                <a:ea typeface="Raleway"/>
                <a:cs typeface="Raleway"/>
                <a:sym typeface="Raleway"/>
              </a:rPr>
              <a:t>Compliance and Accountability</a:t>
            </a:r>
            <a:endParaRPr lang="en-US" sz="2800" b="1" dirty="0">
              <a:solidFill>
                <a:srgbClr val="F3F3F3"/>
              </a:solidFill>
              <a:latin typeface="Aptos Display"/>
              <a:ea typeface="Raleway"/>
              <a:cs typeface="Raleway"/>
            </a:endParaRPr>
          </a:p>
        </p:txBody>
      </p:sp>
      <p:sp>
        <p:nvSpPr>
          <p:cNvPr id="1047" name="Google Shape;1047;g37759790070_0_154"/>
          <p:cNvSpPr txBox="1">
            <a:spLocks noGrp="1"/>
          </p:cNvSpPr>
          <p:nvPr>
            <p:ph type="title"/>
          </p:nvPr>
        </p:nvSpPr>
        <p:spPr>
          <a:xfrm>
            <a:off x="0" y="-568701"/>
            <a:ext cx="6465000" cy="5688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1200"/>
              <a:t>Compliance and Accountability: 1</a:t>
            </a:r>
            <a:endParaRPr sz="120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pic>
        <p:nvPicPr>
          <p:cNvPr id="1058" name="Google Shape;1058;g37759790070_0_168" descr="Educational benefit checklist for present levels: multiple data sources, accurate performance, identified needs, and behavioral supports (BIP if needed)."/>
          <p:cNvPicPr preferRelativeResize="0"/>
          <p:nvPr/>
        </p:nvPicPr>
        <p:blipFill>
          <a:blip r:embed="rId3">
            <a:alphaModFix/>
          </a:blip>
          <a:stretch>
            <a:fillRect/>
          </a:stretch>
        </p:blipFill>
        <p:spPr>
          <a:xfrm>
            <a:off x="5215393" y="1848475"/>
            <a:ext cx="6342063" cy="2104498"/>
          </a:xfrm>
          <a:prstGeom prst="rect">
            <a:avLst/>
          </a:prstGeom>
          <a:noFill/>
          <a:ln>
            <a:noFill/>
          </a:ln>
        </p:spPr>
      </p:pic>
      <p:pic>
        <p:nvPicPr>
          <p:cNvPr id="1055" name="Google Shape;1055;g37759790070_0_168" descr="Sample IEP Meeting Agenda from High Quality IEPs. Sections include: Start of Meeting (introduction, parental rights, purpose, agenda, meeting logistics, grounding activity); Assessment; Eligibility; Present Levels of Performance (student’s strengths, present levels, pathway to high school graduation); Areas of Need; Goals; Offer of a Free Appropriate Public Education (FAPE)—with items such as accommodations, participation, special education services, transportation, extended school year, parent involvement, and emergency conditions; and Closing the Meeting (sign-in, confirm agreement, create an action plan).&quot;"/>
          <p:cNvPicPr preferRelativeResize="0"/>
          <p:nvPr/>
        </p:nvPicPr>
        <p:blipFill>
          <a:blip r:embed="rId4">
            <a:alphaModFix/>
          </a:blip>
          <a:stretch>
            <a:fillRect/>
          </a:stretch>
        </p:blipFill>
        <p:spPr>
          <a:xfrm>
            <a:off x="1354324" y="1706236"/>
            <a:ext cx="3291701" cy="4494551"/>
          </a:xfrm>
          <a:prstGeom prst="rect">
            <a:avLst/>
          </a:prstGeom>
          <a:noFill/>
          <a:ln w="28575" cap="flat" cmpd="sng">
            <a:solidFill>
              <a:srgbClr val="243B5B"/>
            </a:solidFill>
            <a:prstDash val="solid"/>
            <a:round/>
            <a:headEnd type="none" w="sm" len="sm"/>
            <a:tailEnd type="none" w="sm" len="sm"/>
          </a:ln>
          <a:effectLst>
            <a:outerShdw blurRad="57150" dist="19050" dir="5400000" algn="bl" rotWithShape="0">
              <a:srgbClr val="000000">
                <a:alpha val="50000"/>
              </a:srgbClr>
            </a:outerShdw>
          </a:effectLst>
        </p:spPr>
      </p:pic>
      <p:sp>
        <p:nvSpPr>
          <p:cNvPr id="1057" name="Google Shape;1057;g37759790070_0_168" descr="red rectangle over the words &quot;Present Levels of Performance.&quot;"/>
          <p:cNvSpPr/>
          <p:nvPr/>
        </p:nvSpPr>
        <p:spPr>
          <a:xfrm>
            <a:off x="1354325" y="3815050"/>
            <a:ext cx="1450500" cy="223200"/>
          </a:xfrm>
          <a:prstGeom prst="rect">
            <a:avLst/>
          </a:prstGeom>
          <a:noFill/>
          <a:ln w="38100" cap="flat" cmpd="sng">
            <a:solidFill>
              <a:srgbClr val="D4562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cxnSp>
        <p:nvCxnSpPr>
          <p:cNvPr id="1059" name="Google Shape;1059;g37759790070_0_168" descr="red arrow"/>
          <p:cNvCxnSpPr>
            <a:stCxn id="1057" idx="3"/>
          </p:cNvCxnSpPr>
          <p:nvPr/>
        </p:nvCxnSpPr>
        <p:spPr>
          <a:xfrm rot="10800000" flipH="1">
            <a:off x="2804825" y="2944150"/>
            <a:ext cx="2623800" cy="982500"/>
          </a:xfrm>
          <a:prstGeom prst="straightConnector1">
            <a:avLst/>
          </a:prstGeom>
          <a:noFill/>
          <a:ln w="38100" cap="flat" cmpd="sng">
            <a:solidFill>
              <a:srgbClr val="D45626"/>
            </a:solidFill>
            <a:prstDash val="solid"/>
            <a:round/>
            <a:headEnd type="none" w="med" len="med"/>
            <a:tailEnd type="triangle" w="med" len="med"/>
          </a:ln>
        </p:spPr>
      </p:cxnSp>
      <p:pic>
        <p:nvPicPr>
          <p:cNvPr id="1056" name="Google Shape;1056;g37759790070_0_168" descr="Graphic of a large number two with the words 'Present Levels' written vertically along its side. A yellow key icon is placed over the number."/>
          <p:cNvPicPr preferRelativeResize="0"/>
          <p:nvPr/>
        </p:nvPicPr>
        <p:blipFill>
          <a:blip r:embed="rId5">
            <a:alphaModFix/>
          </a:blip>
          <a:stretch>
            <a:fillRect/>
          </a:stretch>
        </p:blipFill>
        <p:spPr>
          <a:xfrm>
            <a:off x="0" y="1302650"/>
            <a:ext cx="1450501" cy="1450501"/>
          </a:xfrm>
          <a:prstGeom prst="rect">
            <a:avLst/>
          </a:prstGeom>
          <a:noFill/>
          <a:ln>
            <a:noFill/>
          </a:ln>
        </p:spPr>
      </p:pic>
      <p:sp>
        <p:nvSpPr>
          <p:cNvPr id="1054" name="Google Shape;1054;g37759790070_0_168"/>
          <p:cNvSpPr txBox="1"/>
          <p:nvPr/>
        </p:nvSpPr>
        <p:spPr>
          <a:xfrm>
            <a:off x="2282760" y="639888"/>
            <a:ext cx="6293700" cy="568800"/>
          </a:xfrm>
          <a:prstGeom prst="rect">
            <a:avLst/>
          </a:prstGeom>
          <a:solidFill>
            <a:srgbClr val="17425C"/>
          </a:solid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None/>
            </a:pPr>
            <a:r>
              <a:rPr lang="en-US" sz="2800" b="1">
                <a:solidFill>
                  <a:srgbClr val="F3F3F3"/>
                </a:solidFill>
                <a:latin typeface="Raleway"/>
                <a:ea typeface="Raleway"/>
                <a:cs typeface="Raleway"/>
                <a:sym typeface="Raleway"/>
              </a:rPr>
              <a:t>Compliance and Accountability</a:t>
            </a:r>
            <a:endParaRPr sz="2800" b="1">
              <a:solidFill>
                <a:srgbClr val="F3F3F3"/>
              </a:solidFill>
              <a:latin typeface="Raleway"/>
              <a:ea typeface="Raleway"/>
              <a:cs typeface="Raleway"/>
              <a:sym typeface="Raleway"/>
            </a:endParaRPr>
          </a:p>
        </p:txBody>
      </p:sp>
      <p:sp>
        <p:nvSpPr>
          <p:cNvPr id="1053" name="Google Shape;1053;g37759790070_0_168"/>
          <p:cNvSpPr txBox="1">
            <a:spLocks noGrp="1"/>
          </p:cNvSpPr>
          <p:nvPr>
            <p:ph type="title"/>
          </p:nvPr>
        </p:nvSpPr>
        <p:spPr>
          <a:xfrm>
            <a:off x="0" y="-568701"/>
            <a:ext cx="6465000" cy="5688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1200"/>
              <a:t>Compliance and Accountability:2 </a:t>
            </a:r>
            <a:endParaRPr sz="120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064"/>
        <p:cNvGrpSpPr/>
        <p:nvPr/>
      </p:nvGrpSpPr>
      <p:grpSpPr>
        <a:xfrm>
          <a:off x="0" y="0"/>
          <a:ext cx="0" cy="0"/>
          <a:chOff x="0" y="0"/>
          <a:chExt cx="0" cy="0"/>
        </a:xfrm>
      </p:grpSpPr>
      <p:pic>
        <p:nvPicPr>
          <p:cNvPr id="1065" name="Google Shape;1065;g37759790070_0_185" descr="Educational benefit checklist focused on Areas of Need: clearly documented and parental input included."/>
          <p:cNvPicPr preferRelativeResize="0"/>
          <p:nvPr/>
        </p:nvPicPr>
        <p:blipFill>
          <a:blip r:embed="rId3">
            <a:alphaModFix/>
          </a:blip>
          <a:stretch>
            <a:fillRect/>
          </a:stretch>
        </p:blipFill>
        <p:spPr>
          <a:xfrm>
            <a:off x="5111800" y="2568350"/>
            <a:ext cx="6323018" cy="1171282"/>
          </a:xfrm>
          <a:prstGeom prst="rect">
            <a:avLst/>
          </a:prstGeom>
          <a:noFill/>
          <a:ln>
            <a:noFill/>
          </a:ln>
        </p:spPr>
      </p:pic>
      <p:pic>
        <p:nvPicPr>
          <p:cNvPr id="1068" name="Google Shape;1068;g37759790070_0_185" descr="Sample IEP Meeting Agenda from High Quality IEPs. Sections include: Start of Meeting (introduction, parental rights, purpose, agenda, meeting logistics, grounding activity); Assessment; Eligibility; Present Levels of Performance (student’s strengths, present levels, pathway to high school graduation); Areas of Need; Goals; Offer of a Free Appropriate Public Education (FAPE)—with items such as accommodations, participation, special education services, transportation, extended school year, parent involvement, and emergency conditions; and Closing the Meeting (sign-in, confirm agreement, create an action plan).&quot;"/>
          <p:cNvPicPr preferRelativeResize="0"/>
          <p:nvPr/>
        </p:nvPicPr>
        <p:blipFill>
          <a:blip r:embed="rId4">
            <a:alphaModFix/>
          </a:blip>
          <a:stretch>
            <a:fillRect/>
          </a:stretch>
        </p:blipFill>
        <p:spPr>
          <a:xfrm>
            <a:off x="1354324" y="1706236"/>
            <a:ext cx="3291701" cy="4494551"/>
          </a:xfrm>
          <a:prstGeom prst="rect">
            <a:avLst/>
          </a:prstGeom>
          <a:noFill/>
          <a:ln w="28575" cap="flat" cmpd="sng">
            <a:solidFill>
              <a:srgbClr val="243B5B"/>
            </a:solidFill>
            <a:prstDash val="solid"/>
            <a:round/>
            <a:headEnd type="none" w="sm" len="sm"/>
            <a:tailEnd type="none" w="sm" len="sm"/>
          </a:ln>
          <a:effectLst>
            <a:outerShdw blurRad="57150" dist="19050" dir="5400000" algn="bl" rotWithShape="0">
              <a:srgbClr val="000000">
                <a:alpha val="50000"/>
              </a:srgbClr>
            </a:outerShdw>
          </a:effectLst>
        </p:spPr>
      </p:pic>
      <p:sp>
        <p:nvSpPr>
          <p:cNvPr id="1069" name="Google Shape;1069;g37759790070_0_185" descr="Red rectangle over the words &quot;Areas of Need.&quot;"/>
          <p:cNvSpPr/>
          <p:nvPr/>
        </p:nvSpPr>
        <p:spPr>
          <a:xfrm>
            <a:off x="1354325" y="4352275"/>
            <a:ext cx="1450500" cy="223200"/>
          </a:xfrm>
          <a:prstGeom prst="rect">
            <a:avLst/>
          </a:prstGeom>
          <a:noFill/>
          <a:ln w="38100" cap="flat" cmpd="sng">
            <a:solidFill>
              <a:srgbClr val="D4562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cxnSp>
        <p:nvCxnSpPr>
          <p:cNvPr id="1070" name="Google Shape;1070;g37759790070_0_185" descr="red arrow"/>
          <p:cNvCxnSpPr>
            <a:stCxn id="1069" idx="3"/>
          </p:cNvCxnSpPr>
          <p:nvPr/>
        </p:nvCxnSpPr>
        <p:spPr>
          <a:xfrm rot="10800000" flipH="1">
            <a:off x="2804825" y="3481375"/>
            <a:ext cx="2623800" cy="982500"/>
          </a:xfrm>
          <a:prstGeom prst="straightConnector1">
            <a:avLst/>
          </a:prstGeom>
          <a:noFill/>
          <a:ln w="38100" cap="flat" cmpd="sng">
            <a:solidFill>
              <a:srgbClr val="D45626"/>
            </a:solidFill>
            <a:prstDash val="solid"/>
            <a:round/>
            <a:headEnd type="none" w="med" len="med"/>
            <a:tailEnd type="triangle" w="med" len="med"/>
          </a:ln>
        </p:spPr>
      </p:cxnSp>
      <p:pic>
        <p:nvPicPr>
          <p:cNvPr id="1071" name="Google Shape;1071;g37759790070_0_185" descr="Graphic of a large number three with the words 'Identify Needs' written vertically along its side. A yellow key icon is placed over the number."/>
          <p:cNvPicPr preferRelativeResize="0"/>
          <p:nvPr/>
        </p:nvPicPr>
        <p:blipFill>
          <a:blip r:embed="rId5">
            <a:alphaModFix/>
          </a:blip>
          <a:stretch>
            <a:fillRect/>
          </a:stretch>
        </p:blipFill>
        <p:spPr>
          <a:xfrm>
            <a:off x="-1" y="1329901"/>
            <a:ext cx="1306501" cy="1306501"/>
          </a:xfrm>
          <a:prstGeom prst="rect">
            <a:avLst/>
          </a:prstGeom>
          <a:noFill/>
          <a:ln>
            <a:noFill/>
          </a:ln>
        </p:spPr>
      </p:pic>
      <p:sp>
        <p:nvSpPr>
          <p:cNvPr id="1067" name="Google Shape;1067;g37759790070_0_185"/>
          <p:cNvSpPr txBox="1"/>
          <p:nvPr/>
        </p:nvSpPr>
        <p:spPr>
          <a:xfrm>
            <a:off x="2282760" y="639888"/>
            <a:ext cx="6293700" cy="568800"/>
          </a:xfrm>
          <a:prstGeom prst="rect">
            <a:avLst/>
          </a:prstGeom>
          <a:solidFill>
            <a:srgbClr val="17425C"/>
          </a:solid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None/>
            </a:pPr>
            <a:r>
              <a:rPr lang="en-US" sz="2800" b="1">
                <a:solidFill>
                  <a:srgbClr val="F3F3F3"/>
                </a:solidFill>
                <a:latin typeface="Raleway"/>
                <a:ea typeface="Raleway"/>
                <a:cs typeface="Raleway"/>
                <a:sym typeface="Raleway"/>
              </a:rPr>
              <a:t>Compliance and Accountability</a:t>
            </a:r>
            <a:endParaRPr sz="2800" b="1">
              <a:solidFill>
                <a:srgbClr val="F3F3F3"/>
              </a:solidFill>
              <a:latin typeface="Raleway"/>
              <a:ea typeface="Raleway"/>
              <a:cs typeface="Raleway"/>
              <a:sym typeface="Raleway"/>
            </a:endParaRPr>
          </a:p>
        </p:txBody>
      </p:sp>
      <p:sp>
        <p:nvSpPr>
          <p:cNvPr id="1066" name="Google Shape;1066;g37759790070_0_185"/>
          <p:cNvSpPr txBox="1">
            <a:spLocks noGrp="1"/>
          </p:cNvSpPr>
          <p:nvPr>
            <p:ph type="title"/>
          </p:nvPr>
        </p:nvSpPr>
        <p:spPr>
          <a:xfrm>
            <a:off x="0" y="-568701"/>
            <a:ext cx="6465000" cy="5688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1200"/>
              <a:t>Compliance and Accountability: 3 </a:t>
            </a:r>
            <a:endParaRPr sz="120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076"/>
        <p:cNvGrpSpPr/>
        <p:nvPr/>
      </p:nvGrpSpPr>
      <p:grpSpPr>
        <a:xfrm>
          <a:off x="0" y="0"/>
          <a:ext cx="0" cy="0"/>
          <a:chOff x="0" y="0"/>
          <a:chExt cx="0" cy="0"/>
        </a:xfrm>
      </p:grpSpPr>
      <p:pic>
        <p:nvPicPr>
          <p:cNvPr id="1079" name="Google Shape;1079;g37759790070_0_198" descr="Sample IEP Meeting Agenda from High Quality IEPs. Sections include: Start of Meeting (introduction, parental rights, purpose, agenda, meeting logistics, grounding activity); Assessment; Eligibility; Present Levels of Performance (student’s strengths, present levels, pathway to high school graduation); Areas of Need; Goals; Offer of a Free Appropriate Public Education (FAPE)—with items such as accommodations, participation, special education services, transportation, extended school year, parent involvement, and emergency conditions; and Closing the Meeting (sign-in, confirm agreement, create an action plan).&quot;"/>
          <p:cNvPicPr preferRelativeResize="0"/>
          <p:nvPr/>
        </p:nvPicPr>
        <p:blipFill>
          <a:blip r:embed="rId3">
            <a:alphaModFix/>
          </a:blip>
          <a:stretch>
            <a:fillRect/>
          </a:stretch>
        </p:blipFill>
        <p:spPr>
          <a:xfrm>
            <a:off x="1354324" y="1706236"/>
            <a:ext cx="3291701" cy="4494551"/>
          </a:xfrm>
          <a:prstGeom prst="rect">
            <a:avLst/>
          </a:prstGeom>
          <a:noFill/>
          <a:ln w="28575" cap="flat" cmpd="sng">
            <a:solidFill>
              <a:srgbClr val="243B5B"/>
            </a:solidFill>
            <a:prstDash val="solid"/>
            <a:round/>
            <a:headEnd type="none" w="sm" len="sm"/>
            <a:tailEnd type="none" w="sm" len="sm"/>
          </a:ln>
          <a:effectLst>
            <a:outerShdw blurRad="57150" dist="19050" dir="5400000" algn="bl" rotWithShape="0">
              <a:srgbClr val="000000">
                <a:alpha val="50000"/>
              </a:srgbClr>
            </a:outerShdw>
          </a:effectLst>
        </p:spPr>
      </p:pic>
      <p:sp>
        <p:nvSpPr>
          <p:cNvPr id="1080" name="Google Shape;1080;g37759790070_0_198" descr="Red rectangle over the word &quot;Goals.&quot;"/>
          <p:cNvSpPr/>
          <p:nvPr/>
        </p:nvSpPr>
        <p:spPr>
          <a:xfrm>
            <a:off x="1354325" y="4561200"/>
            <a:ext cx="1450500" cy="223200"/>
          </a:xfrm>
          <a:prstGeom prst="rect">
            <a:avLst/>
          </a:prstGeom>
          <a:noFill/>
          <a:ln w="38100" cap="flat" cmpd="sng">
            <a:solidFill>
              <a:srgbClr val="D4562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pic>
        <p:nvPicPr>
          <p:cNvPr id="1081" name="Google Shape;1081;g37759790070_0_198" descr="Educational benefit checklist focused on goals: alignment with standards, measurability, access to curriculum, equity for English learners, clear responsibility, and documented progress."/>
          <p:cNvPicPr preferRelativeResize="0"/>
          <p:nvPr/>
        </p:nvPicPr>
        <p:blipFill>
          <a:blip r:embed="rId4">
            <a:alphaModFix/>
          </a:blip>
          <a:stretch>
            <a:fillRect/>
          </a:stretch>
        </p:blipFill>
        <p:spPr>
          <a:xfrm>
            <a:off x="5226483" y="1419450"/>
            <a:ext cx="6092300" cy="4693475"/>
          </a:xfrm>
          <a:prstGeom prst="rect">
            <a:avLst/>
          </a:prstGeom>
          <a:noFill/>
          <a:ln>
            <a:noFill/>
          </a:ln>
        </p:spPr>
      </p:pic>
      <p:cxnSp>
        <p:nvCxnSpPr>
          <p:cNvPr id="1082" name="Google Shape;1082;g37759790070_0_198" descr="red arrow"/>
          <p:cNvCxnSpPr>
            <a:stCxn id="1080" idx="3"/>
          </p:cNvCxnSpPr>
          <p:nvPr/>
        </p:nvCxnSpPr>
        <p:spPr>
          <a:xfrm rot="10800000" flipH="1">
            <a:off x="2804825" y="3690300"/>
            <a:ext cx="2623800" cy="982500"/>
          </a:xfrm>
          <a:prstGeom prst="straightConnector1">
            <a:avLst/>
          </a:prstGeom>
          <a:noFill/>
          <a:ln w="38100" cap="flat" cmpd="sng">
            <a:solidFill>
              <a:srgbClr val="D45626"/>
            </a:solidFill>
            <a:prstDash val="solid"/>
            <a:round/>
            <a:headEnd type="none" w="med" len="med"/>
            <a:tailEnd type="triangle" w="med" len="med"/>
          </a:ln>
        </p:spPr>
      </p:cxnSp>
      <p:pic>
        <p:nvPicPr>
          <p:cNvPr id="1083" name="Google Shape;1083;g37759790070_0_198" descr="Graphic of a large number four with the word 'Goals' written vertically along its side. A yellow key icon is placed over the number."/>
          <p:cNvPicPr preferRelativeResize="0"/>
          <p:nvPr/>
        </p:nvPicPr>
        <p:blipFill>
          <a:blip r:embed="rId5">
            <a:alphaModFix/>
          </a:blip>
          <a:stretch>
            <a:fillRect/>
          </a:stretch>
        </p:blipFill>
        <p:spPr>
          <a:xfrm>
            <a:off x="-1" y="1419451"/>
            <a:ext cx="1306501" cy="1306501"/>
          </a:xfrm>
          <a:prstGeom prst="rect">
            <a:avLst/>
          </a:prstGeom>
          <a:noFill/>
          <a:ln>
            <a:noFill/>
          </a:ln>
        </p:spPr>
      </p:pic>
      <p:sp>
        <p:nvSpPr>
          <p:cNvPr id="1078" name="Google Shape;1078;g37759790070_0_198"/>
          <p:cNvSpPr txBox="1"/>
          <p:nvPr/>
        </p:nvSpPr>
        <p:spPr>
          <a:xfrm>
            <a:off x="2282760" y="639888"/>
            <a:ext cx="6293700" cy="568800"/>
          </a:xfrm>
          <a:prstGeom prst="rect">
            <a:avLst/>
          </a:prstGeom>
          <a:solidFill>
            <a:srgbClr val="17425C"/>
          </a:solid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None/>
            </a:pPr>
            <a:r>
              <a:rPr lang="en-US" sz="2800" b="1">
                <a:solidFill>
                  <a:srgbClr val="F3F3F3"/>
                </a:solidFill>
                <a:latin typeface="Raleway"/>
                <a:ea typeface="Raleway"/>
                <a:cs typeface="Raleway"/>
                <a:sym typeface="Raleway"/>
              </a:rPr>
              <a:t>Compliance and Accountability</a:t>
            </a:r>
            <a:endParaRPr sz="2800" b="1">
              <a:solidFill>
                <a:srgbClr val="F3F3F3"/>
              </a:solidFill>
              <a:latin typeface="Raleway"/>
              <a:ea typeface="Raleway"/>
              <a:cs typeface="Raleway"/>
              <a:sym typeface="Raleway"/>
            </a:endParaRPr>
          </a:p>
        </p:txBody>
      </p:sp>
      <p:sp>
        <p:nvSpPr>
          <p:cNvPr id="1077" name="Google Shape;1077;g37759790070_0_198"/>
          <p:cNvSpPr txBox="1">
            <a:spLocks noGrp="1"/>
          </p:cNvSpPr>
          <p:nvPr>
            <p:ph type="title"/>
          </p:nvPr>
        </p:nvSpPr>
        <p:spPr>
          <a:xfrm>
            <a:off x="0" y="-568701"/>
            <a:ext cx="6465000" cy="5688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1200"/>
              <a:t>Compliance and Accountability: 4</a:t>
            </a:r>
            <a:endParaRPr sz="1200"/>
          </a:p>
        </p:txBody>
      </p:sp>
    </p:spTree>
  </p:cSld>
  <p:clrMapOvr>
    <a:masterClrMapping/>
  </p:clrMapOvr>
</p:sld>
</file>

<file path=ppt/theme/theme1.xml><?xml version="1.0" encoding="utf-8"?>
<a:theme xmlns:a="http://schemas.openxmlformats.org/drawingml/2006/main" name="Office Theme">
  <a:themeElements>
    <a:clrScheme name="CADRE COLORS">
      <a:dk1>
        <a:srgbClr val="000000"/>
      </a:dk1>
      <a:lt1>
        <a:srgbClr val="EBEBEB"/>
      </a:lt1>
      <a:dk2>
        <a:srgbClr val="333333"/>
      </a:dk2>
      <a:lt2>
        <a:srgbClr val="4796B9"/>
      </a:lt2>
      <a:accent1>
        <a:srgbClr val="275B84"/>
      </a:accent1>
      <a:accent2>
        <a:srgbClr val="931E30"/>
      </a:accent2>
      <a:accent3>
        <a:srgbClr val="B58B41"/>
      </a:accent3>
      <a:accent4>
        <a:srgbClr val="BE253E"/>
      </a:accent4>
      <a:accent5>
        <a:srgbClr val="B58B41"/>
      </a:accent5>
      <a:accent6>
        <a:srgbClr val="EBEBEB"/>
      </a:accent6>
      <a:hlink>
        <a:srgbClr val="2414F8"/>
      </a:hlink>
      <a:folHlink>
        <a:srgbClr val="2414F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0E45D93EE09FE48B755B103E8699EE0" ma:contentTypeVersion="20" ma:contentTypeDescription="Create a new document." ma:contentTypeScope="" ma:versionID="805ba7d55169f0f14b383f020274b321">
  <xsd:schema xmlns:xsd="http://www.w3.org/2001/XMLSchema" xmlns:xs="http://www.w3.org/2001/XMLSchema" xmlns:p="http://schemas.microsoft.com/office/2006/metadata/properties" xmlns:ns2="db903174-bb1c-4609-9d70-465268ead536" xmlns:ns3="d0cbbd92-a969-402e-8621-447322a11182" targetNamespace="http://schemas.microsoft.com/office/2006/metadata/properties" ma:root="true" ma:fieldsID="38c128f37e5add975387cf726827ace0" ns2:_="" ns3:_="">
    <xsd:import namespace="db903174-bb1c-4609-9d70-465268ead536"/>
    <xsd:import namespace="d0cbbd92-a969-402e-8621-447322a1118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3:SharedWithUsers" minOccurs="0"/>
                <xsd:element ref="ns3:SharedWithDetails" minOccurs="0"/>
                <xsd:element ref="ns3:TaxCatchAll" minOccurs="0"/>
                <xsd:element ref="ns2:MediaServiceObjectDetectorVersions" minOccurs="0"/>
                <xsd:element ref="ns2:MediaServiceSearchProperties"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903174-bb1c-4609-9d70-465268ead5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c01aec00-7e9a-46c6-9b57-74fbf105366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0cbbd92-a969-402e-8621-447322a11182"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948b6dc5-7623-4a1d-a01d-748b8cf9f295}" ma:internalName="TaxCatchAll" ma:showField="CatchAllData" ma:web="d0cbbd92-a969-402e-8621-447322a111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b903174-bb1c-4609-9d70-465268ead536">
      <Terms xmlns="http://schemas.microsoft.com/office/infopath/2007/PartnerControls"/>
    </lcf76f155ced4ddcb4097134ff3c332f>
    <TaxCatchAll xmlns="d0cbbd92-a969-402e-8621-447322a11182" xsi:nil="true"/>
  </documentManagement>
</p:properties>
</file>

<file path=customXml/itemProps1.xml><?xml version="1.0" encoding="utf-8"?>
<ds:datastoreItem xmlns:ds="http://schemas.openxmlformats.org/officeDocument/2006/customXml" ds:itemID="{CFE7742C-F715-4719-B4B9-F4C809C07FD3}"/>
</file>

<file path=customXml/itemProps2.xml><?xml version="1.0" encoding="utf-8"?>
<ds:datastoreItem xmlns:ds="http://schemas.openxmlformats.org/officeDocument/2006/customXml" ds:itemID="{CB2413E5-57E4-4466-9662-1B0EAC54E3D6}"/>
</file>

<file path=customXml/itemProps3.xml><?xml version="1.0" encoding="utf-8"?>
<ds:datastoreItem xmlns:ds="http://schemas.openxmlformats.org/officeDocument/2006/customXml" ds:itemID="{144CDF3C-45B4-4468-90A5-78EF633BBFB7}"/>
</file>

<file path=docProps/app.xml><?xml version="1.0" encoding="utf-8"?>
<Properties xmlns="http://schemas.openxmlformats.org/officeDocument/2006/extended-properties" xmlns:vt="http://schemas.openxmlformats.org/officeDocument/2006/docPropsVTypes">
  <TotalTime>0</TotalTime>
  <Words>6126</Words>
  <Application>Microsoft Macintosh PowerPoint</Application>
  <PresentationFormat>Widescreen</PresentationFormat>
  <Paragraphs>745</Paragraphs>
  <Slides>131</Slides>
  <Notes>131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131</vt:i4>
      </vt:variant>
    </vt:vector>
  </HeadingPairs>
  <TitlesOfParts>
    <vt:vector size="143" baseType="lpstr">
      <vt:lpstr>Calibri</vt:lpstr>
      <vt:lpstr>Play</vt:lpstr>
      <vt:lpstr>Raleway</vt:lpstr>
      <vt:lpstr>Arial</vt:lpstr>
      <vt:lpstr>Lato</vt:lpstr>
      <vt:lpstr>Amatic SC</vt:lpstr>
      <vt:lpstr>Oswald</vt:lpstr>
      <vt:lpstr>Open Sans Light</vt:lpstr>
      <vt:lpstr>Open Sans</vt:lpstr>
      <vt:lpstr>Aptos Display</vt:lpstr>
      <vt:lpstr>Loved by the King</vt:lpstr>
      <vt:lpstr>Office Theme</vt:lpstr>
      <vt:lpstr>The IEP for Success Companion Guide for Educators:  Practical Tools for Connection, Belonging, and Student Voice </vt:lpstr>
      <vt:lpstr>California System of Support</vt:lpstr>
      <vt:lpstr>Presenters</vt:lpstr>
      <vt:lpstr>About Stacy Alvey</vt:lpstr>
      <vt:lpstr>About Jennifer Yales</vt:lpstr>
      <vt:lpstr>About Hinda Nadif</vt:lpstr>
      <vt:lpstr>Heather</vt:lpstr>
      <vt:lpstr>About Noreen Lippincott</vt:lpstr>
      <vt:lpstr>Our Hope for Today’s Training</vt:lpstr>
      <vt:lpstr>Objectives</vt:lpstr>
      <vt:lpstr>How we got here</vt:lpstr>
      <vt:lpstr>California</vt:lpstr>
      <vt:lpstr>Gap Analysis: Connecting Resources Survey</vt:lpstr>
      <vt:lpstr>Gap Analysis Results</vt:lpstr>
      <vt:lpstr>Gap Analysis Results 1</vt:lpstr>
      <vt:lpstr>Gap Analysis Results LRE</vt:lpstr>
      <vt:lpstr>parent responses</vt:lpstr>
      <vt:lpstr>Open survey: educators</vt:lpstr>
      <vt:lpstr>what we know: investigating the problem</vt:lpstr>
      <vt:lpstr>High Quality IEPs Project – Research Findings:</vt:lpstr>
      <vt:lpstr>Pathways to Partnership information</vt:lpstr>
      <vt:lpstr>Pathways to Partnership Goals</vt:lpstr>
      <vt:lpstr>Pathways to Partnership Educator Resources</vt:lpstr>
      <vt:lpstr>Pathways to Partnership Making a Difference</vt:lpstr>
      <vt:lpstr>Pathways to Partnership Barriers to Dispute Resolution</vt:lpstr>
      <vt:lpstr>Pathways to Partnership Recommendations</vt:lpstr>
      <vt:lpstr> Our Why</vt:lpstr>
      <vt:lpstr>Grounding Activity</vt:lpstr>
      <vt:lpstr>The Importance of Belonging</vt:lpstr>
      <vt:lpstr>We recognize:</vt:lpstr>
      <vt:lpstr>Our Why</vt:lpstr>
      <vt:lpstr>We all have a role.</vt:lpstr>
      <vt:lpstr>CADRE Continuum of Dispute resolution</vt:lpstr>
      <vt:lpstr>Let’s get started with some fun!</vt:lpstr>
      <vt:lpstr>What would be your walk-up song?</vt:lpstr>
      <vt:lpstr>IEP Success Companion Guide Cover Page</vt:lpstr>
      <vt:lpstr>Where can I find this resource?</vt:lpstr>
      <vt:lpstr>Let’s go on an IEP journey . . .</vt:lpstr>
      <vt:lpstr>Creating awareness in ourselves as educators and parents.</vt:lpstr>
      <vt:lpstr>Creating Self-Awareness</vt:lpstr>
      <vt:lpstr>The importance of creating self-awareness</vt:lpstr>
      <vt:lpstr>We do this by creating self-awareness   </vt:lpstr>
      <vt:lpstr>Understanding Self-Awareness</vt:lpstr>
      <vt:lpstr>Activity</vt:lpstr>
      <vt:lpstr>Activity cont.</vt:lpstr>
      <vt:lpstr>Mental Models</vt:lpstr>
      <vt:lpstr>System Improvement Leads Mental Models</vt:lpstr>
      <vt:lpstr>Video about student</vt:lpstr>
      <vt:lpstr>reflection activity</vt:lpstr>
      <vt:lpstr>Why is it important to surface mental models in the context of an IEP?</vt:lpstr>
      <vt:lpstr>Moving forward . . . </vt:lpstr>
      <vt:lpstr>Activities to build our self- awareness</vt:lpstr>
      <vt:lpstr>Bias</vt:lpstr>
      <vt:lpstr>Activities to build our self- awareness: The Ladder of Inference</vt:lpstr>
      <vt:lpstr>Social Identity</vt:lpstr>
      <vt:lpstr>Activities to build our self- awareness </vt:lpstr>
      <vt:lpstr>Activities to build our self- awareness: Social Identity Wheel</vt:lpstr>
      <vt:lpstr>Have you ever been in an IEP meeting where people have had emotions? </vt:lpstr>
      <vt:lpstr>Identifying Emotions</vt:lpstr>
      <vt:lpstr>Our feelings are tied to the beliefs we hold.</vt:lpstr>
      <vt:lpstr>Activities to Build our Self- Awareness: Feelings wheel</vt:lpstr>
      <vt:lpstr>Putting it all together</vt:lpstr>
      <vt:lpstr>Creating awareness in our students. Preparing students to assume the lead through self-determination skills</vt:lpstr>
      <vt:lpstr>Participation Requirements Under IDEA</vt:lpstr>
      <vt:lpstr>Current Reality</vt:lpstr>
      <vt:lpstr>Can you imagine?</vt:lpstr>
      <vt:lpstr>Why is this important?</vt:lpstr>
      <vt:lpstr>Self-Determination</vt:lpstr>
      <vt:lpstr>ASCEND Logo</vt:lpstr>
      <vt:lpstr>Awareness</vt:lpstr>
      <vt:lpstr>Self-advocacy</vt:lpstr>
      <vt:lpstr>Confidence</vt:lpstr>
      <vt:lpstr>self-expression</vt:lpstr>
      <vt:lpstr>Navigate</vt:lpstr>
      <vt:lpstr>Determination</vt:lpstr>
      <vt:lpstr>reflection for student self-awareness and the importance </vt:lpstr>
      <vt:lpstr>Preparing ourselves for the IEP (educators and parents).</vt:lpstr>
      <vt:lpstr>Transactional vs. Transformational</vt:lpstr>
      <vt:lpstr>Activity: Preparing for the IEP</vt:lpstr>
      <vt:lpstr>Preparing for the IEP Meeting IEP Meeting Logistics</vt:lpstr>
      <vt:lpstr>Preparing for In-Person or Virtual Meetings</vt:lpstr>
      <vt:lpstr>Preparing for Meetings</vt:lpstr>
      <vt:lpstr>Preparing Parents for IEP Meeting</vt:lpstr>
      <vt:lpstr>Preparing our students for the IEP meeting.</vt:lpstr>
      <vt:lpstr>Preparing Meetings: Students</vt:lpstr>
      <vt:lpstr>Break</vt:lpstr>
      <vt:lpstr>Participating in the IEP meeting (educators and parents).</vt:lpstr>
      <vt:lpstr>The Role of  Host vs. IEP Facilitator</vt:lpstr>
      <vt:lpstr>Grounding the IEP</vt:lpstr>
      <vt:lpstr>IEP Note Taking</vt:lpstr>
      <vt:lpstr>Using a Bridge Board</vt:lpstr>
      <vt:lpstr>The Power of Listening</vt:lpstr>
      <vt:lpstr>Promoting Meaningful Participation</vt:lpstr>
      <vt:lpstr>Please add title?</vt:lpstr>
      <vt:lpstr>Legal Compliance and Accountability through Educational Benefit</vt:lpstr>
      <vt:lpstr>Compliance and Accountability: 1</vt:lpstr>
      <vt:lpstr>Compliance and Accountability:2 </vt:lpstr>
      <vt:lpstr>Compliance and Accountability: 3 </vt:lpstr>
      <vt:lpstr>Compliance and Accountability: 4</vt:lpstr>
      <vt:lpstr>Compliance and Accountability: 5</vt:lpstr>
      <vt:lpstr>Participating in the IEP meeting (students).</vt:lpstr>
      <vt:lpstr>Building Meaningful Participation in Students</vt:lpstr>
      <vt:lpstr>Let’s Walk Through Some Examples of Student Participation in the IEP Journey</vt:lpstr>
      <vt:lpstr>Building on my strengths</vt:lpstr>
      <vt:lpstr>Before the IEP 2</vt:lpstr>
      <vt:lpstr>Student provides some input prior to the IEP </vt:lpstr>
      <vt:lpstr>Student provides some input prior to the IEP 2</vt:lpstr>
      <vt:lpstr>During the IEP - student presents some information</vt:lpstr>
      <vt:lpstr>During the IEP - student presents some information prek</vt:lpstr>
      <vt:lpstr>During the IEP - student presents some information 2</vt:lpstr>
      <vt:lpstr>During the IEP - student led IEP -following a script</vt:lpstr>
      <vt:lpstr>During the IEP - student leads IEP</vt:lpstr>
      <vt:lpstr>Where will you start?</vt:lpstr>
      <vt:lpstr>Follow-up and implementation (educators and parents).</vt:lpstr>
      <vt:lpstr>Reflecting on the IEP</vt:lpstr>
      <vt:lpstr>Take Action</vt:lpstr>
      <vt:lpstr>Ways to Gather Feedback</vt:lpstr>
      <vt:lpstr>Potential Feedback Focus Areas 1</vt:lpstr>
      <vt:lpstr>Potential Feedback Focus Areas 2</vt:lpstr>
      <vt:lpstr>Potential Feedback Focus Areas 3</vt:lpstr>
      <vt:lpstr>Feedback for Strengthening IEP Outcomes</vt:lpstr>
      <vt:lpstr>Feedback Consolidation</vt:lpstr>
      <vt:lpstr>Implementation</vt:lpstr>
      <vt:lpstr>systematic approach to progress monitoring</vt:lpstr>
      <vt:lpstr>Additional Support </vt:lpstr>
      <vt:lpstr>Follow-up and implementation of the IEP (students).</vt:lpstr>
      <vt:lpstr>After the IEP - goal tracking</vt:lpstr>
      <vt:lpstr>The Importance of Gratitude</vt:lpstr>
      <vt:lpstr>Reflection</vt:lpstr>
      <vt:lpstr>Social Media</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Melanie Reese</dc:creator>
  <cp:lastModifiedBy>Heather DiFede</cp:lastModifiedBy>
  <cp:revision>520</cp:revision>
  <dcterms:created xsi:type="dcterms:W3CDTF">2025-04-28T16:03:12Z</dcterms:created>
  <dcterms:modified xsi:type="dcterms:W3CDTF">2025-09-12T23:31:44Z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0x01010090E45D93EE09FE48B755B103E8699EE0</vt:lpwstr>
  </property>
</Properties>
</file>