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3"/>
  </p:notesMasterIdLst>
  <p:handoutMasterIdLst>
    <p:handoutMasterId r:id="rId54"/>
  </p:handoutMasterIdLst>
  <p:sldIdLst>
    <p:sldId id="267" r:id="rId5"/>
    <p:sldId id="735" r:id="rId6"/>
    <p:sldId id="736" r:id="rId7"/>
    <p:sldId id="738" r:id="rId8"/>
    <p:sldId id="751" r:id="rId9"/>
    <p:sldId id="750" r:id="rId10"/>
    <p:sldId id="758" r:id="rId11"/>
    <p:sldId id="921" r:id="rId12"/>
    <p:sldId id="759" r:id="rId13"/>
    <p:sldId id="294" r:id="rId14"/>
    <p:sldId id="296" r:id="rId15"/>
    <p:sldId id="760" r:id="rId16"/>
    <p:sldId id="686" r:id="rId17"/>
    <p:sldId id="300" r:id="rId18"/>
    <p:sldId id="757" r:id="rId19"/>
    <p:sldId id="786" r:id="rId20"/>
    <p:sldId id="761" r:id="rId21"/>
    <p:sldId id="762" r:id="rId22"/>
    <p:sldId id="763" r:id="rId23"/>
    <p:sldId id="754" r:id="rId24"/>
    <p:sldId id="790" r:id="rId25"/>
    <p:sldId id="782" r:id="rId26"/>
    <p:sldId id="783" r:id="rId27"/>
    <p:sldId id="767" r:id="rId28"/>
    <p:sldId id="765" r:id="rId29"/>
    <p:sldId id="764" r:id="rId30"/>
    <p:sldId id="768" r:id="rId31"/>
    <p:sldId id="784" r:id="rId32"/>
    <p:sldId id="774" r:id="rId33"/>
    <p:sldId id="775" r:id="rId34"/>
    <p:sldId id="734" r:id="rId35"/>
    <p:sldId id="726" r:id="rId36"/>
    <p:sldId id="290" r:id="rId37"/>
    <p:sldId id="314" r:id="rId38"/>
    <p:sldId id="785" r:id="rId39"/>
    <p:sldId id="770" r:id="rId40"/>
    <p:sldId id="769" r:id="rId41"/>
    <p:sldId id="781" r:id="rId42"/>
    <p:sldId id="778" r:id="rId43"/>
    <p:sldId id="779" r:id="rId44"/>
    <p:sldId id="753" r:id="rId45"/>
    <p:sldId id="787" r:id="rId46"/>
    <p:sldId id="776" r:id="rId47"/>
    <p:sldId id="777" r:id="rId48"/>
    <p:sldId id="771" r:id="rId49"/>
    <p:sldId id="772" r:id="rId50"/>
    <p:sldId id="773" r:id="rId51"/>
    <p:sldId id="76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F3C6"/>
    <a:srgbClr val="C4DAED"/>
    <a:srgbClr val="478EC9"/>
    <a:srgbClr val="C54A13"/>
    <a:srgbClr val="EA2A16"/>
    <a:srgbClr val="C9560F"/>
    <a:srgbClr val="15334B"/>
    <a:srgbClr val="4B4B4B"/>
    <a:srgbClr val="8A8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66" autoAdjust="0"/>
    <p:restoredTop sz="73019" autoAdjust="0"/>
  </p:normalViewPr>
  <p:slideViewPr>
    <p:cSldViewPr snapToGrid="0">
      <p:cViewPr varScale="1">
        <p:scale>
          <a:sx n="69" d="100"/>
          <a:sy n="69" d="100"/>
        </p:scale>
        <p:origin x="1002"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F9804-BF21-49EC-B679-B1130B017D57}"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en-US"/>
        </a:p>
      </dgm:t>
    </dgm:pt>
    <dgm:pt modelId="{60B5224D-008B-4C5F-895E-4A2D83A7AAC6}">
      <dgm:prSet phldrT="[Text]" custT="1"/>
      <dgm:spPr>
        <a:noFill/>
        <a:ln>
          <a:noFill/>
        </a:ln>
        <a:effectLst/>
      </dgm:spPr>
      <dgm:t>
        <a:bodyPr vert="horz"/>
        <a:lstStyle/>
        <a:p>
          <a:r>
            <a:rPr lang="en-US" sz="2800" b="1" dirty="0">
              <a:solidFill>
                <a:schemeClr val="bg1"/>
              </a:solidFill>
              <a:latin typeface="+mn-lt"/>
            </a:rPr>
            <a:t>Minimalist</a:t>
          </a:r>
        </a:p>
      </dgm:t>
    </dgm:pt>
    <dgm:pt modelId="{4A7DCADE-3616-41E3-8722-45270FEFA1B9}" type="parTrans" cxnId="{D0F6DCC6-2B64-4F02-86B9-CB52836545B7}">
      <dgm:prSet/>
      <dgm:spPr/>
      <dgm:t>
        <a:bodyPr/>
        <a:lstStyle/>
        <a:p>
          <a:endParaRPr lang="en-US"/>
        </a:p>
      </dgm:t>
    </dgm:pt>
    <dgm:pt modelId="{B456076E-EAFD-461D-8E55-E4EEA32F4E81}" type="sibTrans" cxnId="{D0F6DCC6-2B64-4F02-86B9-CB52836545B7}">
      <dgm:prSet/>
      <dgm:spPr/>
      <dgm:t>
        <a:bodyPr/>
        <a:lstStyle/>
        <a:p>
          <a:endParaRPr lang="en-US"/>
        </a:p>
      </dgm:t>
    </dgm:pt>
    <dgm:pt modelId="{C10F1294-C09E-47CB-B349-EBBFCAFED3FB}">
      <dgm:prSet phldrT="[Text]" custT="1"/>
      <dgm:spPr>
        <a:solidFill>
          <a:srgbClr val="F6F3C6"/>
        </a:solidFill>
      </dgm:spPr>
      <dgm:t>
        <a:bodyPr/>
        <a:lstStyle/>
        <a:p>
          <a:pPr marL="117475" indent="0" algn="l">
            <a:spcAft>
              <a:spcPts val="0"/>
            </a:spcAft>
            <a:buFont typeface="Arial" panose="020B0604020202020204" pitchFamily="34" charset="0"/>
            <a:buChar char="•"/>
          </a:pPr>
          <a:r>
            <a:rPr lang="en-US" sz="2400" dirty="0">
              <a:latin typeface="+mn-lt"/>
            </a:rPr>
            <a:t>Engage in respectful and productive communication</a:t>
          </a:r>
        </a:p>
        <a:p>
          <a:pPr marL="117475" indent="0" algn="l">
            <a:spcAft>
              <a:spcPct val="35000"/>
            </a:spcAft>
            <a:buFont typeface="Arial" panose="020B0604020202020204" pitchFamily="34" charset="0"/>
            <a:buChar char="•"/>
          </a:pPr>
          <a:r>
            <a:rPr lang="en-US" sz="2400" dirty="0">
              <a:latin typeface="+mn-lt"/>
            </a:rPr>
            <a:t>. . . with an agreement to revisit if necessary</a:t>
          </a:r>
        </a:p>
        <a:p>
          <a:pPr marL="0" algn="l">
            <a:spcAft>
              <a:spcPct val="35000"/>
            </a:spcAft>
            <a:buFont typeface="Arial" panose="020B0604020202020204" pitchFamily="34" charset="0"/>
            <a:buChar char="•"/>
          </a:pPr>
          <a:endParaRPr lang="en-US" sz="2000" dirty="0"/>
        </a:p>
      </dgm:t>
    </dgm:pt>
    <dgm:pt modelId="{796FB865-7802-43D5-9C98-F6903026EAD9}" type="parTrans" cxnId="{2ED32276-9DF0-4DEC-81CB-A1A2C999E40E}">
      <dgm:prSet/>
      <dgm:spPr/>
      <dgm:t>
        <a:bodyPr/>
        <a:lstStyle/>
        <a:p>
          <a:endParaRPr lang="en-US"/>
        </a:p>
      </dgm:t>
    </dgm:pt>
    <dgm:pt modelId="{3FE4A139-9239-4145-B003-198D34AED3B2}" type="sibTrans" cxnId="{2ED32276-9DF0-4DEC-81CB-A1A2C999E40E}">
      <dgm:prSet/>
      <dgm:spPr/>
      <dgm:t>
        <a:bodyPr/>
        <a:lstStyle/>
        <a:p>
          <a:endParaRPr lang="en-US"/>
        </a:p>
      </dgm:t>
    </dgm:pt>
    <dgm:pt modelId="{281E8887-4574-4C31-B728-88CFEB8F90E9}">
      <dgm:prSet phldrT="[Text]" custT="1"/>
      <dgm:spPr/>
      <dgm:t>
        <a:bodyPr/>
        <a:lstStyle/>
        <a:p>
          <a:r>
            <a:rPr lang="en-US" sz="2800" b="1" kern="1200" dirty="0">
              <a:solidFill>
                <a:prstClr val="black">
                  <a:hueOff val="0"/>
                  <a:satOff val="0"/>
                  <a:lumOff val="0"/>
                  <a:alphaOff val="0"/>
                </a:prstClr>
              </a:solidFill>
              <a:latin typeface="+mn-lt"/>
              <a:ea typeface="+mn-ea"/>
              <a:cs typeface="+mn-cs"/>
            </a:rPr>
            <a:t> </a:t>
          </a:r>
          <a:r>
            <a:rPr lang="en-US" sz="2800" b="1" kern="1200" dirty="0">
              <a:solidFill>
                <a:schemeClr val="bg1"/>
              </a:solidFill>
              <a:latin typeface="+mn-lt"/>
              <a:ea typeface="+mn-ea"/>
              <a:cs typeface="+mn-cs"/>
            </a:rPr>
            <a:t>Pre-set</a:t>
          </a:r>
          <a:r>
            <a:rPr lang="en-US" sz="2700" kern="1200" dirty="0">
              <a:latin typeface="+mn-lt"/>
            </a:rPr>
            <a:t> </a:t>
          </a:r>
          <a:r>
            <a:rPr lang="en-US" sz="2100" b="1" kern="1200" dirty="0">
              <a:solidFill>
                <a:prstClr val="black">
                  <a:hueOff val="0"/>
                  <a:satOff val="0"/>
                  <a:lumOff val="0"/>
                  <a:alphaOff val="0"/>
                </a:prstClr>
              </a:solidFill>
              <a:latin typeface="+mn-lt"/>
              <a:ea typeface="+mn-ea"/>
              <a:cs typeface="+mn-cs"/>
            </a:rPr>
            <a:t>  </a:t>
          </a:r>
        </a:p>
      </dgm:t>
    </dgm:pt>
    <dgm:pt modelId="{915A9F1A-E76D-49D5-9971-958F4D529098}" type="parTrans" cxnId="{B73CD5E8-08CA-4463-8A38-A2CF9B6A5D0A}">
      <dgm:prSet/>
      <dgm:spPr/>
      <dgm:t>
        <a:bodyPr/>
        <a:lstStyle/>
        <a:p>
          <a:endParaRPr lang="en-US"/>
        </a:p>
      </dgm:t>
    </dgm:pt>
    <dgm:pt modelId="{B9FBAEC2-D862-46E7-B1A0-3D517800E93E}" type="sibTrans" cxnId="{B73CD5E8-08CA-4463-8A38-A2CF9B6A5D0A}">
      <dgm:prSet/>
      <dgm:spPr/>
      <dgm:t>
        <a:bodyPr/>
        <a:lstStyle/>
        <a:p>
          <a:endParaRPr lang="en-US"/>
        </a:p>
      </dgm:t>
    </dgm:pt>
    <dgm:pt modelId="{09137D1F-373C-4117-975A-7C5712EA1066}">
      <dgm:prSet phldrT="[Text]" custT="1"/>
      <dgm:spPr>
        <a:solidFill>
          <a:schemeClr val="accent4">
            <a:lumMod val="20000"/>
            <a:lumOff val="80000"/>
          </a:schemeClr>
        </a:solidFill>
      </dgm:spPr>
      <dgm:t>
        <a:bodyPr/>
        <a:lstStyle/>
        <a:p>
          <a:pPr marL="117475" indent="0">
            <a:spcAft>
              <a:spcPts val="0"/>
            </a:spcAft>
            <a:buFont typeface="Arial" panose="020B0604020202020204" pitchFamily="34" charset="0"/>
            <a:buChar char="•"/>
          </a:pPr>
          <a:r>
            <a:rPr lang="en-US" sz="2400" kern="1200" dirty="0">
              <a:solidFill>
                <a:prstClr val="black">
                  <a:hueOff val="0"/>
                  <a:satOff val="0"/>
                  <a:lumOff val="0"/>
                  <a:alphaOff val="0"/>
                </a:prstClr>
              </a:solidFill>
              <a:latin typeface="+mn-lt"/>
              <a:ea typeface="+mn-ea"/>
              <a:cs typeface="+mn-cs"/>
            </a:rPr>
            <a:t>Present a list of expectations about:</a:t>
          </a:r>
        </a:p>
        <a:p>
          <a:pPr marL="117475" indent="0">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Preparation</a:t>
          </a:r>
        </a:p>
        <a:p>
          <a:pPr marL="117475" indent="0">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Communication      </a:t>
          </a:r>
        </a:p>
        <a:p>
          <a:pPr marL="117475" indent="0">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Time use      </a:t>
          </a:r>
        </a:p>
        <a:p>
          <a:pPr marL="117475" indent="0">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Topics</a:t>
          </a:r>
        </a:p>
        <a:p>
          <a:pPr marL="117475" indent="0">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Decision-   making process</a:t>
          </a:r>
        </a:p>
      </dgm:t>
    </dgm:pt>
    <dgm:pt modelId="{0D19FF9B-A7E9-4E94-8579-A293FE54D5AD}" type="parTrans" cxnId="{233FF7BF-217A-47FA-8F0B-967C11BA24BD}">
      <dgm:prSet/>
      <dgm:spPr/>
      <dgm:t>
        <a:bodyPr/>
        <a:lstStyle/>
        <a:p>
          <a:endParaRPr lang="en-US"/>
        </a:p>
      </dgm:t>
    </dgm:pt>
    <dgm:pt modelId="{FCD595F5-D3D0-494C-BAE2-D21EE325EECB}" type="sibTrans" cxnId="{233FF7BF-217A-47FA-8F0B-967C11BA24BD}">
      <dgm:prSet/>
      <dgm:spPr/>
      <dgm:t>
        <a:bodyPr/>
        <a:lstStyle/>
        <a:p>
          <a:endParaRPr lang="en-US"/>
        </a:p>
      </dgm:t>
    </dgm:pt>
    <dgm:pt modelId="{FD13881D-76DD-4CA8-AF24-CC33E8D9253D}">
      <dgm:prSet phldrT="[Text]" custT="1"/>
      <dgm:spPr/>
      <dgm:t>
        <a:bodyPr/>
        <a:lstStyle/>
        <a:p>
          <a:r>
            <a:rPr lang="en-US" sz="2800" b="1" kern="1200" dirty="0">
              <a:solidFill>
                <a:prstClr val="black">
                  <a:hueOff val="0"/>
                  <a:satOff val="0"/>
                  <a:lumOff val="0"/>
                  <a:alphaOff val="0"/>
                </a:prstClr>
              </a:solidFill>
              <a:latin typeface="Candara" panose="020E0502030303020204" pitchFamily="34" charset="0"/>
              <a:ea typeface="+mn-ea"/>
              <a:cs typeface="+mn-cs"/>
            </a:rPr>
            <a:t> </a:t>
          </a:r>
          <a:r>
            <a:rPr lang="en-US" sz="2800" b="1" kern="1200" dirty="0">
              <a:solidFill>
                <a:schemeClr val="bg1"/>
              </a:solidFill>
              <a:latin typeface="+mn-lt"/>
              <a:ea typeface="+mn-ea"/>
              <a:cs typeface="+mn-cs"/>
            </a:rPr>
            <a:t>Created</a:t>
          </a:r>
          <a:r>
            <a:rPr lang="en-US" sz="2700" kern="1200" dirty="0">
              <a:solidFill>
                <a:schemeClr val="bg1"/>
              </a:solidFill>
              <a:latin typeface="+mn-lt"/>
            </a:rPr>
            <a:t> </a:t>
          </a:r>
          <a:r>
            <a:rPr lang="en-US" sz="2700" kern="1200" dirty="0">
              <a:latin typeface="+mn-lt"/>
            </a:rPr>
            <a:t> </a:t>
          </a:r>
        </a:p>
      </dgm:t>
    </dgm:pt>
    <dgm:pt modelId="{BFD37BB8-8971-4AFA-84A0-60130EFB0131}" type="parTrans" cxnId="{777C96D0-BC5F-4CEA-A416-E56B2F31ED3D}">
      <dgm:prSet/>
      <dgm:spPr/>
      <dgm:t>
        <a:bodyPr/>
        <a:lstStyle/>
        <a:p>
          <a:endParaRPr lang="en-US"/>
        </a:p>
      </dgm:t>
    </dgm:pt>
    <dgm:pt modelId="{B67D30EC-0B0B-4788-9FAD-609D3390B3A8}" type="sibTrans" cxnId="{777C96D0-BC5F-4CEA-A416-E56B2F31ED3D}">
      <dgm:prSet/>
      <dgm:spPr/>
      <dgm:t>
        <a:bodyPr/>
        <a:lstStyle/>
        <a:p>
          <a:endParaRPr lang="en-US"/>
        </a:p>
      </dgm:t>
    </dgm:pt>
    <dgm:pt modelId="{E9F1CBF9-07FA-4FD2-99DC-1DA5BFCE8853}">
      <dgm:prSet phldrT="[Text]" custT="1"/>
      <dgm:spPr>
        <a:solidFill>
          <a:schemeClr val="accent1">
            <a:lumMod val="20000"/>
            <a:lumOff val="80000"/>
          </a:schemeClr>
        </a:solidFill>
      </dgm:spPr>
      <dgm:t>
        <a:bodyPr/>
        <a:lstStyle/>
        <a:p>
          <a:pPr marL="234950" indent="0"/>
          <a:r>
            <a:rPr lang="en-US" sz="2400" kern="1200" dirty="0">
              <a:solidFill>
                <a:prstClr val="black">
                  <a:hueOff val="0"/>
                  <a:satOff val="0"/>
                  <a:lumOff val="0"/>
                  <a:alphaOff val="0"/>
                </a:prstClr>
              </a:solidFill>
              <a:latin typeface="+mn-lt"/>
              <a:ea typeface="+mn-ea"/>
              <a:cs typeface="+mn-cs"/>
            </a:rPr>
            <a:t>Open it up for group discussion and input. </a:t>
          </a:r>
        </a:p>
        <a:p>
          <a:pPr marL="234950" indent="0"/>
          <a:r>
            <a:rPr lang="en-US" sz="2400" kern="1200" dirty="0">
              <a:solidFill>
                <a:prstClr val="black">
                  <a:hueOff val="0"/>
                  <a:satOff val="0"/>
                  <a:lumOff val="0"/>
                  <a:alphaOff val="0"/>
                </a:prstClr>
              </a:solidFill>
              <a:latin typeface="+mn-lt"/>
              <a:ea typeface="+mn-ea"/>
              <a:cs typeface="+mn-cs"/>
            </a:rPr>
            <a:t>Facilitate agreement.</a:t>
          </a:r>
        </a:p>
      </dgm:t>
    </dgm:pt>
    <dgm:pt modelId="{D43E192D-7879-4F0E-8DAF-268A2004F321}" type="parTrans" cxnId="{A270FFBA-88DA-4FB6-AA75-2BADD4BB98E9}">
      <dgm:prSet/>
      <dgm:spPr/>
      <dgm:t>
        <a:bodyPr/>
        <a:lstStyle/>
        <a:p>
          <a:endParaRPr lang="en-US"/>
        </a:p>
      </dgm:t>
    </dgm:pt>
    <dgm:pt modelId="{0E541430-14FF-4919-84DD-84C92A149C89}" type="sibTrans" cxnId="{A270FFBA-88DA-4FB6-AA75-2BADD4BB98E9}">
      <dgm:prSet/>
      <dgm:spPr/>
      <dgm:t>
        <a:bodyPr/>
        <a:lstStyle/>
        <a:p>
          <a:endParaRPr lang="en-US"/>
        </a:p>
      </dgm:t>
    </dgm:pt>
    <dgm:pt modelId="{BE0C23D2-4CD4-46BA-B7E4-3F791E2FF5EE}" type="pres">
      <dgm:prSet presAssocID="{94FF9804-BF21-49EC-B679-B1130B017D57}" presName="Name0" presStyleCnt="0">
        <dgm:presLayoutVars>
          <dgm:chMax val="7"/>
          <dgm:chPref val="7"/>
          <dgm:dir/>
          <dgm:animOne val="branch"/>
          <dgm:animLvl val="lvl"/>
        </dgm:presLayoutVars>
      </dgm:prSet>
      <dgm:spPr/>
    </dgm:pt>
    <dgm:pt modelId="{6F11BC0E-16A5-4A02-8777-CF97BB2DF86A}" type="pres">
      <dgm:prSet presAssocID="{60B5224D-008B-4C5F-895E-4A2D83A7AAC6}" presName="composite" presStyleCnt="0"/>
      <dgm:spPr/>
    </dgm:pt>
    <dgm:pt modelId="{7587700A-6EAA-45EE-AB83-D25D37CF3B31}" type="pres">
      <dgm:prSet presAssocID="{60B5224D-008B-4C5F-895E-4A2D83A7AAC6}" presName="BackAccent" presStyleLbl="bgShp" presStyleIdx="0" presStyleCnt="3" custLinFactNeighborX="54348" custLinFactNeighborY="-7126"/>
      <dgm:spPr/>
    </dgm:pt>
    <dgm:pt modelId="{39656BE2-959A-43B0-90E2-5A9B3110D522}" type="pres">
      <dgm:prSet presAssocID="{60B5224D-008B-4C5F-895E-4A2D83A7AAC6}" presName="Accent" presStyleLbl="alignNode1" presStyleIdx="0" presStyleCnt="3" custLinFactNeighborX="67880" custLinFactNeighborY="-8906"/>
      <dgm:spPr/>
    </dgm:pt>
    <dgm:pt modelId="{A2AFA85C-0CC2-430F-B213-F56C4E00F487}" type="pres">
      <dgm:prSet presAssocID="{60B5224D-008B-4C5F-895E-4A2D83A7AAC6}" presName="Child" presStyleLbl="revTx" presStyleIdx="0" presStyleCnt="6" custScaleX="137207" custScaleY="167080" custLinFactNeighborX="15157" custLinFactNeighborY="33562">
        <dgm:presLayoutVars>
          <dgm:chMax val="0"/>
          <dgm:chPref val="0"/>
          <dgm:bulletEnabled val="1"/>
        </dgm:presLayoutVars>
      </dgm:prSet>
      <dgm:spPr/>
    </dgm:pt>
    <dgm:pt modelId="{08DC4837-F197-4188-86C6-81E92C996052}" type="pres">
      <dgm:prSet presAssocID="{60B5224D-008B-4C5F-895E-4A2D83A7AAC6}" presName="Parent" presStyleLbl="revTx" presStyleIdx="1" presStyleCnt="6" custScaleX="125677" custScaleY="90266" custLinFactNeighborX="31824" custLinFactNeighborY="9741">
        <dgm:presLayoutVars>
          <dgm:chMax val="1"/>
          <dgm:chPref val="1"/>
          <dgm:bulletEnabled val="1"/>
        </dgm:presLayoutVars>
      </dgm:prSet>
      <dgm:spPr>
        <a:xfrm>
          <a:off x="739405" y="0"/>
          <a:ext cx="1805397" cy="610275"/>
        </a:xfrm>
        <a:prstGeom prst="rect">
          <a:avLst/>
        </a:prstGeom>
      </dgm:spPr>
    </dgm:pt>
    <dgm:pt modelId="{71D8052C-F0A6-4F4B-A011-D39331BD2ECB}" type="pres">
      <dgm:prSet presAssocID="{B456076E-EAFD-461D-8E55-E4EEA32F4E81}" presName="sibTrans" presStyleCnt="0"/>
      <dgm:spPr/>
    </dgm:pt>
    <dgm:pt modelId="{8A2E342A-7DD2-4D70-9970-0690A3993642}" type="pres">
      <dgm:prSet presAssocID="{281E8887-4574-4C31-B728-88CFEB8F90E9}" presName="composite" presStyleCnt="0"/>
      <dgm:spPr/>
    </dgm:pt>
    <dgm:pt modelId="{0B82F83A-BFCF-48D5-958E-E3B5DD381E91}" type="pres">
      <dgm:prSet presAssocID="{281E8887-4574-4C31-B728-88CFEB8F90E9}" presName="BackAccent" presStyleLbl="bgShp" presStyleIdx="1" presStyleCnt="3" custLinFactNeighborX="95878" custLinFactNeighborY="-13495"/>
      <dgm:spPr/>
    </dgm:pt>
    <dgm:pt modelId="{117EF80F-23BA-474E-B6DA-1F32A775AC96}" type="pres">
      <dgm:prSet presAssocID="{281E8887-4574-4C31-B728-88CFEB8F90E9}" presName="Accent" presStyleLbl="alignNode1" presStyleIdx="1" presStyleCnt="3" custLinFactX="19848" custLinFactNeighborX="100000" custLinFactNeighborY="-16868"/>
      <dgm:spPr/>
    </dgm:pt>
    <dgm:pt modelId="{8D30B693-DA43-490D-A5F3-E170D2EE8B89}" type="pres">
      <dgm:prSet presAssocID="{281E8887-4574-4C31-B728-88CFEB8F90E9}" presName="Child" presStyleLbl="revTx" presStyleIdx="2" presStyleCnt="6" custScaleX="151545" custScaleY="167855" custLinFactNeighborX="1867" custLinFactNeighborY="33196">
        <dgm:presLayoutVars>
          <dgm:chMax val="0"/>
          <dgm:chPref val="0"/>
          <dgm:bulletEnabled val="1"/>
        </dgm:presLayoutVars>
      </dgm:prSet>
      <dgm:spPr/>
    </dgm:pt>
    <dgm:pt modelId="{97E09AB5-A6D9-4A3B-8442-378BD65BA7F7}" type="pres">
      <dgm:prSet presAssocID="{281E8887-4574-4C31-B728-88CFEB8F90E9}" presName="Parent" presStyleLbl="revTx" presStyleIdx="3" presStyleCnt="6" custScaleX="86963" custLinFactNeighborX="19078" custLinFactNeighborY="3864">
        <dgm:presLayoutVars>
          <dgm:chMax val="1"/>
          <dgm:chPref val="1"/>
          <dgm:bulletEnabled val="1"/>
        </dgm:presLayoutVars>
      </dgm:prSet>
      <dgm:spPr/>
    </dgm:pt>
    <dgm:pt modelId="{A95FFABE-D24D-4EE8-9F88-4601A0CAA949}" type="pres">
      <dgm:prSet presAssocID="{B9FBAEC2-D862-46E7-B1A0-3D517800E93E}" presName="sibTrans" presStyleCnt="0"/>
      <dgm:spPr/>
    </dgm:pt>
    <dgm:pt modelId="{F9BAB41E-72E9-4234-A5A9-FF690EC5D11E}" type="pres">
      <dgm:prSet presAssocID="{FD13881D-76DD-4CA8-AF24-CC33E8D9253D}" presName="composite" presStyleCnt="0"/>
      <dgm:spPr/>
    </dgm:pt>
    <dgm:pt modelId="{C4303E7D-487D-4856-ADB5-6DD3D96BB34D}" type="pres">
      <dgm:prSet presAssocID="{FD13881D-76DD-4CA8-AF24-CC33E8D9253D}" presName="BackAccent" presStyleLbl="bgShp" presStyleIdx="2" presStyleCnt="3" custLinFactNeighborX="50721" custLinFactNeighborY="-14559"/>
      <dgm:spPr/>
    </dgm:pt>
    <dgm:pt modelId="{14165C2A-29A4-4CBB-BFB1-1B2107FBC5C9}" type="pres">
      <dgm:prSet presAssocID="{FD13881D-76DD-4CA8-AF24-CC33E8D9253D}" presName="Accent" presStyleLbl="alignNode1" presStyleIdx="2" presStyleCnt="3" custLinFactNeighborX="61744" custLinFactNeighborY="-18213"/>
      <dgm:spPr/>
    </dgm:pt>
    <dgm:pt modelId="{E44139A3-4E71-4EAF-8760-46056588622A}" type="pres">
      <dgm:prSet presAssocID="{FD13881D-76DD-4CA8-AF24-CC33E8D9253D}" presName="Child" presStyleLbl="revTx" presStyleIdx="4" presStyleCnt="6" custScaleX="148237" custScaleY="167909" custLinFactNeighborX="-13366" custLinFactNeighborY="32962">
        <dgm:presLayoutVars>
          <dgm:chMax val="0"/>
          <dgm:chPref val="0"/>
          <dgm:bulletEnabled val="1"/>
        </dgm:presLayoutVars>
      </dgm:prSet>
      <dgm:spPr/>
    </dgm:pt>
    <dgm:pt modelId="{909CF959-4364-48D6-9314-D0C3D57D0411}" type="pres">
      <dgm:prSet presAssocID="{FD13881D-76DD-4CA8-AF24-CC33E8D9253D}" presName="Parent" presStyleLbl="revTx" presStyleIdx="5" presStyleCnt="6" custLinFactNeighborX="11580" custLinFactNeighborY="-1545">
        <dgm:presLayoutVars>
          <dgm:chMax val="1"/>
          <dgm:chPref val="1"/>
          <dgm:bulletEnabled val="1"/>
        </dgm:presLayoutVars>
      </dgm:prSet>
      <dgm:spPr/>
    </dgm:pt>
  </dgm:ptLst>
  <dgm:cxnLst>
    <dgm:cxn modelId="{3D4B251A-C544-4348-BD4D-067DAF9BCE60}" type="presOf" srcId="{09137D1F-373C-4117-975A-7C5712EA1066}" destId="{8D30B693-DA43-490D-A5F3-E170D2EE8B89}" srcOrd="0" destOrd="0" presId="urn:microsoft.com/office/officeart/2008/layout/IncreasingCircleProcess"/>
    <dgm:cxn modelId="{F4642B21-8E67-461D-92C8-7649973E650F}" type="presOf" srcId="{94FF9804-BF21-49EC-B679-B1130B017D57}" destId="{BE0C23D2-4CD4-46BA-B7E4-3F791E2FF5EE}" srcOrd="0" destOrd="0" presId="urn:microsoft.com/office/officeart/2008/layout/IncreasingCircleProcess"/>
    <dgm:cxn modelId="{4BA80D48-60E1-4A81-BDE7-36ED8C692ECA}" type="presOf" srcId="{E9F1CBF9-07FA-4FD2-99DC-1DA5BFCE8853}" destId="{E44139A3-4E71-4EAF-8760-46056588622A}" srcOrd="0" destOrd="0" presId="urn:microsoft.com/office/officeart/2008/layout/IncreasingCircleProcess"/>
    <dgm:cxn modelId="{2ED32276-9DF0-4DEC-81CB-A1A2C999E40E}" srcId="{60B5224D-008B-4C5F-895E-4A2D83A7AAC6}" destId="{C10F1294-C09E-47CB-B349-EBBFCAFED3FB}" srcOrd="0" destOrd="0" parTransId="{796FB865-7802-43D5-9C98-F6903026EAD9}" sibTransId="{3FE4A139-9239-4145-B003-198D34AED3B2}"/>
    <dgm:cxn modelId="{8092EAB3-5BB0-45EB-A68B-87EAECA3A129}" type="presOf" srcId="{60B5224D-008B-4C5F-895E-4A2D83A7AAC6}" destId="{08DC4837-F197-4188-86C6-81E92C996052}" srcOrd="0" destOrd="0" presId="urn:microsoft.com/office/officeart/2008/layout/IncreasingCircleProcess"/>
    <dgm:cxn modelId="{A270FFBA-88DA-4FB6-AA75-2BADD4BB98E9}" srcId="{FD13881D-76DD-4CA8-AF24-CC33E8D9253D}" destId="{E9F1CBF9-07FA-4FD2-99DC-1DA5BFCE8853}" srcOrd="0" destOrd="0" parTransId="{D43E192D-7879-4F0E-8DAF-268A2004F321}" sibTransId="{0E541430-14FF-4919-84DD-84C92A149C89}"/>
    <dgm:cxn modelId="{233FF7BF-217A-47FA-8F0B-967C11BA24BD}" srcId="{281E8887-4574-4C31-B728-88CFEB8F90E9}" destId="{09137D1F-373C-4117-975A-7C5712EA1066}" srcOrd="0" destOrd="0" parTransId="{0D19FF9B-A7E9-4E94-8579-A293FE54D5AD}" sibTransId="{FCD595F5-D3D0-494C-BAE2-D21EE325EECB}"/>
    <dgm:cxn modelId="{8CE13AC3-223E-4860-A7D3-E2B034444866}" type="presOf" srcId="{281E8887-4574-4C31-B728-88CFEB8F90E9}" destId="{97E09AB5-A6D9-4A3B-8442-378BD65BA7F7}" srcOrd="0" destOrd="0" presId="urn:microsoft.com/office/officeart/2008/layout/IncreasingCircleProcess"/>
    <dgm:cxn modelId="{177020C6-0D96-47F1-BD0E-43095110E5C3}" type="presOf" srcId="{C10F1294-C09E-47CB-B349-EBBFCAFED3FB}" destId="{A2AFA85C-0CC2-430F-B213-F56C4E00F487}" srcOrd="0" destOrd="0" presId="urn:microsoft.com/office/officeart/2008/layout/IncreasingCircleProcess"/>
    <dgm:cxn modelId="{D0F6DCC6-2B64-4F02-86B9-CB52836545B7}" srcId="{94FF9804-BF21-49EC-B679-B1130B017D57}" destId="{60B5224D-008B-4C5F-895E-4A2D83A7AAC6}" srcOrd="0" destOrd="0" parTransId="{4A7DCADE-3616-41E3-8722-45270FEFA1B9}" sibTransId="{B456076E-EAFD-461D-8E55-E4EEA32F4E81}"/>
    <dgm:cxn modelId="{777C96D0-BC5F-4CEA-A416-E56B2F31ED3D}" srcId="{94FF9804-BF21-49EC-B679-B1130B017D57}" destId="{FD13881D-76DD-4CA8-AF24-CC33E8D9253D}" srcOrd="2" destOrd="0" parTransId="{BFD37BB8-8971-4AFA-84A0-60130EFB0131}" sibTransId="{B67D30EC-0B0B-4788-9FAD-609D3390B3A8}"/>
    <dgm:cxn modelId="{B73CD5E8-08CA-4463-8A38-A2CF9B6A5D0A}" srcId="{94FF9804-BF21-49EC-B679-B1130B017D57}" destId="{281E8887-4574-4C31-B728-88CFEB8F90E9}" srcOrd="1" destOrd="0" parTransId="{915A9F1A-E76D-49D5-9971-958F4D529098}" sibTransId="{B9FBAEC2-D862-46E7-B1A0-3D517800E93E}"/>
    <dgm:cxn modelId="{B20D9BEB-1F56-4B2F-A89C-AA288F9C389D}" type="presOf" srcId="{FD13881D-76DD-4CA8-AF24-CC33E8D9253D}" destId="{909CF959-4364-48D6-9314-D0C3D57D0411}" srcOrd="0" destOrd="0" presId="urn:microsoft.com/office/officeart/2008/layout/IncreasingCircleProcess"/>
    <dgm:cxn modelId="{55505B82-7BDE-4BFD-9723-DDF936FFF16B}" type="presParOf" srcId="{BE0C23D2-4CD4-46BA-B7E4-3F791E2FF5EE}" destId="{6F11BC0E-16A5-4A02-8777-CF97BB2DF86A}" srcOrd="0" destOrd="0" presId="urn:microsoft.com/office/officeart/2008/layout/IncreasingCircleProcess"/>
    <dgm:cxn modelId="{1D9458C6-740F-4F90-9C86-7F3F657EDA51}" type="presParOf" srcId="{6F11BC0E-16A5-4A02-8777-CF97BB2DF86A}" destId="{7587700A-6EAA-45EE-AB83-D25D37CF3B31}" srcOrd="0" destOrd="0" presId="urn:microsoft.com/office/officeart/2008/layout/IncreasingCircleProcess"/>
    <dgm:cxn modelId="{AF770982-E408-4348-A252-6FBAD1247C8E}" type="presParOf" srcId="{6F11BC0E-16A5-4A02-8777-CF97BB2DF86A}" destId="{39656BE2-959A-43B0-90E2-5A9B3110D522}" srcOrd="1" destOrd="0" presId="urn:microsoft.com/office/officeart/2008/layout/IncreasingCircleProcess"/>
    <dgm:cxn modelId="{F0048ED2-C144-4AAD-967E-3CB6F0585C88}" type="presParOf" srcId="{6F11BC0E-16A5-4A02-8777-CF97BB2DF86A}" destId="{A2AFA85C-0CC2-430F-B213-F56C4E00F487}" srcOrd="2" destOrd="0" presId="urn:microsoft.com/office/officeart/2008/layout/IncreasingCircleProcess"/>
    <dgm:cxn modelId="{786E5420-D1F3-43BB-BE9A-7EE015E2E999}" type="presParOf" srcId="{6F11BC0E-16A5-4A02-8777-CF97BB2DF86A}" destId="{08DC4837-F197-4188-86C6-81E92C996052}" srcOrd="3" destOrd="0" presId="urn:microsoft.com/office/officeart/2008/layout/IncreasingCircleProcess"/>
    <dgm:cxn modelId="{475FD171-D42E-4C12-ABE1-F9D5ECC6909B}" type="presParOf" srcId="{BE0C23D2-4CD4-46BA-B7E4-3F791E2FF5EE}" destId="{71D8052C-F0A6-4F4B-A011-D39331BD2ECB}" srcOrd="1" destOrd="0" presId="urn:microsoft.com/office/officeart/2008/layout/IncreasingCircleProcess"/>
    <dgm:cxn modelId="{3999DE2A-9100-413D-B97F-83E0782D6BB0}" type="presParOf" srcId="{BE0C23D2-4CD4-46BA-B7E4-3F791E2FF5EE}" destId="{8A2E342A-7DD2-4D70-9970-0690A3993642}" srcOrd="2" destOrd="0" presId="urn:microsoft.com/office/officeart/2008/layout/IncreasingCircleProcess"/>
    <dgm:cxn modelId="{00F1B5F1-0CED-4924-8BDF-0D7A23407157}" type="presParOf" srcId="{8A2E342A-7DD2-4D70-9970-0690A3993642}" destId="{0B82F83A-BFCF-48D5-958E-E3B5DD381E91}" srcOrd="0" destOrd="0" presId="urn:microsoft.com/office/officeart/2008/layout/IncreasingCircleProcess"/>
    <dgm:cxn modelId="{DEFFC2CF-556B-4395-B621-F5E909026488}" type="presParOf" srcId="{8A2E342A-7DD2-4D70-9970-0690A3993642}" destId="{117EF80F-23BA-474E-B6DA-1F32A775AC96}" srcOrd="1" destOrd="0" presId="urn:microsoft.com/office/officeart/2008/layout/IncreasingCircleProcess"/>
    <dgm:cxn modelId="{CB95F919-BD25-442D-AF6A-F88AFD27D32D}" type="presParOf" srcId="{8A2E342A-7DD2-4D70-9970-0690A3993642}" destId="{8D30B693-DA43-490D-A5F3-E170D2EE8B89}" srcOrd="2" destOrd="0" presId="urn:microsoft.com/office/officeart/2008/layout/IncreasingCircleProcess"/>
    <dgm:cxn modelId="{3CB6C04E-A4A1-4830-BBEF-BBAFA25C83AB}" type="presParOf" srcId="{8A2E342A-7DD2-4D70-9970-0690A3993642}" destId="{97E09AB5-A6D9-4A3B-8442-378BD65BA7F7}" srcOrd="3" destOrd="0" presId="urn:microsoft.com/office/officeart/2008/layout/IncreasingCircleProcess"/>
    <dgm:cxn modelId="{D21E56F0-F221-43EC-BE6C-AEFB5F635C96}" type="presParOf" srcId="{BE0C23D2-4CD4-46BA-B7E4-3F791E2FF5EE}" destId="{A95FFABE-D24D-4EE8-9F88-4601A0CAA949}" srcOrd="3" destOrd="0" presId="urn:microsoft.com/office/officeart/2008/layout/IncreasingCircleProcess"/>
    <dgm:cxn modelId="{936E6CDD-9AB2-4340-A880-69206D5E0C92}" type="presParOf" srcId="{BE0C23D2-4CD4-46BA-B7E4-3F791E2FF5EE}" destId="{F9BAB41E-72E9-4234-A5A9-FF690EC5D11E}" srcOrd="4" destOrd="0" presId="urn:microsoft.com/office/officeart/2008/layout/IncreasingCircleProcess"/>
    <dgm:cxn modelId="{55F69114-D16C-4378-880E-829682FC48DD}" type="presParOf" srcId="{F9BAB41E-72E9-4234-A5A9-FF690EC5D11E}" destId="{C4303E7D-487D-4856-ADB5-6DD3D96BB34D}" srcOrd="0" destOrd="0" presId="urn:microsoft.com/office/officeart/2008/layout/IncreasingCircleProcess"/>
    <dgm:cxn modelId="{8244F652-5927-47B9-83E0-F98076916C3E}" type="presParOf" srcId="{F9BAB41E-72E9-4234-A5A9-FF690EC5D11E}" destId="{14165C2A-29A4-4CBB-BFB1-1B2107FBC5C9}" srcOrd="1" destOrd="0" presId="urn:microsoft.com/office/officeart/2008/layout/IncreasingCircleProcess"/>
    <dgm:cxn modelId="{3B4FFED3-2278-4F1D-9BCE-74B8853DDA68}" type="presParOf" srcId="{F9BAB41E-72E9-4234-A5A9-FF690EC5D11E}" destId="{E44139A3-4E71-4EAF-8760-46056588622A}" srcOrd="2" destOrd="0" presId="urn:microsoft.com/office/officeart/2008/layout/IncreasingCircleProcess"/>
    <dgm:cxn modelId="{4ACEE271-D8FA-44BA-A834-2638C8EFD261}" type="presParOf" srcId="{F9BAB41E-72E9-4234-A5A9-FF690EC5D11E}" destId="{909CF959-4364-48D6-9314-D0C3D57D0411}"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C11D8-F9B0-4329-B187-B05FA117067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FC5A2CB4-D0E7-4C7E-AEED-A34D649BEC2D}">
      <dgm:prSet phldrT="[Text]" custT="1"/>
      <dgm:spPr>
        <a:solidFill>
          <a:srgbClr val="7030A0"/>
        </a:solidFill>
      </dgm:spPr>
      <dgm:t>
        <a:bodyPr/>
        <a:lstStyle/>
        <a:p>
          <a:r>
            <a:rPr lang="en-US" sz="2400" dirty="0">
              <a:latin typeface="+mn-lt"/>
            </a:rPr>
            <a:t>Identify and Diagnose</a:t>
          </a:r>
        </a:p>
      </dgm:t>
    </dgm:pt>
    <dgm:pt modelId="{642C8019-1D98-4DB7-9C92-A6D61991F68A}" type="parTrans" cxnId="{0C2646B1-2D8F-476D-918E-9D0341A66FBA}">
      <dgm:prSet/>
      <dgm:spPr/>
      <dgm:t>
        <a:bodyPr/>
        <a:lstStyle/>
        <a:p>
          <a:endParaRPr lang="en-US"/>
        </a:p>
      </dgm:t>
    </dgm:pt>
    <dgm:pt modelId="{01360C03-78F5-455E-B492-38FC0258493E}" type="sibTrans" cxnId="{0C2646B1-2D8F-476D-918E-9D0341A66FBA}">
      <dgm:prSet/>
      <dgm:spPr>
        <a:solidFill>
          <a:schemeClr val="accent6">
            <a:lumMod val="50000"/>
          </a:schemeClr>
        </a:solidFill>
      </dgm:spPr>
      <dgm:t>
        <a:bodyPr/>
        <a:lstStyle/>
        <a:p>
          <a:endParaRPr lang="en-US"/>
        </a:p>
      </dgm:t>
    </dgm:pt>
    <dgm:pt modelId="{EF16A0FD-F6DC-4FAB-9CCD-E92ADF60FFE1}">
      <dgm:prSet phldrT="[Text]" custT="1"/>
      <dgm:spPr/>
      <dgm:t>
        <a:bodyPr/>
        <a:lstStyle/>
        <a:p>
          <a:r>
            <a:rPr lang="en-US" sz="2400" dirty="0"/>
            <a:t>Develop Possible Actions</a:t>
          </a:r>
        </a:p>
      </dgm:t>
    </dgm:pt>
    <dgm:pt modelId="{9151F609-86A4-468A-96CC-D14C02EF8183}" type="parTrans" cxnId="{05587757-40DE-4EDA-B794-A883B5459646}">
      <dgm:prSet/>
      <dgm:spPr/>
      <dgm:t>
        <a:bodyPr/>
        <a:lstStyle/>
        <a:p>
          <a:endParaRPr lang="en-US"/>
        </a:p>
      </dgm:t>
    </dgm:pt>
    <dgm:pt modelId="{F03C3242-947B-4F1C-A78C-31052CC973C1}" type="sibTrans" cxnId="{05587757-40DE-4EDA-B794-A883B5459646}">
      <dgm:prSet/>
      <dgm:spPr/>
      <dgm:t>
        <a:bodyPr/>
        <a:lstStyle/>
        <a:p>
          <a:endParaRPr lang="en-US"/>
        </a:p>
      </dgm:t>
    </dgm:pt>
    <dgm:pt modelId="{A6DDE8BD-1523-4BF8-9E5C-30FC5E122158}">
      <dgm:prSet phldrT="[Text]" custT="1"/>
      <dgm:spPr/>
      <dgm:t>
        <a:bodyPr/>
        <a:lstStyle/>
        <a:p>
          <a:r>
            <a:rPr lang="en-US" sz="2400" dirty="0"/>
            <a:t>Evaluate Alternative Solutions</a:t>
          </a:r>
        </a:p>
      </dgm:t>
    </dgm:pt>
    <dgm:pt modelId="{65C2D9F7-76DD-43C0-910D-F848531313D9}" type="parTrans" cxnId="{92E7F6BC-5DAE-497F-B7AC-064B1B58F4E3}">
      <dgm:prSet/>
      <dgm:spPr/>
      <dgm:t>
        <a:bodyPr/>
        <a:lstStyle/>
        <a:p>
          <a:endParaRPr lang="en-US"/>
        </a:p>
      </dgm:t>
    </dgm:pt>
    <dgm:pt modelId="{AB289284-7612-4B61-8EDF-CE48AC0BC3CA}" type="sibTrans" cxnId="{92E7F6BC-5DAE-497F-B7AC-064B1B58F4E3}">
      <dgm:prSet/>
      <dgm:spPr/>
      <dgm:t>
        <a:bodyPr/>
        <a:lstStyle/>
        <a:p>
          <a:endParaRPr lang="en-US"/>
        </a:p>
      </dgm:t>
    </dgm:pt>
    <dgm:pt modelId="{4846C639-54D8-4443-A878-AAD11F0920BA}">
      <dgm:prSet phldrT="[Text]" custT="1"/>
      <dgm:spPr/>
      <dgm:t>
        <a:bodyPr/>
        <a:lstStyle/>
        <a:p>
          <a:r>
            <a:rPr lang="en-US" sz="2400" dirty="0"/>
            <a:t>Identify the Most Appropriate Solution</a:t>
          </a:r>
        </a:p>
      </dgm:t>
    </dgm:pt>
    <dgm:pt modelId="{58AEFE35-5A07-49FB-B4CE-1C3D4135ECEB}" type="parTrans" cxnId="{7B8425FF-3124-4C44-8EA7-8FD9377A58F4}">
      <dgm:prSet/>
      <dgm:spPr/>
      <dgm:t>
        <a:bodyPr/>
        <a:lstStyle/>
        <a:p>
          <a:endParaRPr lang="en-US"/>
        </a:p>
      </dgm:t>
    </dgm:pt>
    <dgm:pt modelId="{626D1D7C-A1D8-43C9-A401-CBC85FAE6E43}" type="sibTrans" cxnId="{7B8425FF-3124-4C44-8EA7-8FD9377A58F4}">
      <dgm:prSet/>
      <dgm:spPr/>
      <dgm:t>
        <a:bodyPr/>
        <a:lstStyle/>
        <a:p>
          <a:endParaRPr lang="en-US"/>
        </a:p>
      </dgm:t>
    </dgm:pt>
    <dgm:pt modelId="{2BB3D0BD-CA52-49D3-886E-03BBEB6537D6}">
      <dgm:prSet phldrT="[Text]" custT="1"/>
      <dgm:spPr/>
      <dgm:t>
        <a:bodyPr/>
        <a:lstStyle/>
        <a:p>
          <a:r>
            <a:rPr lang="en-US" sz="2400" dirty="0"/>
            <a:t>Evaluate and Follow-up</a:t>
          </a:r>
        </a:p>
      </dgm:t>
    </dgm:pt>
    <dgm:pt modelId="{69DFE270-8DD1-4CCA-A6C2-51867A7F352E}" type="parTrans" cxnId="{79DC12AA-CFED-4CDC-AE18-F56119B1E1FC}">
      <dgm:prSet/>
      <dgm:spPr/>
      <dgm:t>
        <a:bodyPr/>
        <a:lstStyle/>
        <a:p>
          <a:endParaRPr lang="en-US"/>
        </a:p>
      </dgm:t>
    </dgm:pt>
    <dgm:pt modelId="{4F2323D5-E4BF-4E5D-8D22-DE73CD4BC649}" type="sibTrans" cxnId="{79DC12AA-CFED-4CDC-AE18-F56119B1E1FC}">
      <dgm:prSet/>
      <dgm:spPr/>
      <dgm:t>
        <a:bodyPr/>
        <a:lstStyle/>
        <a:p>
          <a:endParaRPr lang="en-US"/>
        </a:p>
      </dgm:t>
    </dgm:pt>
    <dgm:pt modelId="{CB5C698A-57AC-4DE7-A782-13E5469F8F33}" type="pres">
      <dgm:prSet presAssocID="{8A3C11D8-F9B0-4329-B187-B05FA117067A}" presName="Name0" presStyleCnt="0">
        <dgm:presLayoutVars>
          <dgm:dir/>
          <dgm:resizeHandles val="exact"/>
        </dgm:presLayoutVars>
      </dgm:prSet>
      <dgm:spPr/>
    </dgm:pt>
    <dgm:pt modelId="{1FE2EEFC-7682-4DDB-9BC1-11071703B9B8}" type="pres">
      <dgm:prSet presAssocID="{8A3C11D8-F9B0-4329-B187-B05FA117067A}" presName="cycle" presStyleCnt="0"/>
      <dgm:spPr/>
    </dgm:pt>
    <dgm:pt modelId="{9773B7C8-FC3D-47C7-943E-D982660EC7AB}" type="pres">
      <dgm:prSet presAssocID="{FC5A2CB4-D0E7-4C7E-AEED-A34D649BEC2D}" presName="nodeFirstNode" presStyleLbl="node1" presStyleIdx="0" presStyleCnt="5" custScaleX="108340" custScaleY="107759">
        <dgm:presLayoutVars>
          <dgm:bulletEnabled val="1"/>
        </dgm:presLayoutVars>
      </dgm:prSet>
      <dgm:spPr/>
    </dgm:pt>
    <dgm:pt modelId="{16662FF2-E6F8-4AC7-B31E-4AF04CE21977}" type="pres">
      <dgm:prSet presAssocID="{01360C03-78F5-455E-B492-38FC0258493E}" presName="sibTransFirstNode" presStyleLbl="bgShp" presStyleIdx="0" presStyleCnt="1"/>
      <dgm:spPr/>
    </dgm:pt>
    <dgm:pt modelId="{2979B733-4261-42D2-97BC-8C5F83F3E15B}" type="pres">
      <dgm:prSet presAssocID="{EF16A0FD-F6DC-4FAB-9CCD-E92ADF60FFE1}" presName="nodeFollowingNodes" presStyleLbl="node1" presStyleIdx="1" presStyleCnt="5">
        <dgm:presLayoutVars>
          <dgm:bulletEnabled val="1"/>
        </dgm:presLayoutVars>
      </dgm:prSet>
      <dgm:spPr/>
    </dgm:pt>
    <dgm:pt modelId="{633C37F9-2215-4D78-8DC2-E870532A22DB}" type="pres">
      <dgm:prSet presAssocID="{A6DDE8BD-1523-4BF8-9E5C-30FC5E122158}" presName="nodeFollowingNodes" presStyleLbl="node1" presStyleIdx="2" presStyleCnt="5" custScaleX="111095" custScaleY="116934" custRadScaleRad="113103" custRadScaleInc="-29947">
        <dgm:presLayoutVars>
          <dgm:bulletEnabled val="1"/>
        </dgm:presLayoutVars>
      </dgm:prSet>
      <dgm:spPr/>
    </dgm:pt>
    <dgm:pt modelId="{1ABD747A-8CC7-4184-BFE6-6E1780DA1061}" type="pres">
      <dgm:prSet presAssocID="{4846C639-54D8-4443-A878-AAD11F0920BA}" presName="nodeFollowingNodes" presStyleLbl="node1" presStyleIdx="3" presStyleCnt="5" custScaleX="118208" custScaleY="131522" custRadScaleRad="106102" custRadScaleInc="25278">
        <dgm:presLayoutVars>
          <dgm:bulletEnabled val="1"/>
        </dgm:presLayoutVars>
      </dgm:prSet>
      <dgm:spPr/>
    </dgm:pt>
    <dgm:pt modelId="{2C1D28E2-605A-4B63-92C2-8B342F43B8DE}" type="pres">
      <dgm:prSet presAssocID="{2BB3D0BD-CA52-49D3-886E-03BBEB6537D6}" presName="nodeFollowingNodes" presStyleLbl="node1" presStyleIdx="4" presStyleCnt="5" custScaleX="109627" custScaleY="110407">
        <dgm:presLayoutVars>
          <dgm:bulletEnabled val="1"/>
        </dgm:presLayoutVars>
      </dgm:prSet>
      <dgm:spPr/>
    </dgm:pt>
  </dgm:ptLst>
  <dgm:cxnLst>
    <dgm:cxn modelId="{B9B86D2E-95C6-4C3B-ACB8-27C4F1CC65C9}" type="presOf" srcId="{FC5A2CB4-D0E7-4C7E-AEED-A34D649BEC2D}" destId="{9773B7C8-FC3D-47C7-943E-D982660EC7AB}" srcOrd="0" destOrd="0" presId="urn:microsoft.com/office/officeart/2005/8/layout/cycle3"/>
    <dgm:cxn modelId="{8EFA572E-620D-4CFB-BEFB-75030BF9C770}" type="presOf" srcId="{8A3C11D8-F9B0-4329-B187-B05FA117067A}" destId="{CB5C698A-57AC-4DE7-A782-13E5469F8F33}" srcOrd="0" destOrd="0" presId="urn:microsoft.com/office/officeart/2005/8/layout/cycle3"/>
    <dgm:cxn modelId="{AB9A956D-BADD-47C0-97ED-EFF09C567E64}" type="presOf" srcId="{4846C639-54D8-4443-A878-AAD11F0920BA}" destId="{1ABD747A-8CC7-4184-BFE6-6E1780DA1061}" srcOrd="0" destOrd="0" presId="urn:microsoft.com/office/officeart/2005/8/layout/cycle3"/>
    <dgm:cxn modelId="{419B8251-4937-4F56-9DCC-6E3A6C61B4E5}" type="presOf" srcId="{A6DDE8BD-1523-4BF8-9E5C-30FC5E122158}" destId="{633C37F9-2215-4D78-8DC2-E870532A22DB}" srcOrd="0" destOrd="0" presId="urn:microsoft.com/office/officeart/2005/8/layout/cycle3"/>
    <dgm:cxn modelId="{05587757-40DE-4EDA-B794-A883B5459646}" srcId="{8A3C11D8-F9B0-4329-B187-B05FA117067A}" destId="{EF16A0FD-F6DC-4FAB-9CCD-E92ADF60FFE1}" srcOrd="1" destOrd="0" parTransId="{9151F609-86A4-468A-96CC-D14C02EF8183}" sibTransId="{F03C3242-947B-4F1C-A78C-31052CC973C1}"/>
    <dgm:cxn modelId="{DB2C1995-1B28-411A-95DD-9A7A763C1A65}" type="presOf" srcId="{2BB3D0BD-CA52-49D3-886E-03BBEB6537D6}" destId="{2C1D28E2-605A-4B63-92C2-8B342F43B8DE}" srcOrd="0" destOrd="0" presId="urn:microsoft.com/office/officeart/2005/8/layout/cycle3"/>
    <dgm:cxn modelId="{74D8549C-175C-4424-A9B1-AB6CFF72DC51}" type="presOf" srcId="{01360C03-78F5-455E-B492-38FC0258493E}" destId="{16662FF2-E6F8-4AC7-B31E-4AF04CE21977}" srcOrd="0" destOrd="0" presId="urn:microsoft.com/office/officeart/2005/8/layout/cycle3"/>
    <dgm:cxn modelId="{79DC12AA-CFED-4CDC-AE18-F56119B1E1FC}" srcId="{8A3C11D8-F9B0-4329-B187-B05FA117067A}" destId="{2BB3D0BD-CA52-49D3-886E-03BBEB6537D6}" srcOrd="4" destOrd="0" parTransId="{69DFE270-8DD1-4CCA-A6C2-51867A7F352E}" sibTransId="{4F2323D5-E4BF-4E5D-8D22-DE73CD4BC649}"/>
    <dgm:cxn modelId="{0C2646B1-2D8F-476D-918E-9D0341A66FBA}" srcId="{8A3C11D8-F9B0-4329-B187-B05FA117067A}" destId="{FC5A2CB4-D0E7-4C7E-AEED-A34D649BEC2D}" srcOrd="0" destOrd="0" parTransId="{642C8019-1D98-4DB7-9C92-A6D61991F68A}" sibTransId="{01360C03-78F5-455E-B492-38FC0258493E}"/>
    <dgm:cxn modelId="{92E7F6BC-5DAE-497F-B7AC-064B1B58F4E3}" srcId="{8A3C11D8-F9B0-4329-B187-B05FA117067A}" destId="{A6DDE8BD-1523-4BF8-9E5C-30FC5E122158}" srcOrd="2" destOrd="0" parTransId="{65C2D9F7-76DD-43C0-910D-F848531313D9}" sibTransId="{AB289284-7612-4B61-8EDF-CE48AC0BC3CA}"/>
    <dgm:cxn modelId="{33EA20E0-7E5F-4E49-A2D8-6BEE0492C1C8}" type="presOf" srcId="{EF16A0FD-F6DC-4FAB-9CCD-E92ADF60FFE1}" destId="{2979B733-4261-42D2-97BC-8C5F83F3E15B}" srcOrd="0" destOrd="0" presId="urn:microsoft.com/office/officeart/2005/8/layout/cycle3"/>
    <dgm:cxn modelId="{7B8425FF-3124-4C44-8EA7-8FD9377A58F4}" srcId="{8A3C11D8-F9B0-4329-B187-B05FA117067A}" destId="{4846C639-54D8-4443-A878-AAD11F0920BA}" srcOrd="3" destOrd="0" parTransId="{58AEFE35-5A07-49FB-B4CE-1C3D4135ECEB}" sibTransId="{626D1D7C-A1D8-43C9-A401-CBC85FAE6E43}"/>
    <dgm:cxn modelId="{7C65A3C9-C162-45CB-8618-06C01BF8690A}" type="presParOf" srcId="{CB5C698A-57AC-4DE7-A782-13E5469F8F33}" destId="{1FE2EEFC-7682-4DDB-9BC1-11071703B9B8}" srcOrd="0" destOrd="0" presId="urn:microsoft.com/office/officeart/2005/8/layout/cycle3"/>
    <dgm:cxn modelId="{29EE1779-A686-4070-95DB-9F468E06D368}" type="presParOf" srcId="{1FE2EEFC-7682-4DDB-9BC1-11071703B9B8}" destId="{9773B7C8-FC3D-47C7-943E-D982660EC7AB}" srcOrd="0" destOrd="0" presId="urn:microsoft.com/office/officeart/2005/8/layout/cycle3"/>
    <dgm:cxn modelId="{279EAC6B-F989-484B-9856-2782027E8AE3}" type="presParOf" srcId="{1FE2EEFC-7682-4DDB-9BC1-11071703B9B8}" destId="{16662FF2-E6F8-4AC7-B31E-4AF04CE21977}" srcOrd="1" destOrd="0" presId="urn:microsoft.com/office/officeart/2005/8/layout/cycle3"/>
    <dgm:cxn modelId="{864C48EE-7674-43E7-ACA9-D37329FF8DBB}" type="presParOf" srcId="{1FE2EEFC-7682-4DDB-9BC1-11071703B9B8}" destId="{2979B733-4261-42D2-97BC-8C5F83F3E15B}" srcOrd="2" destOrd="0" presId="urn:microsoft.com/office/officeart/2005/8/layout/cycle3"/>
    <dgm:cxn modelId="{57CF8D05-68B0-46BA-8DD4-419782195E34}" type="presParOf" srcId="{1FE2EEFC-7682-4DDB-9BC1-11071703B9B8}" destId="{633C37F9-2215-4D78-8DC2-E870532A22DB}" srcOrd="3" destOrd="0" presId="urn:microsoft.com/office/officeart/2005/8/layout/cycle3"/>
    <dgm:cxn modelId="{C4E0C663-F6DD-4EFE-ACEF-FF1AFCA52B92}" type="presParOf" srcId="{1FE2EEFC-7682-4DDB-9BC1-11071703B9B8}" destId="{1ABD747A-8CC7-4184-BFE6-6E1780DA1061}" srcOrd="4" destOrd="0" presId="urn:microsoft.com/office/officeart/2005/8/layout/cycle3"/>
    <dgm:cxn modelId="{D0F25244-F626-4EFB-BD15-6C0B012E8E50}" type="presParOf" srcId="{1FE2EEFC-7682-4DDB-9BC1-11071703B9B8}" destId="{2C1D28E2-605A-4B63-92C2-8B342F43B8DE}"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3C11D8-F9B0-4329-B187-B05FA117067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FC5A2CB4-D0E7-4C7E-AEED-A34D649BEC2D}">
      <dgm:prSet phldrT="[Text]" custT="1"/>
      <dgm:spPr>
        <a:solidFill>
          <a:srgbClr val="7030A0"/>
        </a:solidFill>
      </dgm:spPr>
      <dgm:t>
        <a:bodyPr/>
        <a:lstStyle/>
        <a:p>
          <a:r>
            <a:rPr lang="en-US" sz="3600" dirty="0">
              <a:solidFill>
                <a:schemeClr val="bg1"/>
              </a:solidFill>
              <a:latin typeface="+mn-lt"/>
            </a:rPr>
            <a:t>Identify and Diagnose</a:t>
          </a:r>
        </a:p>
      </dgm:t>
    </dgm:pt>
    <dgm:pt modelId="{642C8019-1D98-4DB7-9C92-A6D61991F68A}" type="parTrans" cxnId="{0C2646B1-2D8F-476D-918E-9D0341A66FBA}">
      <dgm:prSet/>
      <dgm:spPr/>
      <dgm:t>
        <a:bodyPr/>
        <a:lstStyle/>
        <a:p>
          <a:endParaRPr lang="en-US"/>
        </a:p>
      </dgm:t>
    </dgm:pt>
    <dgm:pt modelId="{01360C03-78F5-455E-B492-38FC0258493E}" type="sibTrans" cxnId="{0C2646B1-2D8F-476D-918E-9D0341A66FBA}">
      <dgm:prSet/>
      <dgm:spPr>
        <a:solidFill>
          <a:schemeClr val="accent6">
            <a:lumMod val="50000"/>
          </a:schemeClr>
        </a:solidFill>
      </dgm:spPr>
      <dgm:t>
        <a:bodyPr/>
        <a:lstStyle/>
        <a:p>
          <a:endParaRPr lang="en-US"/>
        </a:p>
      </dgm:t>
    </dgm:pt>
    <dgm:pt modelId="{EF16A0FD-F6DC-4FAB-9CCD-E92ADF60FFE1}">
      <dgm:prSet phldrT="[Text]" custT="1"/>
      <dgm:spPr/>
      <dgm:t>
        <a:bodyPr/>
        <a:lstStyle/>
        <a:p>
          <a:r>
            <a:rPr lang="en-US" sz="2400" dirty="0"/>
            <a:t>Develop Possible Actions</a:t>
          </a:r>
        </a:p>
      </dgm:t>
    </dgm:pt>
    <dgm:pt modelId="{9151F609-86A4-468A-96CC-D14C02EF8183}" type="parTrans" cxnId="{05587757-40DE-4EDA-B794-A883B5459646}">
      <dgm:prSet/>
      <dgm:spPr/>
      <dgm:t>
        <a:bodyPr/>
        <a:lstStyle/>
        <a:p>
          <a:endParaRPr lang="en-US"/>
        </a:p>
      </dgm:t>
    </dgm:pt>
    <dgm:pt modelId="{F03C3242-947B-4F1C-A78C-31052CC973C1}" type="sibTrans" cxnId="{05587757-40DE-4EDA-B794-A883B5459646}">
      <dgm:prSet/>
      <dgm:spPr/>
      <dgm:t>
        <a:bodyPr/>
        <a:lstStyle/>
        <a:p>
          <a:endParaRPr lang="en-US"/>
        </a:p>
      </dgm:t>
    </dgm:pt>
    <dgm:pt modelId="{A6DDE8BD-1523-4BF8-9E5C-30FC5E122158}">
      <dgm:prSet phldrT="[Text]" custT="1"/>
      <dgm:spPr/>
      <dgm:t>
        <a:bodyPr/>
        <a:lstStyle/>
        <a:p>
          <a:r>
            <a:rPr lang="en-US" sz="2400" dirty="0"/>
            <a:t>Evaluate Alternative Solutions</a:t>
          </a:r>
        </a:p>
      </dgm:t>
    </dgm:pt>
    <dgm:pt modelId="{65C2D9F7-76DD-43C0-910D-F848531313D9}" type="parTrans" cxnId="{92E7F6BC-5DAE-497F-B7AC-064B1B58F4E3}">
      <dgm:prSet/>
      <dgm:spPr/>
      <dgm:t>
        <a:bodyPr/>
        <a:lstStyle/>
        <a:p>
          <a:endParaRPr lang="en-US"/>
        </a:p>
      </dgm:t>
    </dgm:pt>
    <dgm:pt modelId="{AB289284-7612-4B61-8EDF-CE48AC0BC3CA}" type="sibTrans" cxnId="{92E7F6BC-5DAE-497F-B7AC-064B1B58F4E3}">
      <dgm:prSet/>
      <dgm:spPr/>
      <dgm:t>
        <a:bodyPr/>
        <a:lstStyle/>
        <a:p>
          <a:endParaRPr lang="en-US"/>
        </a:p>
      </dgm:t>
    </dgm:pt>
    <dgm:pt modelId="{4846C639-54D8-4443-A878-AAD11F0920BA}">
      <dgm:prSet phldrT="[Text]" custT="1"/>
      <dgm:spPr/>
      <dgm:t>
        <a:bodyPr/>
        <a:lstStyle/>
        <a:p>
          <a:r>
            <a:rPr lang="en-US" sz="2400" dirty="0"/>
            <a:t>Identify the Most Appropriate Solution</a:t>
          </a:r>
        </a:p>
      </dgm:t>
    </dgm:pt>
    <dgm:pt modelId="{58AEFE35-5A07-49FB-B4CE-1C3D4135ECEB}" type="parTrans" cxnId="{7B8425FF-3124-4C44-8EA7-8FD9377A58F4}">
      <dgm:prSet/>
      <dgm:spPr/>
      <dgm:t>
        <a:bodyPr/>
        <a:lstStyle/>
        <a:p>
          <a:endParaRPr lang="en-US"/>
        </a:p>
      </dgm:t>
    </dgm:pt>
    <dgm:pt modelId="{626D1D7C-A1D8-43C9-A401-CBC85FAE6E43}" type="sibTrans" cxnId="{7B8425FF-3124-4C44-8EA7-8FD9377A58F4}">
      <dgm:prSet/>
      <dgm:spPr/>
      <dgm:t>
        <a:bodyPr/>
        <a:lstStyle/>
        <a:p>
          <a:endParaRPr lang="en-US"/>
        </a:p>
      </dgm:t>
    </dgm:pt>
    <dgm:pt modelId="{2BB3D0BD-CA52-49D3-886E-03BBEB6537D6}">
      <dgm:prSet phldrT="[Text]" custT="1"/>
      <dgm:spPr/>
      <dgm:t>
        <a:bodyPr/>
        <a:lstStyle/>
        <a:p>
          <a:r>
            <a:rPr lang="en-US" sz="2400" dirty="0"/>
            <a:t>Evaluate and</a:t>
          </a:r>
        </a:p>
        <a:p>
          <a:r>
            <a:rPr lang="en-US" sz="2400" dirty="0"/>
            <a:t> Follow-up</a:t>
          </a:r>
        </a:p>
      </dgm:t>
    </dgm:pt>
    <dgm:pt modelId="{69DFE270-8DD1-4CCA-A6C2-51867A7F352E}" type="parTrans" cxnId="{79DC12AA-CFED-4CDC-AE18-F56119B1E1FC}">
      <dgm:prSet/>
      <dgm:spPr/>
      <dgm:t>
        <a:bodyPr/>
        <a:lstStyle/>
        <a:p>
          <a:endParaRPr lang="en-US"/>
        </a:p>
      </dgm:t>
    </dgm:pt>
    <dgm:pt modelId="{4F2323D5-E4BF-4E5D-8D22-DE73CD4BC649}" type="sibTrans" cxnId="{79DC12AA-CFED-4CDC-AE18-F56119B1E1FC}">
      <dgm:prSet/>
      <dgm:spPr/>
      <dgm:t>
        <a:bodyPr/>
        <a:lstStyle/>
        <a:p>
          <a:endParaRPr lang="en-US"/>
        </a:p>
      </dgm:t>
    </dgm:pt>
    <dgm:pt modelId="{CB5C698A-57AC-4DE7-A782-13E5469F8F33}" type="pres">
      <dgm:prSet presAssocID="{8A3C11D8-F9B0-4329-B187-B05FA117067A}" presName="Name0" presStyleCnt="0">
        <dgm:presLayoutVars>
          <dgm:dir/>
          <dgm:resizeHandles val="exact"/>
        </dgm:presLayoutVars>
      </dgm:prSet>
      <dgm:spPr/>
    </dgm:pt>
    <dgm:pt modelId="{1FE2EEFC-7682-4DDB-9BC1-11071703B9B8}" type="pres">
      <dgm:prSet presAssocID="{8A3C11D8-F9B0-4329-B187-B05FA117067A}" presName="cycle" presStyleCnt="0"/>
      <dgm:spPr/>
    </dgm:pt>
    <dgm:pt modelId="{9773B7C8-FC3D-47C7-943E-D982660EC7AB}" type="pres">
      <dgm:prSet presAssocID="{FC5A2CB4-D0E7-4C7E-AEED-A34D649BEC2D}" presName="nodeFirstNode" presStyleLbl="node1" presStyleIdx="0" presStyleCnt="5" custScaleX="163499" custScaleY="106964" custRadScaleRad="82280" custRadScaleInc="-14881">
        <dgm:presLayoutVars>
          <dgm:bulletEnabled val="1"/>
        </dgm:presLayoutVars>
      </dgm:prSet>
      <dgm:spPr/>
    </dgm:pt>
    <dgm:pt modelId="{16662FF2-E6F8-4AC7-B31E-4AF04CE21977}" type="pres">
      <dgm:prSet presAssocID="{01360C03-78F5-455E-B492-38FC0258493E}" presName="sibTransFirstNode" presStyleLbl="bgShp" presStyleIdx="0" presStyleCnt="1" custScaleX="96778" custLinFactNeighborX="-1335" custLinFactNeighborY="2142"/>
      <dgm:spPr/>
    </dgm:pt>
    <dgm:pt modelId="{2979B733-4261-42D2-97BC-8C5F83F3E15B}" type="pres">
      <dgm:prSet presAssocID="{EF16A0FD-F6DC-4FAB-9CCD-E92ADF60FFE1}" presName="nodeFollowingNodes" presStyleLbl="node1" presStyleIdx="1" presStyleCnt="5" custScaleX="89202" custScaleY="78045" custRadScaleRad="100020" custRadScaleInc="12073">
        <dgm:presLayoutVars>
          <dgm:bulletEnabled val="1"/>
        </dgm:presLayoutVars>
      </dgm:prSet>
      <dgm:spPr/>
    </dgm:pt>
    <dgm:pt modelId="{633C37F9-2215-4D78-8DC2-E870532A22DB}" type="pres">
      <dgm:prSet presAssocID="{A6DDE8BD-1523-4BF8-9E5C-30FC5E122158}" presName="nodeFollowingNodes" presStyleLbl="node1" presStyleIdx="2" presStyleCnt="5" custScaleX="79965" custScaleY="78302" custRadScaleRad="78212" custRadScaleInc="-21588">
        <dgm:presLayoutVars>
          <dgm:bulletEnabled val="1"/>
        </dgm:presLayoutVars>
      </dgm:prSet>
      <dgm:spPr/>
    </dgm:pt>
    <dgm:pt modelId="{1ABD747A-8CC7-4184-BFE6-6E1780DA1061}" type="pres">
      <dgm:prSet presAssocID="{4846C639-54D8-4443-A878-AAD11F0920BA}" presName="nodeFollowingNodes" presStyleLbl="node1" presStyleIdx="3" presStyleCnt="5" custScaleX="91700" custScaleY="82776" custRadScaleRad="83854" custRadScaleInc="16588">
        <dgm:presLayoutVars>
          <dgm:bulletEnabled val="1"/>
        </dgm:presLayoutVars>
      </dgm:prSet>
      <dgm:spPr/>
    </dgm:pt>
    <dgm:pt modelId="{2C1D28E2-605A-4B63-92C2-8B342F43B8DE}" type="pres">
      <dgm:prSet presAssocID="{2BB3D0BD-CA52-49D3-886E-03BBEB6537D6}" presName="nodeFollowingNodes" presStyleLbl="node1" presStyleIdx="4" presStyleCnt="5" custScaleX="78188" custScaleY="79825" custRadScaleRad="148783" custRadScaleInc="-23920">
        <dgm:presLayoutVars>
          <dgm:bulletEnabled val="1"/>
        </dgm:presLayoutVars>
      </dgm:prSet>
      <dgm:spPr/>
    </dgm:pt>
  </dgm:ptLst>
  <dgm:cxnLst>
    <dgm:cxn modelId="{B9B86D2E-95C6-4C3B-ACB8-27C4F1CC65C9}" type="presOf" srcId="{FC5A2CB4-D0E7-4C7E-AEED-A34D649BEC2D}" destId="{9773B7C8-FC3D-47C7-943E-D982660EC7AB}" srcOrd="0" destOrd="0" presId="urn:microsoft.com/office/officeart/2005/8/layout/cycle3"/>
    <dgm:cxn modelId="{8EFA572E-620D-4CFB-BEFB-75030BF9C770}" type="presOf" srcId="{8A3C11D8-F9B0-4329-B187-B05FA117067A}" destId="{CB5C698A-57AC-4DE7-A782-13E5469F8F33}" srcOrd="0" destOrd="0" presId="urn:microsoft.com/office/officeart/2005/8/layout/cycle3"/>
    <dgm:cxn modelId="{AB9A956D-BADD-47C0-97ED-EFF09C567E64}" type="presOf" srcId="{4846C639-54D8-4443-A878-AAD11F0920BA}" destId="{1ABD747A-8CC7-4184-BFE6-6E1780DA1061}" srcOrd="0" destOrd="0" presId="urn:microsoft.com/office/officeart/2005/8/layout/cycle3"/>
    <dgm:cxn modelId="{419B8251-4937-4F56-9DCC-6E3A6C61B4E5}" type="presOf" srcId="{A6DDE8BD-1523-4BF8-9E5C-30FC5E122158}" destId="{633C37F9-2215-4D78-8DC2-E870532A22DB}" srcOrd="0" destOrd="0" presId="urn:microsoft.com/office/officeart/2005/8/layout/cycle3"/>
    <dgm:cxn modelId="{05587757-40DE-4EDA-B794-A883B5459646}" srcId="{8A3C11D8-F9B0-4329-B187-B05FA117067A}" destId="{EF16A0FD-F6DC-4FAB-9CCD-E92ADF60FFE1}" srcOrd="1" destOrd="0" parTransId="{9151F609-86A4-468A-96CC-D14C02EF8183}" sibTransId="{F03C3242-947B-4F1C-A78C-31052CC973C1}"/>
    <dgm:cxn modelId="{DB2C1995-1B28-411A-95DD-9A7A763C1A65}" type="presOf" srcId="{2BB3D0BD-CA52-49D3-886E-03BBEB6537D6}" destId="{2C1D28E2-605A-4B63-92C2-8B342F43B8DE}" srcOrd="0" destOrd="0" presId="urn:microsoft.com/office/officeart/2005/8/layout/cycle3"/>
    <dgm:cxn modelId="{74D8549C-175C-4424-A9B1-AB6CFF72DC51}" type="presOf" srcId="{01360C03-78F5-455E-B492-38FC0258493E}" destId="{16662FF2-E6F8-4AC7-B31E-4AF04CE21977}" srcOrd="0" destOrd="0" presId="urn:microsoft.com/office/officeart/2005/8/layout/cycle3"/>
    <dgm:cxn modelId="{79DC12AA-CFED-4CDC-AE18-F56119B1E1FC}" srcId="{8A3C11D8-F9B0-4329-B187-B05FA117067A}" destId="{2BB3D0BD-CA52-49D3-886E-03BBEB6537D6}" srcOrd="4" destOrd="0" parTransId="{69DFE270-8DD1-4CCA-A6C2-51867A7F352E}" sibTransId="{4F2323D5-E4BF-4E5D-8D22-DE73CD4BC649}"/>
    <dgm:cxn modelId="{0C2646B1-2D8F-476D-918E-9D0341A66FBA}" srcId="{8A3C11D8-F9B0-4329-B187-B05FA117067A}" destId="{FC5A2CB4-D0E7-4C7E-AEED-A34D649BEC2D}" srcOrd="0" destOrd="0" parTransId="{642C8019-1D98-4DB7-9C92-A6D61991F68A}" sibTransId="{01360C03-78F5-455E-B492-38FC0258493E}"/>
    <dgm:cxn modelId="{92E7F6BC-5DAE-497F-B7AC-064B1B58F4E3}" srcId="{8A3C11D8-F9B0-4329-B187-B05FA117067A}" destId="{A6DDE8BD-1523-4BF8-9E5C-30FC5E122158}" srcOrd="2" destOrd="0" parTransId="{65C2D9F7-76DD-43C0-910D-F848531313D9}" sibTransId="{AB289284-7612-4B61-8EDF-CE48AC0BC3CA}"/>
    <dgm:cxn modelId="{33EA20E0-7E5F-4E49-A2D8-6BEE0492C1C8}" type="presOf" srcId="{EF16A0FD-F6DC-4FAB-9CCD-E92ADF60FFE1}" destId="{2979B733-4261-42D2-97BC-8C5F83F3E15B}" srcOrd="0" destOrd="0" presId="urn:microsoft.com/office/officeart/2005/8/layout/cycle3"/>
    <dgm:cxn modelId="{7B8425FF-3124-4C44-8EA7-8FD9377A58F4}" srcId="{8A3C11D8-F9B0-4329-B187-B05FA117067A}" destId="{4846C639-54D8-4443-A878-AAD11F0920BA}" srcOrd="3" destOrd="0" parTransId="{58AEFE35-5A07-49FB-B4CE-1C3D4135ECEB}" sibTransId="{626D1D7C-A1D8-43C9-A401-CBC85FAE6E43}"/>
    <dgm:cxn modelId="{7C65A3C9-C162-45CB-8618-06C01BF8690A}" type="presParOf" srcId="{CB5C698A-57AC-4DE7-A782-13E5469F8F33}" destId="{1FE2EEFC-7682-4DDB-9BC1-11071703B9B8}" srcOrd="0" destOrd="0" presId="urn:microsoft.com/office/officeart/2005/8/layout/cycle3"/>
    <dgm:cxn modelId="{29EE1779-A686-4070-95DB-9F468E06D368}" type="presParOf" srcId="{1FE2EEFC-7682-4DDB-9BC1-11071703B9B8}" destId="{9773B7C8-FC3D-47C7-943E-D982660EC7AB}" srcOrd="0" destOrd="0" presId="urn:microsoft.com/office/officeart/2005/8/layout/cycle3"/>
    <dgm:cxn modelId="{279EAC6B-F989-484B-9856-2782027E8AE3}" type="presParOf" srcId="{1FE2EEFC-7682-4DDB-9BC1-11071703B9B8}" destId="{16662FF2-E6F8-4AC7-B31E-4AF04CE21977}" srcOrd="1" destOrd="0" presId="urn:microsoft.com/office/officeart/2005/8/layout/cycle3"/>
    <dgm:cxn modelId="{864C48EE-7674-43E7-ACA9-D37329FF8DBB}" type="presParOf" srcId="{1FE2EEFC-7682-4DDB-9BC1-11071703B9B8}" destId="{2979B733-4261-42D2-97BC-8C5F83F3E15B}" srcOrd="2" destOrd="0" presId="urn:microsoft.com/office/officeart/2005/8/layout/cycle3"/>
    <dgm:cxn modelId="{57CF8D05-68B0-46BA-8DD4-419782195E34}" type="presParOf" srcId="{1FE2EEFC-7682-4DDB-9BC1-11071703B9B8}" destId="{633C37F9-2215-4D78-8DC2-E870532A22DB}" srcOrd="3" destOrd="0" presId="urn:microsoft.com/office/officeart/2005/8/layout/cycle3"/>
    <dgm:cxn modelId="{C4E0C663-F6DD-4EFE-ACEF-FF1AFCA52B92}" type="presParOf" srcId="{1FE2EEFC-7682-4DDB-9BC1-11071703B9B8}" destId="{1ABD747A-8CC7-4184-BFE6-6E1780DA1061}" srcOrd="4" destOrd="0" presId="urn:microsoft.com/office/officeart/2005/8/layout/cycle3"/>
    <dgm:cxn modelId="{D0F25244-F626-4EFB-BD15-6C0B012E8E50}" type="presParOf" srcId="{1FE2EEFC-7682-4DDB-9BC1-11071703B9B8}" destId="{2C1D28E2-605A-4B63-92C2-8B342F43B8DE}"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733661-293C-4208-B8FE-F68E5B0C3FA3}"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353B26F0-4C70-4D97-9005-960BDBC3AE81}">
      <dgm:prSet/>
      <dgm:spPr/>
      <dgm:t>
        <a:bodyPr/>
        <a:lstStyle/>
        <a:p>
          <a:pPr algn="ctr"/>
          <a:endParaRPr lang="en-US" dirty="0"/>
        </a:p>
      </dgm:t>
      <dgm:extLst>
        <a:ext uri="{E40237B7-FDA0-4F09-8148-C483321AD2D9}">
          <dgm14:cNvPr xmlns:dgm14="http://schemas.microsoft.com/office/drawing/2010/diagram" id="0" name="" descr="Separating the Issues, Positions and Interests&#10;Getting People on the Same Side of the Table&#10;Identifying the Criteria for Good Decisions&#10;"/>
        </a:ext>
      </dgm:extLst>
    </dgm:pt>
    <dgm:pt modelId="{950AD94D-AD86-492E-99CC-0178A468044F}" type="parTrans" cxnId="{C15B2C1B-96D0-4BC9-B58B-EEE326C645EC}">
      <dgm:prSet/>
      <dgm:spPr/>
      <dgm:t>
        <a:bodyPr/>
        <a:lstStyle/>
        <a:p>
          <a:endParaRPr lang="en-US"/>
        </a:p>
      </dgm:t>
    </dgm:pt>
    <dgm:pt modelId="{483D2315-9528-4C32-A0A9-DB88403D307C}" type="sibTrans" cxnId="{C15B2C1B-96D0-4BC9-B58B-EEE326C645EC}">
      <dgm:prSet phldrT="1" phldr="0"/>
      <dgm:spPr/>
      <dgm:t>
        <a:bodyPr/>
        <a:lstStyle/>
        <a:p>
          <a:r>
            <a:rPr lang="en-US"/>
            <a:t>1</a:t>
          </a:r>
          <a:endParaRPr lang="en-US" dirty="0"/>
        </a:p>
      </dgm:t>
    </dgm:pt>
    <dgm:pt modelId="{ED2AC078-359D-4AA5-8C44-B982800B0FDA}">
      <dgm:prSet/>
      <dgm:spPr/>
      <dgm:t>
        <a:bodyPr/>
        <a:lstStyle/>
        <a:p>
          <a:pPr algn="ctr"/>
          <a:endParaRPr lang="en-US" dirty="0"/>
        </a:p>
      </dgm:t>
      <dgm:extLst>
        <a:ext uri="{E40237B7-FDA0-4F09-8148-C483321AD2D9}">
          <dgm14:cNvPr xmlns:dgm14="http://schemas.microsoft.com/office/drawing/2010/diagram" id="0" name="" descr="Separating the Issues, Positions and Interests&#10;Getting People on the Same Side of the Table&#10;Identifying the Criteria for Good Decisions&#10;"/>
        </a:ext>
      </dgm:extLst>
    </dgm:pt>
    <dgm:pt modelId="{0083E5D3-F23C-40A0-A245-7A8E1BD4177E}" type="parTrans" cxnId="{78CE0F69-FC68-43FE-AAE6-0F3A99824D97}">
      <dgm:prSet/>
      <dgm:spPr/>
      <dgm:t>
        <a:bodyPr/>
        <a:lstStyle/>
        <a:p>
          <a:endParaRPr lang="en-US"/>
        </a:p>
      </dgm:t>
    </dgm:pt>
    <dgm:pt modelId="{ECF4871F-7CED-43A0-96F1-127862D80F4C}" type="sibTrans" cxnId="{78CE0F69-FC68-43FE-AAE6-0F3A99824D97}">
      <dgm:prSet phldrT="2" phldr="0"/>
      <dgm:spPr/>
      <dgm:t>
        <a:bodyPr/>
        <a:lstStyle/>
        <a:p>
          <a:r>
            <a:rPr lang="en-US"/>
            <a:t>2</a:t>
          </a:r>
        </a:p>
      </dgm:t>
    </dgm:pt>
    <dgm:pt modelId="{D3FBC9F0-F24A-4368-B12A-63CD2E516BB4}">
      <dgm:prSet/>
      <dgm:spPr/>
      <dgm:t>
        <a:bodyPr/>
        <a:lstStyle/>
        <a:p>
          <a:pPr algn="ctr"/>
          <a:endParaRPr lang="en-US" dirty="0"/>
        </a:p>
      </dgm:t>
      <dgm:extLst>
        <a:ext uri="{E40237B7-FDA0-4F09-8148-C483321AD2D9}">
          <dgm14:cNvPr xmlns:dgm14="http://schemas.microsoft.com/office/drawing/2010/diagram" id="0" name="" descr="Separating the Issues, Positions and Interests&#10;Getting People on the Same Side of the Table&#10;Identifying the Criteria for Good Decisions&#10;"/>
        </a:ext>
      </dgm:extLst>
    </dgm:pt>
    <dgm:pt modelId="{21E67075-D2FD-497B-89A8-45DBADD03BF8}" type="parTrans" cxnId="{ADFE926F-41A6-4973-BE02-0E33F758FCA8}">
      <dgm:prSet/>
      <dgm:spPr/>
      <dgm:t>
        <a:bodyPr/>
        <a:lstStyle/>
        <a:p>
          <a:endParaRPr lang="en-US"/>
        </a:p>
      </dgm:t>
    </dgm:pt>
    <dgm:pt modelId="{A887D012-6A5D-4C7A-9135-5AFDFED58742}" type="sibTrans" cxnId="{ADFE926F-41A6-4973-BE02-0E33F758FCA8}">
      <dgm:prSet phldrT="3" phldr="0"/>
      <dgm:spPr>
        <a:solidFill>
          <a:srgbClr val="EA2A16"/>
        </a:solidFill>
      </dgm:spPr>
      <dgm:t>
        <a:bodyPr/>
        <a:lstStyle/>
        <a:p>
          <a:r>
            <a:rPr lang="en-US"/>
            <a:t>3</a:t>
          </a:r>
        </a:p>
      </dgm:t>
    </dgm:pt>
    <dgm:pt modelId="{767DE522-520D-4602-A116-3C6E99AA33FC}" type="pres">
      <dgm:prSet presAssocID="{55733661-293C-4208-B8FE-F68E5B0C3FA3}" presName="Name0" presStyleCnt="0">
        <dgm:presLayoutVars>
          <dgm:animLvl val="lvl"/>
          <dgm:resizeHandles val="exact"/>
        </dgm:presLayoutVars>
      </dgm:prSet>
      <dgm:spPr/>
    </dgm:pt>
    <dgm:pt modelId="{380E7F6F-8F54-40FE-955E-3B4472F78917}" type="pres">
      <dgm:prSet presAssocID="{353B26F0-4C70-4D97-9005-960BDBC3AE81}" presName="compositeNode" presStyleCnt="0">
        <dgm:presLayoutVars>
          <dgm:bulletEnabled val="1"/>
        </dgm:presLayoutVars>
      </dgm:prSet>
      <dgm:spPr/>
    </dgm:pt>
    <dgm:pt modelId="{6045B9FD-0BF2-4762-A248-C66B747032B9}" type="pres">
      <dgm:prSet presAssocID="{353B26F0-4C70-4D97-9005-960BDBC3AE81}" presName="bgRect" presStyleLbl="bgAccFollowNode1" presStyleIdx="0" presStyleCnt="3"/>
      <dgm:spPr/>
    </dgm:pt>
    <dgm:pt modelId="{00F190A8-F8A4-4BE5-828E-8486AE51BD58}" type="pres">
      <dgm:prSet presAssocID="{483D2315-9528-4C32-A0A9-DB88403D307C}" presName="sibTransNodeCircle" presStyleLbl="alignNode1" presStyleIdx="0" presStyleCnt="6">
        <dgm:presLayoutVars>
          <dgm:chMax val="0"/>
          <dgm:bulletEnabled/>
        </dgm:presLayoutVars>
      </dgm:prSet>
      <dgm:spPr/>
    </dgm:pt>
    <dgm:pt modelId="{94464A6E-67FE-4BD2-874D-BC355869C546}" type="pres">
      <dgm:prSet presAssocID="{353B26F0-4C70-4D97-9005-960BDBC3AE81}" presName="bottomLine" presStyleLbl="alignNode1" presStyleIdx="1" presStyleCnt="6">
        <dgm:presLayoutVars/>
      </dgm:prSet>
      <dgm:spPr/>
    </dgm:pt>
    <dgm:pt modelId="{F0F5F27D-EDCC-4C9E-BBE7-5DB6E136EAF8}" type="pres">
      <dgm:prSet presAssocID="{353B26F0-4C70-4D97-9005-960BDBC3AE81}" presName="nodeText" presStyleLbl="bgAccFollowNode1" presStyleIdx="0" presStyleCnt="3">
        <dgm:presLayoutVars>
          <dgm:bulletEnabled val="1"/>
        </dgm:presLayoutVars>
      </dgm:prSet>
      <dgm:spPr/>
    </dgm:pt>
    <dgm:pt modelId="{DEDE4B12-EA43-4772-BFDB-55754E0A5709}" type="pres">
      <dgm:prSet presAssocID="{483D2315-9528-4C32-A0A9-DB88403D307C}" presName="sibTrans" presStyleCnt="0"/>
      <dgm:spPr/>
    </dgm:pt>
    <dgm:pt modelId="{E88FE690-E716-42F3-947A-AEE3033E59E2}" type="pres">
      <dgm:prSet presAssocID="{ED2AC078-359D-4AA5-8C44-B982800B0FDA}" presName="compositeNode" presStyleCnt="0">
        <dgm:presLayoutVars>
          <dgm:bulletEnabled val="1"/>
        </dgm:presLayoutVars>
      </dgm:prSet>
      <dgm:spPr/>
    </dgm:pt>
    <dgm:pt modelId="{FB29899B-3508-4CD6-A775-CF097326F5E2}" type="pres">
      <dgm:prSet presAssocID="{ED2AC078-359D-4AA5-8C44-B982800B0FDA}" presName="bgRect" presStyleLbl="bgAccFollowNode1" presStyleIdx="1" presStyleCnt="3"/>
      <dgm:spPr/>
    </dgm:pt>
    <dgm:pt modelId="{373E8618-AC51-4BCE-A5E8-44B8A66CBE31}" type="pres">
      <dgm:prSet presAssocID="{ECF4871F-7CED-43A0-96F1-127862D80F4C}" presName="sibTransNodeCircle" presStyleLbl="alignNode1" presStyleIdx="2" presStyleCnt="6">
        <dgm:presLayoutVars>
          <dgm:chMax val="0"/>
          <dgm:bulletEnabled/>
        </dgm:presLayoutVars>
      </dgm:prSet>
      <dgm:spPr/>
    </dgm:pt>
    <dgm:pt modelId="{0DDE4089-0E15-470A-97E5-6D9AA2342B78}" type="pres">
      <dgm:prSet presAssocID="{ED2AC078-359D-4AA5-8C44-B982800B0FDA}" presName="bottomLine" presStyleLbl="alignNode1" presStyleIdx="3" presStyleCnt="6">
        <dgm:presLayoutVars/>
      </dgm:prSet>
      <dgm:spPr/>
    </dgm:pt>
    <dgm:pt modelId="{E7EECF68-0C7B-43C1-97F4-5127FE9A6C22}" type="pres">
      <dgm:prSet presAssocID="{ED2AC078-359D-4AA5-8C44-B982800B0FDA}" presName="nodeText" presStyleLbl="bgAccFollowNode1" presStyleIdx="1" presStyleCnt="3">
        <dgm:presLayoutVars>
          <dgm:bulletEnabled val="1"/>
        </dgm:presLayoutVars>
      </dgm:prSet>
      <dgm:spPr/>
    </dgm:pt>
    <dgm:pt modelId="{37C068F3-4123-4090-87BC-01E56DF620BE}" type="pres">
      <dgm:prSet presAssocID="{ECF4871F-7CED-43A0-96F1-127862D80F4C}" presName="sibTrans" presStyleCnt="0"/>
      <dgm:spPr/>
    </dgm:pt>
    <dgm:pt modelId="{DB3BB58F-DB10-4C78-94A4-8DB81221537D}" type="pres">
      <dgm:prSet presAssocID="{D3FBC9F0-F24A-4368-B12A-63CD2E516BB4}" presName="compositeNode" presStyleCnt="0">
        <dgm:presLayoutVars>
          <dgm:bulletEnabled val="1"/>
        </dgm:presLayoutVars>
      </dgm:prSet>
      <dgm:spPr/>
    </dgm:pt>
    <dgm:pt modelId="{800C5917-98FA-49D6-A8A9-D0E82C6773A3}" type="pres">
      <dgm:prSet presAssocID="{D3FBC9F0-F24A-4368-B12A-63CD2E516BB4}" presName="bgRect" presStyleLbl="bgAccFollowNode1" presStyleIdx="2" presStyleCnt="3"/>
      <dgm:spPr/>
    </dgm:pt>
    <dgm:pt modelId="{83D28EF6-DA1E-45C5-A5F4-0EE3D1289141}" type="pres">
      <dgm:prSet presAssocID="{A887D012-6A5D-4C7A-9135-5AFDFED58742}" presName="sibTransNodeCircle" presStyleLbl="alignNode1" presStyleIdx="4" presStyleCnt="6">
        <dgm:presLayoutVars>
          <dgm:chMax val="0"/>
          <dgm:bulletEnabled/>
        </dgm:presLayoutVars>
      </dgm:prSet>
      <dgm:spPr/>
    </dgm:pt>
    <dgm:pt modelId="{25DB4EC8-9056-4172-BD3F-22E74A9FFA9A}" type="pres">
      <dgm:prSet presAssocID="{D3FBC9F0-F24A-4368-B12A-63CD2E516BB4}" presName="bottomLine" presStyleLbl="alignNode1" presStyleIdx="5" presStyleCnt="6">
        <dgm:presLayoutVars/>
      </dgm:prSet>
      <dgm:spPr/>
    </dgm:pt>
    <dgm:pt modelId="{3E308C31-976C-477F-AC97-869BE237D3AD}" type="pres">
      <dgm:prSet presAssocID="{D3FBC9F0-F24A-4368-B12A-63CD2E516BB4}" presName="nodeText" presStyleLbl="bgAccFollowNode1" presStyleIdx="2" presStyleCnt="3">
        <dgm:presLayoutVars>
          <dgm:bulletEnabled val="1"/>
        </dgm:presLayoutVars>
      </dgm:prSet>
      <dgm:spPr/>
    </dgm:pt>
  </dgm:ptLst>
  <dgm:cxnLst>
    <dgm:cxn modelId="{CBF40D0D-901C-429C-A216-F2413F23913B}" type="presOf" srcId="{483D2315-9528-4C32-A0A9-DB88403D307C}" destId="{00F190A8-F8A4-4BE5-828E-8486AE51BD58}" srcOrd="0" destOrd="0" presId="urn:microsoft.com/office/officeart/2016/7/layout/BasicLinearProcessNumbered"/>
    <dgm:cxn modelId="{C15B2C1B-96D0-4BC9-B58B-EEE326C645EC}" srcId="{55733661-293C-4208-B8FE-F68E5B0C3FA3}" destId="{353B26F0-4C70-4D97-9005-960BDBC3AE81}" srcOrd="0" destOrd="0" parTransId="{950AD94D-AD86-492E-99CC-0178A468044F}" sibTransId="{483D2315-9528-4C32-A0A9-DB88403D307C}"/>
    <dgm:cxn modelId="{40DA422D-6BE6-48EC-8BC1-A0F0F1F4AFFD}" type="presOf" srcId="{ED2AC078-359D-4AA5-8C44-B982800B0FDA}" destId="{E7EECF68-0C7B-43C1-97F4-5127FE9A6C22}" srcOrd="1" destOrd="0" presId="urn:microsoft.com/office/officeart/2016/7/layout/BasicLinearProcessNumbered"/>
    <dgm:cxn modelId="{78CE0F69-FC68-43FE-AAE6-0F3A99824D97}" srcId="{55733661-293C-4208-B8FE-F68E5B0C3FA3}" destId="{ED2AC078-359D-4AA5-8C44-B982800B0FDA}" srcOrd="1" destOrd="0" parTransId="{0083E5D3-F23C-40A0-A245-7A8E1BD4177E}" sibTransId="{ECF4871F-7CED-43A0-96F1-127862D80F4C}"/>
    <dgm:cxn modelId="{ADFE926F-41A6-4973-BE02-0E33F758FCA8}" srcId="{55733661-293C-4208-B8FE-F68E5B0C3FA3}" destId="{D3FBC9F0-F24A-4368-B12A-63CD2E516BB4}" srcOrd="2" destOrd="0" parTransId="{21E67075-D2FD-497B-89A8-45DBADD03BF8}" sibTransId="{A887D012-6A5D-4C7A-9135-5AFDFED58742}"/>
    <dgm:cxn modelId="{9A6A477C-42CA-48B9-B706-D0DCC9C2E3B9}" type="presOf" srcId="{D3FBC9F0-F24A-4368-B12A-63CD2E516BB4}" destId="{3E308C31-976C-477F-AC97-869BE237D3AD}" srcOrd="1" destOrd="0" presId="urn:microsoft.com/office/officeart/2016/7/layout/BasicLinearProcessNumbered"/>
    <dgm:cxn modelId="{BC0EAC87-616A-47D8-B00F-494E9BFD5C58}" type="presOf" srcId="{353B26F0-4C70-4D97-9005-960BDBC3AE81}" destId="{F0F5F27D-EDCC-4C9E-BBE7-5DB6E136EAF8}" srcOrd="1" destOrd="0" presId="urn:microsoft.com/office/officeart/2016/7/layout/BasicLinearProcessNumbered"/>
    <dgm:cxn modelId="{CE18578E-E35B-4BDA-818B-35425BFFFD5A}" type="presOf" srcId="{ECF4871F-7CED-43A0-96F1-127862D80F4C}" destId="{373E8618-AC51-4BCE-A5E8-44B8A66CBE31}" srcOrd="0" destOrd="0" presId="urn:microsoft.com/office/officeart/2016/7/layout/BasicLinearProcessNumbered"/>
    <dgm:cxn modelId="{FD929EA3-39E8-4645-803D-FCC3F0C3C939}" type="presOf" srcId="{ED2AC078-359D-4AA5-8C44-B982800B0FDA}" destId="{FB29899B-3508-4CD6-A775-CF097326F5E2}" srcOrd="0" destOrd="0" presId="urn:microsoft.com/office/officeart/2016/7/layout/BasicLinearProcessNumbered"/>
    <dgm:cxn modelId="{12C81FBD-868A-4F35-B0E8-9143E633B9DF}" type="presOf" srcId="{353B26F0-4C70-4D97-9005-960BDBC3AE81}" destId="{6045B9FD-0BF2-4762-A248-C66B747032B9}" srcOrd="0" destOrd="0" presId="urn:microsoft.com/office/officeart/2016/7/layout/BasicLinearProcessNumbered"/>
    <dgm:cxn modelId="{4451F0CD-56B9-4DDC-998E-28B237C4B328}" type="presOf" srcId="{A887D012-6A5D-4C7A-9135-5AFDFED58742}" destId="{83D28EF6-DA1E-45C5-A5F4-0EE3D1289141}" srcOrd="0" destOrd="0" presId="urn:microsoft.com/office/officeart/2016/7/layout/BasicLinearProcessNumbered"/>
    <dgm:cxn modelId="{96F26FE1-A7EC-4424-9E8B-92FE4763C8D8}" type="presOf" srcId="{D3FBC9F0-F24A-4368-B12A-63CD2E516BB4}" destId="{800C5917-98FA-49D6-A8A9-D0E82C6773A3}" srcOrd="0" destOrd="0" presId="urn:microsoft.com/office/officeart/2016/7/layout/BasicLinearProcessNumbered"/>
    <dgm:cxn modelId="{ECDF57E3-5715-4DD2-AB02-698853EFED4A}" type="presOf" srcId="{55733661-293C-4208-B8FE-F68E5B0C3FA3}" destId="{767DE522-520D-4602-A116-3C6E99AA33FC}" srcOrd="0" destOrd="0" presId="urn:microsoft.com/office/officeart/2016/7/layout/BasicLinearProcessNumbered"/>
    <dgm:cxn modelId="{50F3A2D7-C8C5-4F0D-952E-C4D317B45086}" type="presParOf" srcId="{767DE522-520D-4602-A116-3C6E99AA33FC}" destId="{380E7F6F-8F54-40FE-955E-3B4472F78917}" srcOrd="0" destOrd="0" presId="urn:microsoft.com/office/officeart/2016/7/layout/BasicLinearProcessNumbered"/>
    <dgm:cxn modelId="{C8778B33-F5F5-4750-8D9E-1ACD0AD0B84E}" type="presParOf" srcId="{380E7F6F-8F54-40FE-955E-3B4472F78917}" destId="{6045B9FD-0BF2-4762-A248-C66B747032B9}" srcOrd="0" destOrd="0" presId="urn:microsoft.com/office/officeart/2016/7/layout/BasicLinearProcessNumbered"/>
    <dgm:cxn modelId="{6CB01620-8803-42BC-854A-B61878E1AFF2}" type="presParOf" srcId="{380E7F6F-8F54-40FE-955E-3B4472F78917}" destId="{00F190A8-F8A4-4BE5-828E-8486AE51BD58}" srcOrd="1" destOrd="0" presId="urn:microsoft.com/office/officeart/2016/7/layout/BasicLinearProcessNumbered"/>
    <dgm:cxn modelId="{556D7042-0A94-4A12-9CFD-2C9E923943DD}" type="presParOf" srcId="{380E7F6F-8F54-40FE-955E-3B4472F78917}" destId="{94464A6E-67FE-4BD2-874D-BC355869C546}" srcOrd="2" destOrd="0" presId="urn:microsoft.com/office/officeart/2016/7/layout/BasicLinearProcessNumbered"/>
    <dgm:cxn modelId="{3671BE62-9081-4389-8021-162692987579}" type="presParOf" srcId="{380E7F6F-8F54-40FE-955E-3B4472F78917}" destId="{F0F5F27D-EDCC-4C9E-BBE7-5DB6E136EAF8}" srcOrd="3" destOrd="0" presId="urn:microsoft.com/office/officeart/2016/7/layout/BasicLinearProcessNumbered"/>
    <dgm:cxn modelId="{827D2DC7-0002-43F6-911E-42CEE2E5E86D}" type="presParOf" srcId="{767DE522-520D-4602-A116-3C6E99AA33FC}" destId="{DEDE4B12-EA43-4772-BFDB-55754E0A5709}" srcOrd="1" destOrd="0" presId="urn:microsoft.com/office/officeart/2016/7/layout/BasicLinearProcessNumbered"/>
    <dgm:cxn modelId="{63580DF5-5818-4C10-A5E0-746632EBCA65}" type="presParOf" srcId="{767DE522-520D-4602-A116-3C6E99AA33FC}" destId="{E88FE690-E716-42F3-947A-AEE3033E59E2}" srcOrd="2" destOrd="0" presId="urn:microsoft.com/office/officeart/2016/7/layout/BasicLinearProcessNumbered"/>
    <dgm:cxn modelId="{04546A5B-A8E4-4EA3-8B9D-95E8A5B547F1}" type="presParOf" srcId="{E88FE690-E716-42F3-947A-AEE3033E59E2}" destId="{FB29899B-3508-4CD6-A775-CF097326F5E2}" srcOrd="0" destOrd="0" presId="urn:microsoft.com/office/officeart/2016/7/layout/BasicLinearProcessNumbered"/>
    <dgm:cxn modelId="{6713B915-C8A3-4BE0-A347-FD9E3F87BBD7}" type="presParOf" srcId="{E88FE690-E716-42F3-947A-AEE3033E59E2}" destId="{373E8618-AC51-4BCE-A5E8-44B8A66CBE31}" srcOrd="1" destOrd="0" presId="urn:microsoft.com/office/officeart/2016/7/layout/BasicLinearProcessNumbered"/>
    <dgm:cxn modelId="{AF99517D-6491-4554-986A-A13A84A8AC9B}" type="presParOf" srcId="{E88FE690-E716-42F3-947A-AEE3033E59E2}" destId="{0DDE4089-0E15-470A-97E5-6D9AA2342B78}" srcOrd="2" destOrd="0" presId="urn:microsoft.com/office/officeart/2016/7/layout/BasicLinearProcessNumbered"/>
    <dgm:cxn modelId="{5006DA3E-EC33-47A8-9195-090949AEFCC1}" type="presParOf" srcId="{E88FE690-E716-42F3-947A-AEE3033E59E2}" destId="{E7EECF68-0C7B-43C1-97F4-5127FE9A6C22}" srcOrd="3" destOrd="0" presId="urn:microsoft.com/office/officeart/2016/7/layout/BasicLinearProcessNumbered"/>
    <dgm:cxn modelId="{892E6EEC-7FAC-458F-AE38-7F1BCE4A4699}" type="presParOf" srcId="{767DE522-520D-4602-A116-3C6E99AA33FC}" destId="{37C068F3-4123-4090-87BC-01E56DF620BE}" srcOrd="3" destOrd="0" presId="urn:microsoft.com/office/officeart/2016/7/layout/BasicLinearProcessNumbered"/>
    <dgm:cxn modelId="{969499E9-01A0-4A79-9691-771A09E44225}" type="presParOf" srcId="{767DE522-520D-4602-A116-3C6E99AA33FC}" destId="{DB3BB58F-DB10-4C78-94A4-8DB81221537D}" srcOrd="4" destOrd="0" presId="urn:microsoft.com/office/officeart/2016/7/layout/BasicLinearProcessNumbered"/>
    <dgm:cxn modelId="{9B79E5C5-BBD7-48EA-B8FC-47B7DA61A5E8}" type="presParOf" srcId="{DB3BB58F-DB10-4C78-94A4-8DB81221537D}" destId="{800C5917-98FA-49D6-A8A9-D0E82C6773A3}" srcOrd="0" destOrd="0" presId="urn:microsoft.com/office/officeart/2016/7/layout/BasicLinearProcessNumbered"/>
    <dgm:cxn modelId="{1302209B-CE54-4FBF-86EC-373D43C253FC}" type="presParOf" srcId="{DB3BB58F-DB10-4C78-94A4-8DB81221537D}" destId="{83D28EF6-DA1E-45C5-A5F4-0EE3D1289141}" srcOrd="1" destOrd="0" presId="urn:microsoft.com/office/officeart/2016/7/layout/BasicLinearProcessNumbered"/>
    <dgm:cxn modelId="{96D03856-9C45-4473-A3DB-855D30B194DD}" type="presParOf" srcId="{DB3BB58F-DB10-4C78-94A4-8DB81221537D}" destId="{25DB4EC8-9056-4172-BD3F-22E74A9FFA9A}" srcOrd="2" destOrd="0" presId="urn:microsoft.com/office/officeart/2016/7/layout/BasicLinearProcessNumbered"/>
    <dgm:cxn modelId="{836C5D3E-9460-40D1-9909-E158ABACF33F}" type="presParOf" srcId="{DB3BB58F-DB10-4C78-94A4-8DB81221537D}" destId="{3E308C31-976C-477F-AC97-869BE237D3AD}"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3C11D8-F9B0-4329-B187-B05FA117067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FC5A2CB4-D0E7-4C7E-AEED-A34D649BEC2D}">
      <dgm:prSet phldrT="[Text]" custT="1"/>
      <dgm:spPr>
        <a:solidFill>
          <a:srgbClr val="7030A0"/>
        </a:solidFill>
      </dgm:spPr>
      <dgm:t>
        <a:bodyPr/>
        <a:lstStyle/>
        <a:p>
          <a:r>
            <a:rPr lang="en-US" sz="2400" dirty="0">
              <a:latin typeface="+mn-lt"/>
            </a:rPr>
            <a:t>Identify and Diagnose</a:t>
          </a:r>
        </a:p>
      </dgm:t>
    </dgm:pt>
    <dgm:pt modelId="{642C8019-1D98-4DB7-9C92-A6D61991F68A}" type="parTrans" cxnId="{0C2646B1-2D8F-476D-918E-9D0341A66FBA}">
      <dgm:prSet/>
      <dgm:spPr/>
      <dgm:t>
        <a:bodyPr/>
        <a:lstStyle/>
        <a:p>
          <a:endParaRPr lang="en-US"/>
        </a:p>
      </dgm:t>
    </dgm:pt>
    <dgm:pt modelId="{01360C03-78F5-455E-B492-38FC0258493E}" type="sibTrans" cxnId="{0C2646B1-2D8F-476D-918E-9D0341A66FBA}">
      <dgm:prSet/>
      <dgm:spPr>
        <a:solidFill>
          <a:schemeClr val="accent6">
            <a:lumMod val="50000"/>
          </a:schemeClr>
        </a:solidFill>
      </dgm:spPr>
      <dgm:t>
        <a:bodyPr/>
        <a:lstStyle/>
        <a:p>
          <a:endParaRPr lang="en-US"/>
        </a:p>
      </dgm:t>
    </dgm:pt>
    <dgm:pt modelId="{EF16A0FD-F6DC-4FAB-9CCD-E92ADF60FFE1}">
      <dgm:prSet phldrT="[Text]" custT="1"/>
      <dgm:spPr/>
      <dgm:t>
        <a:bodyPr/>
        <a:lstStyle/>
        <a:p>
          <a:r>
            <a:rPr lang="en-US" sz="2400" dirty="0">
              <a:latin typeface="+mn-lt"/>
            </a:rPr>
            <a:t>Develop Possible Actions</a:t>
          </a:r>
        </a:p>
      </dgm:t>
    </dgm:pt>
    <dgm:pt modelId="{9151F609-86A4-468A-96CC-D14C02EF8183}" type="parTrans" cxnId="{05587757-40DE-4EDA-B794-A883B5459646}">
      <dgm:prSet/>
      <dgm:spPr/>
      <dgm:t>
        <a:bodyPr/>
        <a:lstStyle/>
        <a:p>
          <a:endParaRPr lang="en-US"/>
        </a:p>
      </dgm:t>
    </dgm:pt>
    <dgm:pt modelId="{F03C3242-947B-4F1C-A78C-31052CC973C1}" type="sibTrans" cxnId="{05587757-40DE-4EDA-B794-A883B5459646}">
      <dgm:prSet/>
      <dgm:spPr/>
      <dgm:t>
        <a:bodyPr/>
        <a:lstStyle/>
        <a:p>
          <a:endParaRPr lang="en-US"/>
        </a:p>
      </dgm:t>
    </dgm:pt>
    <dgm:pt modelId="{A6DDE8BD-1523-4BF8-9E5C-30FC5E122158}">
      <dgm:prSet phldrT="[Text]" custT="1"/>
      <dgm:spPr/>
      <dgm:t>
        <a:bodyPr/>
        <a:lstStyle/>
        <a:p>
          <a:r>
            <a:rPr lang="en-US" sz="2400" dirty="0">
              <a:latin typeface="+mn-lt"/>
            </a:rPr>
            <a:t>Evaluate Alternative Solutions</a:t>
          </a:r>
        </a:p>
      </dgm:t>
    </dgm:pt>
    <dgm:pt modelId="{65C2D9F7-76DD-43C0-910D-F848531313D9}" type="parTrans" cxnId="{92E7F6BC-5DAE-497F-B7AC-064B1B58F4E3}">
      <dgm:prSet/>
      <dgm:spPr/>
      <dgm:t>
        <a:bodyPr/>
        <a:lstStyle/>
        <a:p>
          <a:endParaRPr lang="en-US"/>
        </a:p>
      </dgm:t>
    </dgm:pt>
    <dgm:pt modelId="{AB289284-7612-4B61-8EDF-CE48AC0BC3CA}" type="sibTrans" cxnId="{92E7F6BC-5DAE-497F-B7AC-064B1B58F4E3}">
      <dgm:prSet/>
      <dgm:spPr/>
      <dgm:t>
        <a:bodyPr/>
        <a:lstStyle/>
        <a:p>
          <a:endParaRPr lang="en-US"/>
        </a:p>
      </dgm:t>
    </dgm:pt>
    <dgm:pt modelId="{4846C639-54D8-4443-A878-AAD11F0920BA}">
      <dgm:prSet phldrT="[Text]" custT="1"/>
      <dgm:spPr>
        <a:solidFill>
          <a:srgbClr val="FFFF00"/>
        </a:solidFill>
      </dgm:spPr>
      <dgm:t>
        <a:bodyPr/>
        <a:lstStyle/>
        <a:p>
          <a:r>
            <a:rPr lang="en-US" sz="2800" dirty="0">
              <a:solidFill>
                <a:schemeClr val="tx1"/>
              </a:solidFill>
            </a:rPr>
            <a:t>Identify the Most Appropriate Solution</a:t>
          </a:r>
        </a:p>
      </dgm:t>
    </dgm:pt>
    <dgm:pt modelId="{58AEFE35-5A07-49FB-B4CE-1C3D4135ECEB}" type="parTrans" cxnId="{7B8425FF-3124-4C44-8EA7-8FD9377A58F4}">
      <dgm:prSet/>
      <dgm:spPr/>
      <dgm:t>
        <a:bodyPr/>
        <a:lstStyle/>
        <a:p>
          <a:endParaRPr lang="en-US"/>
        </a:p>
      </dgm:t>
    </dgm:pt>
    <dgm:pt modelId="{626D1D7C-A1D8-43C9-A401-CBC85FAE6E43}" type="sibTrans" cxnId="{7B8425FF-3124-4C44-8EA7-8FD9377A58F4}">
      <dgm:prSet/>
      <dgm:spPr/>
      <dgm:t>
        <a:bodyPr/>
        <a:lstStyle/>
        <a:p>
          <a:endParaRPr lang="en-US"/>
        </a:p>
      </dgm:t>
    </dgm:pt>
    <dgm:pt modelId="{2BB3D0BD-CA52-49D3-886E-03BBEB6537D6}">
      <dgm:prSet phldrT="[Text]" custT="1"/>
      <dgm:spPr/>
      <dgm:t>
        <a:bodyPr/>
        <a:lstStyle/>
        <a:p>
          <a:r>
            <a:rPr lang="en-US" sz="2400" dirty="0">
              <a:latin typeface="+mn-lt"/>
            </a:rPr>
            <a:t>Evaluate and Follow-up</a:t>
          </a:r>
        </a:p>
      </dgm:t>
    </dgm:pt>
    <dgm:pt modelId="{69DFE270-8DD1-4CCA-A6C2-51867A7F352E}" type="parTrans" cxnId="{79DC12AA-CFED-4CDC-AE18-F56119B1E1FC}">
      <dgm:prSet/>
      <dgm:spPr/>
      <dgm:t>
        <a:bodyPr/>
        <a:lstStyle/>
        <a:p>
          <a:endParaRPr lang="en-US"/>
        </a:p>
      </dgm:t>
    </dgm:pt>
    <dgm:pt modelId="{4F2323D5-E4BF-4E5D-8D22-DE73CD4BC649}" type="sibTrans" cxnId="{79DC12AA-CFED-4CDC-AE18-F56119B1E1FC}">
      <dgm:prSet/>
      <dgm:spPr/>
      <dgm:t>
        <a:bodyPr/>
        <a:lstStyle/>
        <a:p>
          <a:endParaRPr lang="en-US"/>
        </a:p>
      </dgm:t>
    </dgm:pt>
    <dgm:pt modelId="{CB5C698A-57AC-4DE7-A782-13E5469F8F33}" type="pres">
      <dgm:prSet presAssocID="{8A3C11D8-F9B0-4329-B187-B05FA117067A}" presName="Name0" presStyleCnt="0">
        <dgm:presLayoutVars>
          <dgm:dir/>
          <dgm:resizeHandles val="exact"/>
        </dgm:presLayoutVars>
      </dgm:prSet>
      <dgm:spPr/>
    </dgm:pt>
    <dgm:pt modelId="{1FE2EEFC-7682-4DDB-9BC1-11071703B9B8}" type="pres">
      <dgm:prSet presAssocID="{8A3C11D8-F9B0-4329-B187-B05FA117067A}" presName="cycle" presStyleCnt="0"/>
      <dgm:spPr/>
    </dgm:pt>
    <dgm:pt modelId="{9773B7C8-FC3D-47C7-943E-D982660EC7AB}" type="pres">
      <dgm:prSet presAssocID="{FC5A2CB4-D0E7-4C7E-AEED-A34D649BEC2D}" presName="nodeFirstNode" presStyleLbl="node1" presStyleIdx="0" presStyleCnt="5" custScaleX="107615" custScaleY="113674" custRadScaleRad="109161" custRadScaleInc="10159">
        <dgm:presLayoutVars>
          <dgm:bulletEnabled val="1"/>
        </dgm:presLayoutVars>
      </dgm:prSet>
      <dgm:spPr/>
    </dgm:pt>
    <dgm:pt modelId="{16662FF2-E6F8-4AC7-B31E-4AF04CE21977}" type="pres">
      <dgm:prSet presAssocID="{01360C03-78F5-455E-B492-38FC0258493E}" presName="sibTransFirstNode" presStyleLbl="bgShp" presStyleIdx="0" presStyleCnt="1"/>
      <dgm:spPr/>
    </dgm:pt>
    <dgm:pt modelId="{2979B733-4261-42D2-97BC-8C5F83F3E15B}" type="pres">
      <dgm:prSet presAssocID="{EF16A0FD-F6DC-4FAB-9CCD-E92ADF60FFE1}" presName="nodeFollowingNodes" presStyleLbl="node1" presStyleIdx="1" presStyleCnt="5" custScaleX="107615" custScaleY="113674">
        <dgm:presLayoutVars>
          <dgm:bulletEnabled val="1"/>
        </dgm:presLayoutVars>
      </dgm:prSet>
      <dgm:spPr/>
    </dgm:pt>
    <dgm:pt modelId="{633C37F9-2215-4D78-8DC2-E870532A22DB}" type="pres">
      <dgm:prSet presAssocID="{A6DDE8BD-1523-4BF8-9E5C-30FC5E122158}" presName="nodeFollowingNodes" presStyleLbl="node1" presStyleIdx="2" presStyleCnt="5" custScaleX="107615" custScaleY="113674" custRadScaleRad="103057" custRadScaleInc="-44203">
        <dgm:presLayoutVars>
          <dgm:bulletEnabled val="1"/>
        </dgm:presLayoutVars>
      </dgm:prSet>
      <dgm:spPr/>
    </dgm:pt>
    <dgm:pt modelId="{1ABD747A-8CC7-4184-BFE6-6E1780DA1061}" type="pres">
      <dgm:prSet presAssocID="{4846C639-54D8-4443-A878-AAD11F0920BA}" presName="nodeFollowingNodes" presStyleLbl="node1" presStyleIdx="3" presStyleCnt="5" custScaleX="153142" custScaleY="181660" custRadScaleRad="89497" custRadScaleInc="52406">
        <dgm:presLayoutVars>
          <dgm:bulletEnabled val="1"/>
        </dgm:presLayoutVars>
      </dgm:prSet>
      <dgm:spPr/>
    </dgm:pt>
    <dgm:pt modelId="{2C1D28E2-605A-4B63-92C2-8B342F43B8DE}" type="pres">
      <dgm:prSet presAssocID="{2BB3D0BD-CA52-49D3-886E-03BBEB6537D6}" presName="nodeFollowingNodes" presStyleLbl="node1" presStyleIdx="4" presStyleCnt="5" custScaleX="107615" custScaleY="87007" custRadScaleRad="132949" custRadScaleInc="8049">
        <dgm:presLayoutVars>
          <dgm:bulletEnabled val="1"/>
        </dgm:presLayoutVars>
      </dgm:prSet>
      <dgm:spPr/>
    </dgm:pt>
  </dgm:ptLst>
  <dgm:cxnLst>
    <dgm:cxn modelId="{B9B86D2E-95C6-4C3B-ACB8-27C4F1CC65C9}" type="presOf" srcId="{FC5A2CB4-D0E7-4C7E-AEED-A34D649BEC2D}" destId="{9773B7C8-FC3D-47C7-943E-D982660EC7AB}" srcOrd="0" destOrd="0" presId="urn:microsoft.com/office/officeart/2005/8/layout/cycle3"/>
    <dgm:cxn modelId="{8EFA572E-620D-4CFB-BEFB-75030BF9C770}" type="presOf" srcId="{8A3C11D8-F9B0-4329-B187-B05FA117067A}" destId="{CB5C698A-57AC-4DE7-A782-13E5469F8F33}" srcOrd="0" destOrd="0" presId="urn:microsoft.com/office/officeart/2005/8/layout/cycle3"/>
    <dgm:cxn modelId="{AB9A956D-BADD-47C0-97ED-EFF09C567E64}" type="presOf" srcId="{4846C639-54D8-4443-A878-AAD11F0920BA}" destId="{1ABD747A-8CC7-4184-BFE6-6E1780DA1061}" srcOrd="0" destOrd="0" presId="urn:microsoft.com/office/officeart/2005/8/layout/cycle3"/>
    <dgm:cxn modelId="{419B8251-4937-4F56-9DCC-6E3A6C61B4E5}" type="presOf" srcId="{A6DDE8BD-1523-4BF8-9E5C-30FC5E122158}" destId="{633C37F9-2215-4D78-8DC2-E870532A22DB}" srcOrd="0" destOrd="0" presId="urn:microsoft.com/office/officeart/2005/8/layout/cycle3"/>
    <dgm:cxn modelId="{05587757-40DE-4EDA-B794-A883B5459646}" srcId="{8A3C11D8-F9B0-4329-B187-B05FA117067A}" destId="{EF16A0FD-F6DC-4FAB-9CCD-E92ADF60FFE1}" srcOrd="1" destOrd="0" parTransId="{9151F609-86A4-468A-96CC-D14C02EF8183}" sibTransId="{F03C3242-947B-4F1C-A78C-31052CC973C1}"/>
    <dgm:cxn modelId="{DB2C1995-1B28-411A-95DD-9A7A763C1A65}" type="presOf" srcId="{2BB3D0BD-CA52-49D3-886E-03BBEB6537D6}" destId="{2C1D28E2-605A-4B63-92C2-8B342F43B8DE}" srcOrd="0" destOrd="0" presId="urn:microsoft.com/office/officeart/2005/8/layout/cycle3"/>
    <dgm:cxn modelId="{74D8549C-175C-4424-A9B1-AB6CFF72DC51}" type="presOf" srcId="{01360C03-78F5-455E-B492-38FC0258493E}" destId="{16662FF2-E6F8-4AC7-B31E-4AF04CE21977}" srcOrd="0" destOrd="0" presId="urn:microsoft.com/office/officeart/2005/8/layout/cycle3"/>
    <dgm:cxn modelId="{79DC12AA-CFED-4CDC-AE18-F56119B1E1FC}" srcId="{8A3C11D8-F9B0-4329-B187-B05FA117067A}" destId="{2BB3D0BD-CA52-49D3-886E-03BBEB6537D6}" srcOrd="4" destOrd="0" parTransId="{69DFE270-8DD1-4CCA-A6C2-51867A7F352E}" sibTransId="{4F2323D5-E4BF-4E5D-8D22-DE73CD4BC649}"/>
    <dgm:cxn modelId="{0C2646B1-2D8F-476D-918E-9D0341A66FBA}" srcId="{8A3C11D8-F9B0-4329-B187-B05FA117067A}" destId="{FC5A2CB4-D0E7-4C7E-AEED-A34D649BEC2D}" srcOrd="0" destOrd="0" parTransId="{642C8019-1D98-4DB7-9C92-A6D61991F68A}" sibTransId="{01360C03-78F5-455E-B492-38FC0258493E}"/>
    <dgm:cxn modelId="{92E7F6BC-5DAE-497F-B7AC-064B1B58F4E3}" srcId="{8A3C11D8-F9B0-4329-B187-B05FA117067A}" destId="{A6DDE8BD-1523-4BF8-9E5C-30FC5E122158}" srcOrd="2" destOrd="0" parTransId="{65C2D9F7-76DD-43C0-910D-F848531313D9}" sibTransId="{AB289284-7612-4B61-8EDF-CE48AC0BC3CA}"/>
    <dgm:cxn modelId="{33EA20E0-7E5F-4E49-A2D8-6BEE0492C1C8}" type="presOf" srcId="{EF16A0FD-F6DC-4FAB-9CCD-E92ADF60FFE1}" destId="{2979B733-4261-42D2-97BC-8C5F83F3E15B}" srcOrd="0" destOrd="0" presId="urn:microsoft.com/office/officeart/2005/8/layout/cycle3"/>
    <dgm:cxn modelId="{7B8425FF-3124-4C44-8EA7-8FD9377A58F4}" srcId="{8A3C11D8-F9B0-4329-B187-B05FA117067A}" destId="{4846C639-54D8-4443-A878-AAD11F0920BA}" srcOrd="3" destOrd="0" parTransId="{58AEFE35-5A07-49FB-B4CE-1C3D4135ECEB}" sibTransId="{626D1D7C-A1D8-43C9-A401-CBC85FAE6E43}"/>
    <dgm:cxn modelId="{7C65A3C9-C162-45CB-8618-06C01BF8690A}" type="presParOf" srcId="{CB5C698A-57AC-4DE7-A782-13E5469F8F33}" destId="{1FE2EEFC-7682-4DDB-9BC1-11071703B9B8}" srcOrd="0" destOrd="0" presId="urn:microsoft.com/office/officeart/2005/8/layout/cycle3"/>
    <dgm:cxn modelId="{29EE1779-A686-4070-95DB-9F468E06D368}" type="presParOf" srcId="{1FE2EEFC-7682-4DDB-9BC1-11071703B9B8}" destId="{9773B7C8-FC3D-47C7-943E-D982660EC7AB}" srcOrd="0" destOrd="0" presId="urn:microsoft.com/office/officeart/2005/8/layout/cycle3"/>
    <dgm:cxn modelId="{279EAC6B-F989-484B-9856-2782027E8AE3}" type="presParOf" srcId="{1FE2EEFC-7682-4DDB-9BC1-11071703B9B8}" destId="{16662FF2-E6F8-4AC7-B31E-4AF04CE21977}" srcOrd="1" destOrd="0" presId="urn:microsoft.com/office/officeart/2005/8/layout/cycle3"/>
    <dgm:cxn modelId="{864C48EE-7674-43E7-ACA9-D37329FF8DBB}" type="presParOf" srcId="{1FE2EEFC-7682-4DDB-9BC1-11071703B9B8}" destId="{2979B733-4261-42D2-97BC-8C5F83F3E15B}" srcOrd="2" destOrd="0" presId="urn:microsoft.com/office/officeart/2005/8/layout/cycle3"/>
    <dgm:cxn modelId="{57CF8D05-68B0-46BA-8DD4-419782195E34}" type="presParOf" srcId="{1FE2EEFC-7682-4DDB-9BC1-11071703B9B8}" destId="{633C37F9-2215-4D78-8DC2-E870532A22DB}" srcOrd="3" destOrd="0" presId="urn:microsoft.com/office/officeart/2005/8/layout/cycle3"/>
    <dgm:cxn modelId="{C4E0C663-F6DD-4EFE-ACEF-FF1AFCA52B92}" type="presParOf" srcId="{1FE2EEFC-7682-4DDB-9BC1-11071703B9B8}" destId="{1ABD747A-8CC7-4184-BFE6-6E1780DA1061}" srcOrd="4" destOrd="0" presId="urn:microsoft.com/office/officeart/2005/8/layout/cycle3"/>
    <dgm:cxn modelId="{D0F25244-F626-4EFB-BD15-6C0B012E8E50}" type="presParOf" srcId="{1FE2EEFC-7682-4DDB-9BC1-11071703B9B8}" destId="{2C1D28E2-605A-4B63-92C2-8B342F43B8DE}"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7700A-6EAA-45EE-AB83-D25D37CF3B31}">
      <dsp:nvSpPr>
        <dsp:cNvPr id="0" name=""/>
        <dsp:cNvSpPr/>
      </dsp:nvSpPr>
      <dsp:spPr>
        <a:xfrm>
          <a:off x="300840" y="194437"/>
          <a:ext cx="543639" cy="5436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56BE2-959A-43B0-90E2-5A9B3110D522}">
      <dsp:nvSpPr>
        <dsp:cNvPr id="0" name=""/>
        <dsp:cNvSpPr/>
      </dsp:nvSpPr>
      <dsp:spPr>
        <a:xfrm>
          <a:off x="354965" y="248807"/>
          <a:ext cx="434911" cy="434911"/>
        </a:xfrm>
        <a:prstGeom prst="chord">
          <a:avLst>
            <a:gd name="adj1" fmla="val 1168272"/>
            <a:gd name="adj2" fmla="val 9631728"/>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FA85C-0CC2-430F-B213-F56C4E00F487}">
      <dsp:nvSpPr>
        <dsp:cNvPr id="0" name=""/>
        <dsp:cNvSpPr/>
      </dsp:nvSpPr>
      <dsp:spPr>
        <a:xfrm>
          <a:off x="606852" y="777319"/>
          <a:ext cx="2206654" cy="3822482"/>
        </a:xfrm>
        <a:prstGeom prst="rect">
          <a:avLst/>
        </a:prstGeom>
        <a:solidFill>
          <a:srgbClr val="F6F3C6"/>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17475" lvl="0" indent="0" algn="l" defTabSz="1066800">
            <a:lnSpc>
              <a:spcPct val="90000"/>
            </a:lnSpc>
            <a:spcBef>
              <a:spcPct val="0"/>
            </a:spcBef>
            <a:spcAft>
              <a:spcPts val="0"/>
            </a:spcAft>
            <a:buFont typeface="Arial" panose="020B0604020202020204" pitchFamily="34" charset="0"/>
            <a:buNone/>
          </a:pPr>
          <a:r>
            <a:rPr lang="en-US" sz="2400" kern="1200" dirty="0">
              <a:latin typeface="+mn-lt"/>
            </a:rPr>
            <a:t>Engage in respectful and productive communication</a:t>
          </a:r>
        </a:p>
        <a:p>
          <a:pPr marL="117475" lvl="0" indent="0" algn="l" defTabSz="1066800">
            <a:lnSpc>
              <a:spcPct val="90000"/>
            </a:lnSpc>
            <a:spcBef>
              <a:spcPct val="0"/>
            </a:spcBef>
            <a:spcAft>
              <a:spcPct val="35000"/>
            </a:spcAft>
            <a:buFont typeface="Arial" panose="020B0604020202020204" pitchFamily="34" charset="0"/>
            <a:buNone/>
          </a:pPr>
          <a:r>
            <a:rPr lang="en-US" sz="2400" kern="1200" dirty="0">
              <a:latin typeface="+mn-lt"/>
            </a:rPr>
            <a:t>. . . with an agreement to revisit if necessary</a:t>
          </a:r>
        </a:p>
        <a:p>
          <a:pPr marL="0" lvl="0" algn="l" defTabSz="1066800">
            <a:lnSpc>
              <a:spcPct val="90000"/>
            </a:lnSpc>
            <a:spcBef>
              <a:spcPct val="0"/>
            </a:spcBef>
            <a:spcAft>
              <a:spcPct val="35000"/>
            </a:spcAft>
            <a:buFont typeface="Arial" panose="020B0604020202020204" pitchFamily="34" charset="0"/>
            <a:buNone/>
          </a:pPr>
          <a:endParaRPr lang="en-US" sz="2000" kern="1200" dirty="0"/>
        </a:p>
      </dsp:txBody>
      <dsp:txXfrm>
        <a:off x="606852" y="777319"/>
        <a:ext cx="2206654" cy="3822482"/>
      </dsp:txXfrm>
    </dsp:sp>
    <dsp:sp modelId="{08DC4837-F197-4188-86C6-81E92C996052}">
      <dsp:nvSpPr>
        <dsp:cNvPr id="0" name=""/>
        <dsp:cNvSpPr/>
      </dsp:nvSpPr>
      <dsp:spPr>
        <a:xfrm>
          <a:off x="967618" y="312591"/>
          <a:ext cx="2021221" cy="490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latin typeface="+mn-lt"/>
            </a:rPr>
            <a:t>Minimalist</a:t>
          </a:r>
        </a:p>
      </dsp:txBody>
      <dsp:txXfrm>
        <a:off x="967618" y="312591"/>
        <a:ext cx="2021221" cy="490721"/>
      </dsp:txXfrm>
    </dsp:sp>
    <dsp:sp modelId="{0B82F83A-BFCF-48D5-958E-E3B5DD381E91}">
      <dsp:nvSpPr>
        <dsp:cNvPr id="0" name=""/>
        <dsp:cNvSpPr/>
      </dsp:nvSpPr>
      <dsp:spPr>
        <a:xfrm>
          <a:off x="3204230" y="159812"/>
          <a:ext cx="543639" cy="5436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7EF80F-23BA-474E-B6DA-1F32A775AC96}">
      <dsp:nvSpPr>
        <dsp:cNvPr id="0" name=""/>
        <dsp:cNvSpPr/>
      </dsp:nvSpPr>
      <dsp:spPr>
        <a:xfrm>
          <a:off x="3258596" y="214180"/>
          <a:ext cx="434911" cy="434911"/>
        </a:xfrm>
        <a:prstGeom prst="chord">
          <a:avLst>
            <a:gd name="adj1" fmla="val 20431728"/>
            <a:gd name="adj2" fmla="val 11968272"/>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0B693-DA43-490D-A5F3-E170D2EE8B89}">
      <dsp:nvSpPr>
        <dsp:cNvPr id="0" name=""/>
        <dsp:cNvSpPr/>
      </dsp:nvSpPr>
      <dsp:spPr>
        <a:xfrm>
          <a:off x="2955433" y="760081"/>
          <a:ext cx="2437247" cy="3840213"/>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17475" lvl="0" indent="0" algn="l" defTabSz="1066800">
            <a:lnSpc>
              <a:spcPct val="90000"/>
            </a:lnSpc>
            <a:spcBef>
              <a:spcPct val="0"/>
            </a:spcBef>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Present a list of expectations about:</a:t>
          </a:r>
        </a:p>
        <a:p>
          <a:pPr marL="117475" lvl="0" indent="0" algn="l" defTabSz="1066800">
            <a:lnSpc>
              <a:spcPct val="90000"/>
            </a:lnSpc>
            <a:spcBef>
              <a:spcPct val="0"/>
            </a:spcBef>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Preparation</a:t>
          </a:r>
        </a:p>
        <a:p>
          <a:pPr marL="117475" lvl="0" indent="0" algn="l" defTabSz="1066800">
            <a:lnSpc>
              <a:spcPct val="90000"/>
            </a:lnSpc>
            <a:spcBef>
              <a:spcPct val="0"/>
            </a:spcBef>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Communication      </a:t>
          </a:r>
        </a:p>
        <a:p>
          <a:pPr marL="117475" lvl="0" indent="0" algn="l" defTabSz="1066800">
            <a:lnSpc>
              <a:spcPct val="90000"/>
            </a:lnSpc>
            <a:spcBef>
              <a:spcPct val="0"/>
            </a:spcBef>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Time use      </a:t>
          </a:r>
        </a:p>
        <a:p>
          <a:pPr marL="117475" lvl="0" indent="0" algn="l" defTabSz="1066800">
            <a:lnSpc>
              <a:spcPct val="90000"/>
            </a:lnSpc>
            <a:spcBef>
              <a:spcPct val="0"/>
            </a:spcBef>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Topics</a:t>
          </a:r>
        </a:p>
        <a:p>
          <a:pPr marL="117475" lvl="0" indent="0" algn="l" defTabSz="1066800">
            <a:lnSpc>
              <a:spcPct val="90000"/>
            </a:lnSpc>
            <a:spcBef>
              <a:spcPct val="0"/>
            </a:spcBef>
            <a:spcAft>
              <a:spcPts val="0"/>
            </a:spcAft>
            <a:buFont typeface="Arial" panose="020B0604020202020204" pitchFamily="34" charset="0"/>
            <a:buNone/>
          </a:pPr>
          <a:r>
            <a:rPr lang="en-US" sz="2400" kern="1200" dirty="0">
              <a:solidFill>
                <a:prstClr val="black">
                  <a:hueOff val="0"/>
                  <a:satOff val="0"/>
                  <a:lumOff val="0"/>
                  <a:alphaOff val="0"/>
                </a:prstClr>
              </a:solidFill>
              <a:latin typeface="+mn-lt"/>
              <a:ea typeface="+mn-ea"/>
              <a:cs typeface="+mn-cs"/>
            </a:rPr>
            <a:t>- Decision-   making process</a:t>
          </a:r>
        </a:p>
      </dsp:txBody>
      <dsp:txXfrm>
        <a:off x="2955433" y="760081"/>
        <a:ext cx="2437247" cy="3840213"/>
      </dsp:txXfrm>
    </dsp:sp>
    <dsp:sp modelId="{97E09AB5-A6D9-4A3B-8442-378BD65BA7F7}">
      <dsp:nvSpPr>
        <dsp:cNvPr id="0" name=""/>
        <dsp:cNvSpPr/>
      </dsp:nvSpPr>
      <dsp:spPr>
        <a:xfrm>
          <a:off x="3751557" y="254183"/>
          <a:ext cx="1398596" cy="54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l" defTabSz="1244600">
            <a:lnSpc>
              <a:spcPct val="90000"/>
            </a:lnSpc>
            <a:spcBef>
              <a:spcPct val="0"/>
            </a:spcBef>
            <a:spcAft>
              <a:spcPct val="35000"/>
            </a:spcAft>
            <a:buNone/>
          </a:pPr>
          <a:r>
            <a:rPr lang="en-US" sz="2800" b="1" kern="1200" dirty="0">
              <a:solidFill>
                <a:prstClr val="black">
                  <a:hueOff val="0"/>
                  <a:satOff val="0"/>
                  <a:lumOff val="0"/>
                  <a:alphaOff val="0"/>
                </a:prstClr>
              </a:solidFill>
              <a:latin typeface="+mn-lt"/>
              <a:ea typeface="+mn-ea"/>
              <a:cs typeface="+mn-cs"/>
            </a:rPr>
            <a:t> </a:t>
          </a:r>
          <a:r>
            <a:rPr lang="en-US" sz="2800" b="1" kern="1200" dirty="0">
              <a:solidFill>
                <a:schemeClr val="bg1"/>
              </a:solidFill>
              <a:latin typeface="+mn-lt"/>
              <a:ea typeface="+mn-ea"/>
              <a:cs typeface="+mn-cs"/>
            </a:rPr>
            <a:t>Pre-set</a:t>
          </a:r>
          <a:r>
            <a:rPr lang="en-US" sz="2700" kern="1200" dirty="0">
              <a:latin typeface="+mn-lt"/>
            </a:rPr>
            <a:t> </a:t>
          </a:r>
          <a:r>
            <a:rPr lang="en-US" sz="2100" b="1" kern="1200" dirty="0">
              <a:solidFill>
                <a:prstClr val="black">
                  <a:hueOff val="0"/>
                  <a:satOff val="0"/>
                  <a:lumOff val="0"/>
                  <a:alphaOff val="0"/>
                </a:prstClr>
              </a:solidFill>
              <a:latin typeface="+mn-lt"/>
              <a:ea typeface="+mn-ea"/>
              <a:cs typeface="+mn-cs"/>
            </a:rPr>
            <a:t>  </a:t>
          </a:r>
        </a:p>
      </dsp:txBody>
      <dsp:txXfrm>
        <a:off x="3751557" y="254183"/>
        <a:ext cx="1398596" cy="543639"/>
      </dsp:txXfrm>
    </dsp:sp>
    <dsp:sp modelId="{C4303E7D-487D-4856-ADB5-6DD3D96BB34D}">
      <dsp:nvSpPr>
        <dsp:cNvPr id="0" name=""/>
        <dsp:cNvSpPr/>
      </dsp:nvSpPr>
      <dsp:spPr>
        <a:xfrm>
          <a:off x="5751651" y="154028"/>
          <a:ext cx="543639" cy="5436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65C2A-29A4-4CBB-BFB1-1B2107FBC5C9}">
      <dsp:nvSpPr>
        <dsp:cNvPr id="0" name=""/>
        <dsp:cNvSpPr/>
      </dsp:nvSpPr>
      <dsp:spPr>
        <a:xfrm>
          <a:off x="5798808" y="208330"/>
          <a:ext cx="434911" cy="434911"/>
        </a:xfrm>
        <a:prstGeom prst="chord">
          <a:avLst>
            <a:gd name="adj1" fmla="val 16200000"/>
            <a:gd name="adj2" fmla="val 162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139A3-4E71-4EAF-8760-46056588622A}">
      <dsp:nvSpPr>
        <dsp:cNvPr id="0" name=""/>
        <dsp:cNvSpPr/>
      </dsp:nvSpPr>
      <dsp:spPr>
        <a:xfrm>
          <a:off x="5529959" y="754109"/>
          <a:ext cx="2384045" cy="3841448"/>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234950" lvl="0" indent="0" algn="l" defTabSz="1066800">
            <a:lnSpc>
              <a:spcPct val="90000"/>
            </a:lnSpc>
            <a:spcBef>
              <a:spcPct val="0"/>
            </a:spcBef>
            <a:spcAft>
              <a:spcPct val="35000"/>
            </a:spcAft>
            <a:buNone/>
          </a:pPr>
          <a:r>
            <a:rPr lang="en-US" sz="2400" kern="1200" dirty="0">
              <a:solidFill>
                <a:prstClr val="black">
                  <a:hueOff val="0"/>
                  <a:satOff val="0"/>
                  <a:lumOff val="0"/>
                  <a:alphaOff val="0"/>
                </a:prstClr>
              </a:solidFill>
              <a:latin typeface="+mn-lt"/>
              <a:ea typeface="+mn-ea"/>
              <a:cs typeface="+mn-cs"/>
            </a:rPr>
            <a:t>Open it up for group discussion and input. </a:t>
          </a:r>
        </a:p>
        <a:p>
          <a:pPr marL="234950" lvl="0" indent="0" algn="l" defTabSz="1066800">
            <a:lnSpc>
              <a:spcPct val="90000"/>
            </a:lnSpc>
            <a:spcBef>
              <a:spcPct val="0"/>
            </a:spcBef>
            <a:spcAft>
              <a:spcPct val="35000"/>
            </a:spcAft>
            <a:buNone/>
          </a:pPr>
          <a:r>
            <a:rPr lang="en-US" sz="2400" kern="1200" dirty="0">
              <a:solidFill>
                <a:prstClr val="black">
                  <a:hueOff val="0"/>
                  <a:satOff val="0"/>
                  <a:lumOff val="0"/>
                  <a:alphaOff val="0"/>
                </a:prstClr>
              </a:solidFill>
              <a:latin typeface="+mn-lt"/>
              <a:ea typeface="+mn-ea"/>
              <a:cs typeface="+mn-cs"/>
            </a:rPr>
            <a:t>Facilitate agreement.</a:t>
          </a:r>
        </a:p>
      </dsp:txBody>
      <dsp:txXfrm>
        <a:off x="5529959" y="754109"/>
        <a:ext cx="2384045" cy="3841448"/>
      </dsp:txXfrm>
    </dsp:sp>
    <dsp:sp modelId="{909CF959-4364-48D6-9314-D0C3D57D0411}">
      <dsp:nvSpPr>
        <dsp:cNvPr id="0" name=""/>
        <dsp:cNvSpPr/>
      </dsp:nvSpPr>
      <dsp:spPr>
        <a:xfrm>
          <a:off x="6319047" y="224777"/>
          <a:ext cx="1608266" cy="54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l" defTabSz="1244600">
            <a:lnSpc>
              <a:spcPct val="90000"/>
            </a:lnSpc>
            <a:spcBef>
              <a:spcPct val="0"/>
            </a:spcBef>
            <a:spcAft>
              <a:spcPct val="35000"/>
            </a:spcAft>
            <a:buNone/>
          </a:pPr>
          <a:r>
            <a:rPr lang="en-US" sz="2800" b="1" kern="1200" dirty="0">
              <a:solidFill>
                <a:prstClr val="black">
                  <a:hueOff val="0"/>
                  <a:satOff val="0"/>
                  <a:lumOff val="0"/>
                  <a:alphaOff val="0"/>
                </a:prstClr>
              </a:solidFill>
              <a:latin typeface="Candara" panose="020E0502030303020204" pitchFamily="34" charset="0"/>
              <a:ea typeface="+mn-ea"/>
              <a:cs typeface="+mn-cs"/>
            </a:rPr>
            <a:t> </a:t>
          </a:r>
          <a:r>
            <a:rPr lang="en-US" sz="2800" b="1" kern="1200" dirty="0">
              <a:solidFill>
                <a:schemeClr val="bg1"/>
              </a:solidFill>
              <a:latin typeface="+mn-lt"/>
              <a:ea typeface="+mn-ea"/>
              <a:cs typeface="+mn-cs"/>
            </a:rPr>
            <a:t>Created</a:t>
          </a:r>
          <a:r>
            <a:rPr lang="en-US" sz="2700" kern="1200" dirty="0">
              <a:solidFill>
                <a:schemeClr val="bg1"/>
              </a:solidFill>
              <a:latin typeface="+mn-lt"/>
            </a:rPr>
            <a:t> </a:t>
          </a:r>
          <a:r>
            <a:rPr lang="en-US" sz="2700" kern="1200" dirty="0">
              <a:latin typeface="+mn-lt"/>
            </a:rPr>
            <a:t> </a:t>
          </a:r>
        </a:p>
      </dsp:txBody>
      <dsp:txXfrm>
        <a:off x="6319047" y="224777"/>
        <a:ext cx="1608266" cy="543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62FF2-E6F8-4AC7-B31E-4AF04CE21977}">
      <dsp:nvSpPr>
        <dsp:cNvPr id="0" name=""/>
        <dsp:cNvSpPr/>
      </dsp:nvSpPr>
      <dsp:spPr>
        <a:xfrm>
          <a:off x="1220439" y="-145349"/>
          <a:ext cx="4518184" cy="4518184"/>
        </a:xfrm>
        <a:prstGeom prst="circularArrow">
          <a:avLst>
            <a:gd name="adj1" fmla="val 5544"/>
            <a:gd name="adj2" fmla="val 330680"/>
            <a:gd name="adj3" fmla="val 13599229"/>
            <a:gd name="adj4" fmla="val 17494465"/>
            <a:gd name="adj5" fmla="val 5757"/>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9773B7C8-FC3D-47C7-943E-D982660EC7AB}">
      <dsp:nvSpPr>
        <dsp:cNvPr id="0" name=""/>
        <dsp:cNvSpPr/>
      </dsp:nvSpPr>
      <dsp:spPr>
        <a:xfrm>
          <a:off x="2342182" y="-101624"/>
          <a:ext cx="2274698" cy="1131250"/>
        </a:xfrm>
        <a:prstGeom prst="round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Identify and Diagnose</a:t>
          </a:r>
        </a:p>
      </dsp:txBody>
      <dsp:txXfrm>
        <a:off x="2397405" y="-46401"/>
        <a:ext cx="2164252" cy="1020804"/>
      </dsp:txXfrm>
    </dsp:sp>
    <dsp:sp modelId="{2979B733-4261-42D2-97BC-8C5F83F3E15B}">
      <dsp:nvSpPr>
        <dsp:cNvPr id="0" name=""/>
        <dsp:cNvSpPr/>
      </dsp:nvSpPr>
      <dsp:spPr>
        <a:xfrm>
          <a:off x="4262165" y="1270440"/>
          <a:ext cx="2099592" cy="104979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Develop Possible Actions</a:t>
          </a:r>
        </a:p>
      </dsp:txBody>
      <dsp:txXfrm>
        <a:off x="4313412" y="1321687"/>
        <a:ext cx="1997098" cy="947302"/>
      </dsp:txXfrm>
    </dsp:sp>
    <dsp:sp modelId="{633C37F9-2215-4D78-8DC2-E870532A22DB}">
      <dsp:nvSpPr>
        <dsp:cNvPr id="0" name=""/>
        <dsp:cNvSpPr/>
      </dsp:nvSpPr>
      <dsp:spPr>
        <a:xfrm>
          <a:off x="4075551" y="3058821"/>
          <a:ext cx="2332542" cy="12275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Alternative Solutions</a:t>
          </a:r>
        </a:p>
      </dsp:txBody>
      <dsp:txXfrm>
        <a:off x="4135476" y="3118746"/>
        <a:ext cx="2212692" cy="1107718"/>
      </dsp:txXfrm>
    </dsp:sp>
    <dsp:sp modelId="{1ABD747A-8CC7-4184-BFE6-6E1780DA1061}">
      <dsp:nvSpPr>
        <dsp:cNvPr id="0" name=""/>
        <dsp:cNvSpPr/>
      </dsp:nvSpPr>
      <dsp:spPr>
        <a:xfrm>
          <a:off x="646130" y="2982263"/>
          <a:ext cx="2481886" cy="138071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Identify the Most Appropriate Solution</a:t>
          </a:r>
        </a:p>
      </dsp:txBody>
      <dsp:txXfrm>
        <a:off x="713531" y="3049664"/>
        <a:ext cx="2347084" cy="1245911"/>
      </dsp:txXfrm>
    </dsp:sp>
    <dsp:sp modelId="{2C1D28E2-605A-4B63-92C2-8B342F43B8DE}">
      <dsp:nvSpPr>
        <dsp:cNvPr id="0" name=""/>
        <dsp:cNvSpPr/>
      </dsp:nvSpPr>
      <dsp:spPr>
        <a:xfrm>
          <a:off x="496241" y="1215814"/>
          <a:ext cx="2301720" cy="115904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and Follow-up</a:t>
          </a:r>
        </a:p>
      </dsp:txBody>
      <dsp:txXfrm>
        <a:off x="552821" y="1272394"/>
        <a:ext cx="2188560" cy="1045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62FF2-E6F8-4AC7-B31E-4AF04CE21977}">
      <dsp:nvSpPr>
        <dsp:cNvPr id="0" name=""/>
        <dsp:cNvSpPr/>
      </dsp:nvSpPr>
      <dsp:spPr>
        <a:xfrm>
          <a:off x="424242" y="-24616"/>
          <a:ext cx="5543039" cy="5727581"/>
        </a:xfrm>
        <a:prstGeom prst="circularArrow">
          <a:avLst>
            <a:gd name="adj1" fmla="val 5544"/>
            <a:gd name="adj2" fmla="val 330680"/>
            <a:gd name="adj3" fmla="val 12023883"/>
            <a:gd name="adj4" fmla="val 18569445"/>
            <a:gd name="adj5" fmla="val 5757"/>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9773B7C8-FC3D-47C7-943E-D982660EC7AB}">
      <dsp:nvSpPr>
        <dsp:cNvPr id="0" name=""/>
        <dsp:cNvSpPr/>
      </dsp:nvSpPr>
      <dsp:spPr>
        <a:xfrm>
          <a:off x="1090992" y="701197"/>
          <a:ext cx="4362464" cy="1427001"/>
        </a:xfrm>
        <a:prstGeom prst="round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mn-lt"/>
            </a:rPr>
            <a:t>Identify and Diagnose</a:t>
          </a:r>
        </a:p>
      </dsp:txBody>
      <dsp:txXfrm>
        <a:off x="1160652" y="770857"/>
        <a:ext cx="4223144" cy="1287681"/>
      </dsp:txXfrm>
    </dsp:sp>
    <dsp:sp modelId="{2979B733-4261-42D2-97BC-8C5F83F3E15B}">
      <dsp:nvSpPr>
        <dsp:cNvPr id="0" name=""/>
        <dsp:cNvSpPr/>
      </dsp:nvSpPr>
      <dsp:spPr>
        <a:xfrm>
          <a:off x="4794123" y="2423480"/>
          <a:ext cx="2380079" cy="104119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Develop Possible Actions</a:t>
          </a:r>
        </a:p>
      </dsp:txBody>
      <dsp:txXfrm>
        <a:off x="4844950" y="2474307"/>
        <a:ext cx="2278425" cy="939540"/>
      </dsp:txXfrm>
    </dsp:sp>
    <dsp:sp modelId="{633C37F9-2215-4D78-8DC2-E870532A22DB}">
      <dsp:nvSpPr>
        <dsp:cNvPr id="0" name=""/>
        <dsp:cNvSpPr/>
      </dsp:nvSpPr>
      <dsp:spPr>
        <a:xfrm>
          <a:off x="3958011" y="4132153"/>
          <a:ext cx="2133618" cy="10446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Alternative Solutions</a:t>
          </a:r>
        </a:p>
      </dsp:txBody>
      <dsp:txXfrm>
        <a:off x="4009005" y="4183147"/>
        <a:ext cx="2031630" cy="942635"/>
      </dsp:txXfrm>
    </dsp:sp>
    <dsp:sp modelId="{1ABD747A-8CC7-4184-BFE6-6E1780DA1061}">
      <dsp:nvSpPr>
        <dsp:cNvPr id="0" name=""/>
        <dsp:cNvSpPr/>
      </dsp:nvSpPr>
      <dsp:spPr>
        <a:xfrm>
          <a:off x="888654" y="4271798"/>
          <a:ext cx="2446730" cy="11043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Identify the Most Appropriate Solution</a:t>
          </a:r>
        </a:p>
      </dsp:txBody>
      <dsp:txXfrm>
        <a:off x="942562" y="4325706"/>
        <a:ext cx="2338914" cy="996494"/>
      </dsp:txXfrm>
    </dsp:sp>
    <dsp:sp modelId="{2C1D28E2-605A-4B63-92C2-8B342F43B8DE}">
      <dsp:nvSpPr>
        <dsp:cNvPr id="0" name=""/>
        <dsp:cNvSpPr/>
      </dsp:nvSpPr>
      <dsp:spPr>
        <a:xfrm>
          <a:off x="0" y="2636319"/>
          <a:ext cx="2086204" cy="10649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and</a:t>
          </a:r>
        </a:p>
        <a:p>
          <a:pPr marL="0" lvl="0" indent="0" algn="ctr" defTabSz="1066800">
            <a:lnSpc>
              <a:spcPct val="90000"/>
            </a:lnSpc>
            <a:spcBef>
              <a:spcPct val="0"/>
            </a:spcBef>
            <a:spcAft>
              <a:spcPct val="35000"/>
            </a:spcAft>
            <a:buNone/>
          </a:pPr>
          <a:r>
            <a:rPr lang="en-US" sz="2400" kern="1200" dirty="0"/>
            <a:t> Follow-up</a:t>
          </a:r>
        </a:p>
      </dsp:txBody>
      <dsp:txXfrm>
        <a:off x="51986" y="2688305"/>
        <a:ext cx="1982232" cy="9609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5B9FD-0BF2-4762-A248-C66B747032B9}">
      <dsp:nvSpPr>
        <dsp:cNvPr id="0" name=""/>
        <dsp:cNvSpPr/>
      </dsp:nvSpPr>
      <dsp:spPr>
        <a:xfrm>
          <a:off x="0" y="282162"/>
          <a:ext cx="2643187" cy="370046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073" tIns="330200" rIns="206073" bIns="330200" numCol="1" spcCol="1270" anchor="t" anchorCtr="0">
          <a:noAutofit/>
        </a:bodyPr>
        <a:lstStyle/>
        <a:p>
          <a:pPr marL="0" lvl="0" indent="0" algn="ctr" defTabSz="1155700">
            <a:lnSpc>
              <a:spcPct val="90000"/>
            </a:lnSpc>
            <a:spcBef>
              <a:spcPct val="0"/>
            </a:spcBef>
            <a:spcAft>
              <a:spcPct val="35000"/>
            </a:spcAft>
            <a:buNone/>
          </a:pPr>
          <a:endParaRPr lang="en-US" sz="2600" kern="1200" dirty="0"/>
        </a:p>
      </dsp:txBody>
      <dsp:txXfrm>
        <a:off x="0" y="1688338"/>
        <a:ext cx="2643187" cy="2220277"/>
      </dsp:txXfrm>
    </dsp:sp>
    <dsp:sp modelId="{00F190A8-F8A4-4BE5-828E-8486AE51BD58}">
      <dsp:nvSpPr>
        <dsp:cNvPr id="0" name=""/>
        <dsp:cNvSpPr/>
      </dsp:nvSpPr>
      <dsp:spPr>
        <a:xfrm>
          <a:off x="766524" y="652208"/>
          <a:ext cx="1110138" cy="1110138"/>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51" tIns="12700" rIns="8655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929100" y="814784"/>
        <a:ext cx="784986" cy="784986"/>
      </dsp:txXfrm>
    </dsp:sp>
    <dsp:sp modelId="{94464A6E-67FE-4BD2-874D-BC355869C546}">
      <dsp:nvSpPr>
        <dsp:cNvPr id="0" name=""/>
        <dsp:cNvSpPr/>
      </dsp:nvSpPr>
      <dsp:spPr>
        <a:xfrm>
          <a:off x="0" y="3982552"/>
          <a:ext cx="2643187" cy="7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9899B-3508-4CD6-A775-CF097326F5E2}">
      <dsp:nvSpPr>
        <dsp:cNvPr id="0" name=""/>
        <dsp:cNvSpPr/>
      </dsp:nvSpPr>
      <dsp:spPr>
        <a:xfrm>
          <a:off x="2907506" y="282162"/>
          <a:ext cx="2643187" cy="370046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073" tIns="330200" rIns="206073" bIns="330200" numCol="1" spcCol="1270" anchor="t" anchorCtr="0">
          <a:noAutofit/>
        </a:bodyPr>
        <a:lstStyle/>
        <a:p>
          <a:pPr marL="0" lvl="0" indent="0" algn="ctr" defTabSz="1155700">
            <a:lnSpc>
              <a:spcPct val="90000"/>
            </a:lnSpc>
            <a:spcBef>
              <a:spcPct val="0"/>
            </a:spcBef>
            <a:spcAft>
              <a:spcPct val="35000"/>
            </a:spcAft>
            <a:buNone/>
          </a:pPr>
          <a:endParaRPr lang="en-US" sz="2600" kern="1200" dirty="0"/>
        </a:p>
      </dsp:txBody>
      <dsp:txXfrm>
        <a:off x="2907506" y="1688338"/>
        <a:ext cx="2643187" cy="2220277"/>
      </dsp:txXfrm>
    </dsp:sp>
    <dsp:sp modelId="{373E8618-AC51-4BCE-A5E8-44B8A66CBE31}">
      <dsp:nvSpPr>
        <dsp:cNvPr id="0" name=""/>
        <dsp:cNvSpPr/>
      </dsp:nvSpPr>
      <dsp:spPr>
        <a:xfrm>
          <a:off x="3674030" y="652208"/>
          <a:ext cx="1110138" cy="1110138"/>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51" tIns="12700" rIns="8655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836606" y="814784"/>
        <a:ext cx="784986" cy="784986"/>
      </dsp:txXfrm>
    </dsp:sp>
    <dsp:sp modelId="{0DDE4089-0E15-470A-97E5-6D9AA2342B78}">
      <dsp:nvSpPr>
        <dsp:cNvPr id="0" name=""/>
        <dsp:cNvSpPr/>
      </dsp:nvSpPr>
      <dsp:spPr>
        <a:xfrm>
          <a:off x="2907506" y="3982552"/>
          <a:ext cx="2643187" cy="7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C5917-98FA-49D6-A8A9-D0E82C6773A3}">
      <dsp:nvSpPr>
        <dsp:cNvPr id="0" name=""/>
        <dsp:cNvSpPr/>
      </dsp:nvSpPr>
      <dsp:spPr>
        <a:xfrm>
          <a:off x="5815012" y="282162"/>
          <a:ext cx="2643187" cy="370046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073" tIns="330200" rIns="206073" bIns="330200" numCol="1" spcCol="1270" anchor="t" anchorCtr="0">
          <a:noAutofit/>
        </a:bodyPr>
        <a:lstStyle/>
        <a:p>
          <a:pPr marL="0" lvl="0" indent="0" algn="ctr" defTabSz="1155700">
            <a:lnSpc>
              <a:spcPct val="90000"/>
            </a:lnSpc>
            <a:spcBef>
              <a:spcPct val="0"/>
            </a:spcBef>
            <a:spcAft>
              <a:spcPct val="35000"/>
            </a:spcAft>
            <a:buNone/>
          </a:pPr>
          <a:endParaRPr lang="en-US" sz="2600" kern="1200" dirty="0"/>
        </a:p>
      </dsp:txBody>
      <dsp:txXfrm>
        <a:off x="5815012" y="1688338"/>
        <a:ext cx="2643187" cy="2220277"/>
      </dsp:txXfrm>
    </dsp:sp>
    <dsp:sp modelId="{83D28EF6-DA1E-45C5-A5F4-0EE3D1289141}">
      <dsp:nvSpPr>
        <dsp:cNvPr id="0" name=""/>
        <dsp:cNvSpPr/>
      </dsp:nvSpPr>
      <dsp:spPr>
        <a:xfrm>
          <a:off x="6581536" y="652208"/>
          <a:ext cx="1110138" cy="1110138"/>
        </a:xfrm>
        <a:prstGeom prst="ellipse">
          <a:avLst/>
        </a:prstGeom>
        <a:solidFill>
          <a:srgbClr val="EA2A16"/>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51" tIns="12700" rIns="8655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744112" y="814784"/>
        <a:ext cx="784986" cy="784986"/>
      </dsp:txXfrm>
    </dsp:sp>
    <dsp:sp modelId="{25DB4EC8-9056-4172-BD3F-22E74A9FFA9A}">
      <dsp:nvSpPr>
        <dsp:cNvPr id="0" name=""/>
        <dsp:cNvSpPr/>
      </dsp:nvSpPr>
      <dsp:spPr>
        <a:xfrm>
          <a:off x="5815012" y="3982552"/>
          <a:ext cx="2643187" cy="72"/>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62FF2-E6F8-4AC7-B31E-4AF04CE21977}">
      <dsp:nvSpPr>
        <dsp:cNvPr id="0" name=""/>
        <dsp:cNvSpPr/>
      </dsp:nvSpPr>
      <dsp:spPr>
        <a:xfrm>
          <a:off x="1375226" y="-226982"/>
          <a:ext cx="4049843" cy="4049843"/>
        </a:xfrm>
        <a:prstGeom prst="circularArrow">
          <a:avLst>
            <a:gd name="adj1" fmla="val 5544"/>
            <a:gd name="adj2" fmla="val 330680"/>
            <a:gd name="adj3" fmla="val 13629988"/>
            <a:gd name="adj4" fmla="val 17475436"/>
            <a:gd name="adj5" fmla="val 5757"/>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9773B7C8-FC3D-47C7-943E-D982660EC7AB}">
      <dsp:nvSpPr>
        <dsp:cNvPr id="0" name=""/>
        <dsp:cNvSpPr/>
      </dsp:nvSpPr>
      <dsp:spPr>
        <a:xfrm>
          <a:off x="2392949" y="-221125"/>
          <a:ext cx="2014397" cy="1063906"/>
        </a:xfrm>
        <a:prstGeom prst="round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Identify and Diagnose</a:t>
          </a:r>
        </a:p>
      </dsp:txBody>
      <dsp:txXfrm>
        <a:off x="2444885" y="-169189"/>
        <a:ext cx="1910525" cy="960034"/>
      </dsp:txXfrm>
    </dsp:sp>
    <dsp:sp modelId="{2979B733-4261-42D2-97BC-8C5F83F3E15B}">
      <dsp:nvSpPr>
        <dsp:cNvPr id="0" name=""/>
        <dsp:cNvSpPr/>
      </dsp:nvSpPr>
      <dsp:spPr>
        <a:xfrm>
          <a:off x="3835254" y="972210"/>
          <a:ext cx="2014397" cy="10639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Develop Possible Actions</a:t>
          </a:r>
        </a:p>
      </dsp:txBody>
      <dsp:txXfrm>
        <a:off x="3887190" y="1024146"/>
        <a:ext cx="1910525" cy="960034"/>
      </dsp:txXfrm>
    </dsp:sp>
    <dsp:sp modelId="{633C37F9-2215-4D78-8DC2-E870532A22DB}">
      <dsp:nvSpPr>
        <dsp:cNvPr id="0" name=""/>
        <dsp:cNvSpPr/>
      </dsp:nvSpPr>
      <dsp:spPr>
        <a:xfrm>
          <a:off x="3771788" y="2327109"/>
          <a:ext cx="2014397" cy="10639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Evaluate Alternative Solutions</a:t>
          </a:r>
        </a:p>
      </dsp:txBody>
      <dsp:txXfrm>
        <a:off x="3823724" y="2379045"/>
        <a:ext cx="1910525" cy="960034"/>
      </dsp:txXfrm>
    </dsp:sp>
    <dsp:sp modelId="{1ABD747A-8CC7-4184-BFE6-6E1780DA1061}">
      <dsp:nvSpPr>
        <dsp:cNvPr id="0" name=""/>
        <dsp:cNvSpPr/>
      </dsp:nvSpPr>
      <dsp:spPr>
        <a:xfrm>
          <a:off x="339280" y="1780626"/>
          <a:ext cx="2866597" cy="1700206"/>
        </a:xfrm>
        <a:prstGeom prst="roundRect">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Identify the Most Appropriate Solution</a:t>
          </a:r>
        </a:p>
      </dsp:txBody>
      <dsp:txXfrm>
        <a:off x="422277" y="1863623"/>
        <a:ext cx="2700603" cy="1534212"/>
      </dsp:txXfrm>
    </dsp:sp>
    <dsp:sp modelId="{2C1D28E2-605A-4B63-92C2-8B342F43B8DE}">
      <dsp:nvSpPr>
        <dsp:cNvPr id="0" name=""/>
        <dsp:cNvSpPr/>
      </dsp:nvSpPr>
      <dsp:spPr>
        <a:xfrm>
          <a:off x="76585" y="739839"/>
          <a:ext cx="2014397" cy="81432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Evaluate and Follow-up</a:t>
          </a:r>
        </a:p>
      </dsp:txBody>
      <dsp:txXfrm>
        <a:off x="116337" y="779591"/>
        <a:ext cx="1934893" cy="734818"/>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80D91-9478-0C76-BFB8-3D23D5A6B2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5881B9-F116-E134-5F82-49A30F2C27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934A7D-7B7F-488B-AA78-B5FAFBF5943D}" type="datetimeFigureOut">
              <a:rPr lang="en-US" smtClean="0"/>
              <a:t>10/2/2025</a:t>
            </a:fld>
            <a:endParaRPr lang="en-US"/>
          </a:p>
        </p:txBody>
      </p:sp>
      <p:sp>
        <p:nvSpPr>
          <p:cNvPr id="4" name="Footer Placeholder 3">
            <a:extLst>
              <a:ext uri="{FF2B5EF4-FFF2-40B4-BE49-F238E27FC236}">
                <a16:creationId xmlns:a16="http://schemas.microsoft.com/office/drawing/2014/main" id="{F6ADB68A-42A8-EBBE-E057-230F22A76D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BA59ED-6A43-5A9D-4A70-C3BB6A6517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0F9C3-2622-45B3-9A75-C0465CA3DBA0}" type="slidenum">
              <a:rPr lang="en-US" smtClean="0"/>
              <a:t>‹#›</a:t>
            </a:fld>
            <a:endParaRPr lang="en-US"/>
          </a:p>
        </p:txBody>
      </p:sp>
    </p:spTree>
    <p:extLst>
      <p:ext uri="{BB962C8B-B14F-4D97-AF65-F5344CB8AC3E}">
        <p14:creationId xmlns:p14="http://schemas.microsoft.com/office/powerpoint/2010/main" val="4110415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A19A-5E76-4AE2-A453-BFA8D2DACBC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4D15D-94BA-4ED1-A06E-3F83917AB7EC}" type="slidenum">
              <a:rPr lang="en-US" smtClean="0"/>
              <a:t>‹#›</a:t>
            </a:fld>
            <a:endParaRPr lang="en-US"/>
          </a:p>
        </p:txBody>
      </p:sp>
    </p:spTree>
    <p:extLst>
      <p:ext uri="{BB962C8B-B14F-4D97-AF65-F5344CB8AC3E}">
        <p14:creationId xmlns:p14="http://schemas.microsoft.com/office/powerpoint/2010/main" val="8662649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rriam-webster.com/dictionary/figh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merriam-webster.com/dictionary/incompatible" TargetMode="External"/><Relationship Id="rId5" Type="http://schemas.openxmlformats.org/officeDocument/2006/relationships/hyperlink" Target="https://www.merriam-webster.com/dictionary/war" TargetMode="External"/><Relationship Id="rId4" Type="http://schemas.openxmlformats.org/officeDocument/2006/relationships/hyperlink" Target="https://www.merriam-webster.com/dictionary/batt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a:t>
            </a:fld>
            <a:endParaRPr lang="en-US"/>
          </a:p>
        </p:txBody>
      </p:sp>
    </p:spTree>
    <p:extLst>
      <p:ext uri="{BB962C8B-B14F-4D97-AF65-F5344CB8AC3E}">
        <p14:creationId xmlns:p14="http://schemas.microsoft.com/office/powerpoint/2010/main" val="324854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Self-Efficacy</a:t>
            </a:r>
          </a:p>
        </p:txBody>
      </p:sp>
      <p:sp>
        <p:nvSpPr>
          <p:cNvPr id="4" name="Slide Number Placeholder 3"/>
          <p:cNvSpPr>
            <a:spLocks noGrp="1"/>
          </p:cNvSpPr>
          <p:nvPr>
            <p:ph type="sldNum" sz="quarter" idx="5"/>
          </p:nvPr>
        </p:nvSpPr>
        <p:spPr/>
        <p:txBody>
          <a:bodyPr/>
          <a:lstStyle/>
          <a:p>
            <a:fld id="{6A690A24-8918-480F-B3CC-81146BB6C0AE}" type="slidenum">
              <a:rPr lang="en-US" smtClean="0"/>
              <a:t>11</a:t>
            </a:fld>
            <a:endParaRPr lang="en-US"/>
          </a:p>
        </p:txBody>
      </p:sp>
    </p:spTree>
    <p:extLst>
      <p:ext uri="{BB962C8B-B14F-4D97-AF65-F5344CB8AC3E}">
        <p14:creationId xmlns:p14="http://schemas.microsoft.com/office/powerpoint/2010/main" val="3320553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12</a:t>
            </a:fld>
            <a:endParaRPr lang="en-US"/>
          </a:p>
        </p:txBody>
      </p:sp>
    </p:spTree>
    <p:extLst>
      <p:ext uri="{BB962C8B-B14F-4D97-AF65-F5344CB8AC3E}">
        <p14:creationId xmlns:p14="http://schemas.microsoft.com/office/powerpoint/2010/main" val="248631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13</a:t>
            </a:fld>
            <a:endParaRPr lang="en-US"/>
          </a:p>
        </p:txBody>
      </p:sp>
    </p:spTree>
    <p:extLst>
      <p:ext uri="{BB962C8B-B14F-4D97-AF65-F5344CB8AC3E}">
        <p14:creationId xmlns:p14="http://schemas.microsoft.com/office/powerpoint/2010/main" val="185947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Architect:   Creates Agenda, sets the stage, makes the plans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Traffic Cop: Directs the flow of communication, Starts and Stops the process. Pumps the breaks, puts on gas, redirects the flow. May make people circle around the block or take a detour.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Cheerleader: Being a participant is hard work. It can be frustrating, boring sometimes, feels like your spinning wheels or it’s hopeless. The facilitator has to be the </a:t>
            </a:r>
            <a:r>
              <a:rPr lang="en-US" dirty="0" err="1"/>
              <a:t>hopemonger</a:t>
            </a:r>
            <a:r>
              <a:rPr lang="en-US" dirty="0"/>
              <a:t>.</a:t>
            </a:r>
          </a:p>
          <a:p>
            <a:pPr marL="171450" indent="-171450">
              <a:buFont typeface="Arial" panose="020B0604020202020204" pitchFamily="34" charset="0"/>
              <a:buChar char="•"/>
            </a:pPr>
            <a:endParaRPr lang="en-US" dirty="0"/>
          </a:p>
          <a:p>
            <a:pPr marL="228600" indent="-171450" rtl="0" fontAlgn="base">
              <a:spcBef>
                <a:spcPts val="0"/>
              </a:spcBef>
              <a:spcAft>
                <a:spcPts val="0"/>
              </a:spcAft>
              <a:buFont typeface="Arial" panose="020B0604020202020204" pitchFamily="34" charset="0"/>
              <a:buChar char="•"/>
            </a:pPr>
            <a:r>
              <a:rPr lang="en-US" dirty="0"/>
              <a:t>A Legitimizer:  This is </a:t>
            </a:r>
            <a:r>
              <a:rPr lang="en-US" sz="1200" kern="1200" dirty="0">
                <a:solidFill>
                  <a:schemeClr val="tx1"/>
                </a:solidFill>
                <a:latin typeface="+mn-lt"/>
                <a:ea typeface="+mn-ea"/>
                <a:cs typeface="+mn-cs"/>
              </a:rPr>
              <a:t>validation role. It is particularly important when there are power differences at play or people are feeling disenfranchised, unheard, or there have been or are still inequities.  Legitimizing may mean validating feelings. Identifying interests. Giving space and time for voice. It means recognizing power and working to mitigate imbalances. helps all parties recognize the right of others to be involved in negotiation</a:t>
            </a:r>
          </a:p>
          <a:p>
            <a:pPr marL="228600" indent="-171450" rtl="0" fontAlgn="base">
              <a:spcBef>
                <a:spcPts val="0"/>
              </a:spcBef>
              <a:spcAft>
                <a:spcPts val="0"/>
              </a:spcAft>
              <a:buFont typeface="Arial" panose="020B0604020202020204" pitchFamily="34" charset="0"/>
              <a:buChar char="•"/>
            </a:pPr>
            <a:endParaRPr lang="en-US" sz="1200" kern="1200" dirty="0">
              <a:solidFill>
                <a:schemeClr val="tx1"/>
              </a:solidFill>
              <a:latin typeface="+mn-lt"/>
              <a:ea typeface="+mn-ea"/>
              <a:cs typeface="+mn-cs"/>
            </a:endParaRP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Problem Explorer  enables participants to examine a problem from a variety of viewpoints- assists in defining basic issues and interests- looks for mutually satisfying options</a:t>
            </a: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Hunter/Gather helps identify resources and links participants to outside experts  </a:t>
            </a: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Educator Trainer: Infuses skill-building into the event such as communication skills, negotiation, and problem solving techniques</a:t>
            </a: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Reality Tester: helps build reasonable and realistic settlements- questions and challenges parties who have extreme and unrealistic goals</a:t>
            </a:r>
          </a:p>
          <a:p>
            <a:pPr marL="2286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pPr marL="228600" indent="-171450" rtl="0" fontAlgn="base">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 Scapegoat:  may take some of the responsibility or blame for an unpopular decision that the parties are nevertheless willing to accept- may take responsibility for an unworkable outcome</a:t>
            </a:r>
          </a:p>
          <a:p>
            <a:pPr marL="171450" indent="-171450" rtl="0">
              <a:spcBef>
                <a:spcPts val="0"/>
              </a:spcBef>
              <a:spcAft>
                <a:spcPts val="0"/>
              </a:spcAft>
              <a:buFont typeface="Arial" panose="020B0604020202020204" pitchFamily="34" charset="0"/>
              <a:buChar char="•"/>
            </a:pPr>
            <a:endParaRPr lang="en-US" sz="1200" kern="1200" dirty="0">
              <a:solidFill>
                <a:schemeClr val="tx1"/>
              </a:solidFill>
              <a:latin typeface="+mn-lt"/>
              <a:ea typeface="+mn-ea"/>
              <a:cs typeface="+mn-cs"/>
            </a:endParaRPr>
          </a:p>
          <a:p>
            <a:pPr marL="171450" indent="-171450" rtl="0">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Aikido Master: Reframes, reduces tension, channels the energy through redirection</a:t>
            </a:r>
          </a:p>
          <a:p>
            <a:pPr marL="57150" rtl="0" fontAlgn="base">
              <a:spcBef>
                <a:spcPts val="0"/>
              </a:spcBef>
              <a:spcAft>
                <a:spcPts val="0"/>
              </a:spcAft>
              <a:buFont typeface="Arial" panose="020B0604020202020204" pitchFamily="34" charset="0"/>
              <a:buChar char="•"/>
            </a:pPr>
            <a:endParaRPr lang="en-US" sz="1200" kern="1200" dirty="0">
              <a:solidFill>
                <a:schemeClr val="tx1"/>
              </a:solidFill>
              <a:latin typeface="+mn-lt"/>
              <a:ea typeface="+mn-ea"/>
              <a:cs typeface="+mn-cs"/>
            </a:endParaRPr>
          </a:p>
          <a:p>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15</a:t>
            </a:fld>
            <a:endParaRPr lang="en-US"/>
          </a:p>
        </p:txBody>
      </p:sp>
    </p:spTree>
    <p:extLst>
      <p:ext uri="{BB962C8B-B14F-4D97-AF65-F5344CB8AC3E}">
        <p14:creationId xmlns:p14="http://schemas.microsoft.com/office/powerpoint/2010/main" val="1385404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The four hats that you wanted me to cover were these: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Aikido Master: Reframes, reduces tension, channels the energy through redirection</a:t>
            </a:r>
          </a:p>
          <a:p>
            <a:pPr marL="171450" indent="-171450">
              <a:buFont typeface="Arial" panose="020B0604020202020204" pitchFamily="34" charset="0"/>
              <a:buChar char="•"/>
            </a:pPr>
            <a:r>
              <a:rPr lang="en-US" dirty="0"/>
              <a:t>Architect:   Creates Agenda, sets the stage, makes the plans</a:t>
            </a:r>
          </a:p>
          <a:p>
            <a:pPr marL="171450" indent="-171450">
              <a:buFont typeface="Arial" panose="020B0604020202020204" pitchFamily="34" charset="0"/>
              <a:buChar char="•"/>
            </a:pPr>
            <a:r>
              <a:rPr lang="en-US" sz="1200" kern="1200" dirty="0">
                <a:solidFill>
                  <a:schemeClr val="tx1"/>
                </a:solidFill>
                <a:latin typeface="+mn-lt"/>
                <a:ea typeface="+mn-ea"/>
                <a:cs typeface="+mn-cs"/>
              </a:rPr>
              <a:t>Problem Explorer  enables participants to examine a problem from a variety of viewpoints- assists in defining basic issues and interests- looks for mutually satisfying options</a:t>
            </a:r>
          </a:p>
          <a:p>
            <a:pPr marL="171450" lvl="0" indent="-171450">
              <a:buFont typeface="Arial" panose="020B0604020202020204" pitchFamily="34" charset="0"/>
              <a:buChar char="•"/>
            </a:pPr>
            <a:r>
              <a:rPr lang="en-US" sz="1200" kern="1200" dirty="0">
                <a:solidFill>
                  <a:schemeClr val="tx1"/>
                </a:solidFill>
                <a:latin typeface="+mn-lt"/>
                <a:ea typeface="+mn-ea"/>
                <a:cs typeface="+mn-cs"/>
              </a:rPr>
              <a:t>Reality Tester: helps build reasonable and realistic settlements- questions and challenges parties who have extreme and unrealistic goals</a:t>
            </a:r>
          </a:p>
          <a:p>
            <a:pPr marL="171450" lvl="0" indent="-171450">
              <a:buFont typeface="Arial" panose="020B0604020202020204" pitchFamily="34" charset="0"/>
              <a:buChar char="•"/>
            </a:pPr>
            <a:endParaRPr lang="en-US" sz="1200" kern="1200" dirty="0">
              <a:solidFill>
                <a:schemeClr val="tx1"/>
              </a:solidFill>
              <a:latin typeface="+mn-lt"/>
              <a:ea typeface="+mn-ea"/>
              <a:cs typeface="+mn-cs"/>
            </a:endParaRPr>
          </a:p>
          <a:p>
            <a:pPr marL="0" lvl="0" indent="0">
              <a:buFont typeface="Arial" panose="020B0604020202020204" pitchFamily="34" charset="0"/>
              <a:buNone/>
            </a:pPr>
            <a:r>
              <a:rPr lang="en-US" sz="1200" kern="1200" dirty="0">
                <a:solidFill>
                  <a:schemeClr val="tx1"/>
                </a:solidFill>
                <a:latin typeface="+mn-lt"/>
                <a:ea typeface="+mn-ea"/>
                <a:cs typeface="+mn-cs"/>
              </a:rPr>
              <a:t>It was a really fun exercise for me – and I started off doing one at a time. Found that unworkable. So you’ll get them in random and repeating order, starting first with the Aikido Master.</a:t>
            </a:r>
          </a:p>
        </p:txBody>
      </p:sp>
      <p:sp>
        <p:nvSpPr>
          <p:cNvPr id="4" name="Slide Number Placeholder 3"/>
          <p:cNvSpPr>
            <a:spLocks noGrp="1"/>
          </p:cNvSpPr>
          <p:nvPr>
            <p:ph type="sldNum" sz="quarter" idx="5"/>
          </p:nvPr>
        </p:nvSpPr>
        <p:spPr/>
        <p:txBody>
          <a:bodyPr/>
          <a:lstStyle/>
          <a:p>
            <a:fld id="{25CACC31-1050-46B4-9F19-2605034B25FF}" type="slidenum">
              <a:rPr lang="en-US" smtClean="0"/>
              <a:t>16</a:t>
            </a:fld>
            <a:endParaRPr lang="en-US"/>
          </a:p>
        </p:txBody>
      </p:sp>
    </p:spTree>
    <p:extLst>
      <p:ext uri="{BB962C8B-B14F-4D97-AF65-F5344CB8AC3E}">
        <p14:creationId xmlns:p14="http://schemas.microsoft.com/office/powerpoint/2010/main" val="1711615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Thomas Crum came to Boise State in the early </a:t>
            </a:r>
            <a:r>
              <a:rPr lang="en-US" dirty="0" err="1"/>
              <a:t>90s</a:t>
            </a:r>
            <a:r>
              <a:rPr lang="en-US" dirty="0"/>
              <a:t>. By that point he was a successful author, consultant in the fields of conflict resolution, peak performance and stress management. He is probably retired now, but at the time he lived in Aspen, and his first career was as John Denver’s body guard.  He comes from the perspective of self-work and mental Preparation. He is indeed an Aikido Master and brings those principles to understanding of conflict.</a:t>
            </a:r>
          </a:p>
          <a:p>
            <a:endParaRPr lang="en-US" dirty="0"/>
          </a:p>
          <a:p>
            <a:r>
              <a:rPr lang="en-US" dirty="0"/>
              <a:t>His teachings rocked my world as a baby mediator and facilitator, and it’s really framed how I approach group engagement work. His teachings made me ask who am I in the room. What is my role? What is my responsibility.  What do they need?  Focus? Calm? Direction?</a:t>
            </a:r>
          </a:p>
          <a:p>
            <a:r>
              <a:rPr lang="en-US" dirty="0"/>
              <a:t> </a:t>
            </a:r>
          </a:p>
          <a:p>
            <a:r>
              <a:rPr lang="en-US" dirty="0"/>
              <a:t>Crum argues that one can’t do that unless one spends some time working on developing a presence of mind, and the ability to feel the energy – to connect to it.</a:t>
            </a:r>
          </a:p>
          <a:p>
            <a:endParaRPr lang="en-US" dirty="0"/>
          </a:p>
          <a:p>
            <a:r>
              <a:rPr lang="en-US" dirty="0"/>
              <a:t>I find it very helpful to think of my goal to move the energy.  I may live in Eugene, but I’m not a new </a:t>
            </a:r>
            <a:r>
              <a:rPr lang="en-US" dirty="0" err="1"/>
              <a:t>agey</a:t>
            </a:r>
            <a:r>
              <a:rPr lang="en-US" dirty="0"/>
              <a:t> kind of gal. But this guy has got something and it very much informs my work, and those with whom I’ve worked who have attended his trainings. </a:t>
            </a:r>
          </a:p>
          <a:p>
            <a:r>
              <a:rPr lang="en-US" dirty="0"/>
              <a:t> </a:t>
            </a:r>
          </a:p>
          <a:p>
            <a:r>
              <a:rPr lang="en-US" dirty="0"/>
              <a:t>I am not qualified to teach you this how to do this, but I can just share what I got from it.</a:t>
            </a:r>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17</a:t>
            </a:fld>
            <a:endParaRPr lang="en-US"/>
          </a:p>
        </p:txBody>
      </p:sp>
    </p:spTree>
    <p:extLst>
      <p:ext uri="{BB962C8B-B14F-4D97-AF65-F5344CB8AC3E}">
        <p14:creationId xmlns:p14="http://schemas.microsoft.com/office/powerpoint/2010/main" val="133033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this game? How do you play? How do you win?</a:t>
            </a:r>
          </a:p>
          <a:p>
            <a:endParaRPr lang="en-US" dirty="0"/>
          </a:p>
          <a:p>
            <a:r>
              <a:rPr lang="en-US" dirty="0"/>
              <a:t>Classroom activity: Would bring in a rope and lay it on the ground. I would put a line of tape down and ask for four volunteers. Usually football players would jump up. Instructions: Pick up the rope. Two on each side of tape. Game ends when everyone is on one side of the tape.</a:t>
            </a:r>
          </a:p>
        </p:txBody>
      </p:sp>
      <p:sp>
        <p:nvSpPr>
          <p:cNvPr id="4" name="Slide Number Placeholder 3"/>
          <p:cNvSpPr>
            <a:spLocks noGrp="1"/>
          </p:cNvSpPr>
          <p:nvPr>
            <p:ph type="sldNum" sz="quarter" idx="5"/>
          </p:nvPr>
        </p:nvSpPr>
        <p:spPr/>
        <p:txBody>
          <a:bodyPr/>
          <a:lstStyle/>
          <a:p>
            <a:fld id="{25CACC31-1050-46B4-9F19-2605034B25FF}" type="slidenum">
              <a:rPr lang="en-US" smtClean="0"/>
              <a:t>18</a:t>
            </a:fld>
            <a:endParaRPr lang="en-US"/>
          </a:p>
        </p:txBody>
      </p:sp>
    </p:spTree>
    <p:extLst>
      <p:ext uri="{BB962C8B-B14F-4D97-AF65-F5344CB8AC3E}">
        <p14:creationId xmlns:p14="http://schemas.microsoft.com/office/powerpoint/2010/main" val="629264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https://www.youtube.com/watch?v=S_-zK6MNlQs</a:t>
            </a:r>
          </a:p>
          <a:p>
            <a:r>
              <a:rPr lang="en-US" sz="1200" b="0" dirty="0"/>
              <a:t>Dance: 6:43 – 7:50</a:t>
            </a:r>
          </a:p>
          <a:p>
            <a:endParaRPr lang="en-US" dirty="0"/>
          </a:p>
          <a:p>
            <a:r>
              <a:rPr lang="en-US" dirty="0"/>
              <a:t>Conflict is Energy: It’s neutral. It just is. It’s normal, natural and inevitable.</a:t>
            </a:r>
          </a:p>
        </p:txBody>
      </p:sp>
      <p:sp>
        <p:nvSpPr>
          <p:cNvPr id="4" name="Slide Number Placeholder 3"/>
          <p:cNvSpPr>
            <a:spLocks noGrp="1"/>
          </p:cNvSpPr>
          <p:nvPr>
            <p:ph type="sldNum" sz="quarter" idx="5"/>
          </p:nvPr>
        </p:nvSpPr>
        <p:spPr/>
        <p:txBody>
          <a:bodyPr/>
          <a:lstStyle/>
          <a:p>
            <a:fld id="{25CACC31-1050-46B4-9F19-2605034B25FF}" type="slidenum">
              <a:rPr lang="en-US" smtClean="0"/>
              <a:t>19</a:t>
            </a:fld>
            <a:endParaRPr lang="en-US"/>
          </a:p>
        </p:txBody>
      </p:sp>
    </p:spTree>
    <p:extLst>
      <p:ext uri="{BB962C8B-B14F-4D97-AF65-F5344CB8AC3E}">
        <p14:creationId xmlns:p14="http://schemas.microsoft.com/office/powerpoint/2010/main" val="277530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me think through how to set up this meeting and what we need to do.</a:t>
            </a:r>
          </a:p>
        </p:txBody>
      </p:sp>
      <p:sp>
        <p:nvSpPr>
          <p:cNvPr id="4" name="Slide Number Placeholder 3"/>
          <p:cNvSpPr>
            <a:spLocks noGrp="1"/>
          </p:cNvSpPr>
          <p:nvPr>
            <p:ph type="sldNum" sz="quarter" idx="5"/>
          </p:nvPr>
        </p:nvSpPr>
        <p:spPr/>
        <p:txBody>
          <a:bodyPr/>
          <a:lstStyle/>
          <a:p>
            <a:fld id="{6AE80DF1-58CB-48D8-A6CF-539223B53363}" type="slidenum">
              <a:rPr lang="en-US" smtClean="0"/>
              <a:t>20</a:t>
            </a:fld>
            <a:endParaRPr lang="en-US"/>
          </a:p>
        </p:txBody>
      </p:sp>
    </p:spTree>
    <p:extLst>
      <p:ext uri="{BB962C8B-B14F-4D97-AF65-F5344CB8AC3E}">
        <p14:creationId xmlns:p14="http://schemas.microsoft.com/office/powerpoint/2010/main" val="3064100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21</a:t>
            </a:fld>
            <a:endParaRPr lang="en-US"/>
          </a:p>
        </p:txBody>
      </p:sp>
    </p:spTree>
    <p:extLst>
      <p:ext uri="{BB962C8B-B14F-4D97-AF65-F5344CB8AC3E}">
        <p14:creationId xmlns:p14="http://schemas.microsoft.com/office/powerpoint/2010/main" val="301338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p>
        </p:txBody>
      </p:sp>
      <p:sp>
        <p:nvSpPr>
          <p:cNvPr id="4" name="Slide Number Placeholder 3"/>
          <p:cNvSpPr>
            <a:spLocks noGrp="1"/>
          </p:cNvSpPr>
          <p:nvPr>
            <p:ph type="sldNum" sz="quarter" idx="5"/>
          </p:nvPr>
        </p:nvSpPr>
        <p:spPr/>
        <p:txBody>
          <a:bodyPr/>
          <a:lstStyle/>
          <a:p>
            <a:fld id="{25CACC31-1050-46B4-9F19-2605034B25FF}" type="slidenum">
              <a:rPr lang="en-US" smtClean="0"/>
              <a:t>2</a:t>
            </a:fld>
            <a:endParaRPr lang="en-US"/>
          </a:p>
        </p:txBody>
      </p:sp>
    </p:spTree>
    <p:extLst>
      <p:ext uri="{BB962C8B-B14F-4D97-AF65-F5344CB8AC3E}">
        <p14:creationId xmlns:p14="http://schemas.microsoft.com/office/powerpoint/2010/main" val="1711615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22</a:t>
            </a:fld>
            <a:endParaRPr lang="en-US"/>
          </a:p>
        </p:txBody>
      </p:sp>
    </p:spTree>
    <p:extLst>
      <p:ext uri="{BB962C8B-B14F-4D97-AF65-F5344CB8AC3E}">
        <p14:creationId xmlns:p14="http://schemas.microsoft.com/office/powerpoint/2010/main" val="2299036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want the best chance at collaboration, what is the environment I want for the meeting? What should I consider about the physical space? What should I keep in mind about the psychological space?</a:t>
            </a:r>
          </a:p>
          <a:p>
            <a:endParaRPr lang="en-US" dirty="0"/>
          </a:p>
          <a:p>
            <a:r>
              <a:rPr lang="en-US" dirty="0"/>
              <a:t>There’s so much more than can fit on this slide, even with .4 font. Here are my top ones, however.</a:t>
            </a:r>
          </a:p>
        </p:txBody>
      </p:sp>
      <p:sp>
        <p:nvSpPr>
          <p:cNvPr id="4" name="Slide Number Placeholder 3"/>
          <p:cNvSpPr>
            <a:spLocks noGrp="1"/>
          </p:cNvSpPr>
          <p:nvPr>
            <p:ph type="sldNum" sz="quarter" idx="5"/>
          </p:nvPr>
        </p:nvSpPr>
        <p:spPr/>
        <p:txBody>
          <a:bodyPr/>
          <a:lstStyle/>
          <a:p>
            <a:fld id="{25CACC31-1050-46B4-9F19-2605034B25FF}" type="slidenum">
              <a:rPr lang="en-US" smtClean="0"/>
              <a:t>23</a:t>
            </a:fld>
            <a:endParaRPr lang="en-US"/>
          </a:p>
        </p:txBody>
      </p:sp>
    </p:spTree>
    <p:extLst>
      <p:ext uri="{BB962C8B-B14F-4D97-AF65-F5344CB8AC3E}">
        <p14:creationId xmlns:p14="http://schemas.microsoft.com/office/powerpoint/2010/main" val="418607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4020202020204" pitchFamily="34" charset="0"/>
              </a:rPr>
              <a:t>Put on the architect hat. What are the top considerations as I build my space.</a:t>
            </a:r>
          </a:p>
          <a:p>
            <a:endParaRPr lang="en-US" b="0" i="0" dirty="0">
              <a:solidFill>
                <a:srgbClr val="333333"/>
              </a:solidFill>
              <a:effectLst/>
              <a:latin typeface="Open Sans" panose="020B0604020202020204" pitchFamily="34" charset="0"/>
            </a:endParaRPr>
          </a:p>
          <a:p>
            <a:r>
              <a:rPr lang="en-US" b="0" i="0" dirty="0">
                <a:solidFill>
                  <a:srgbClr val="333333"/>
                </a:solidFill>
                <a:effectLst/>
                <a:latin typeface="Open Sans"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24</a:t>
            </a:fld>
            <a:endParaRPr lang="en-US"/>
          </a:p>
        </p:txBody>
      </p:sp>
    </p:spTree>
    <p:extLst>
      <p:ext uri="{BB962C8B-B14F-4D97-AF65-F5344CB8AC3E}">
        <p14:creationId xmlns:p14="http://schemas.microsoft.com/office/powerpoint/2010/main" val="491477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a:t>
            </a:r>
          </a:p>
          <a:p>
            <a:r>
              <a:rPr lang="en-US" dirty="0"/>
              <a:t>Downsides ?</a:t>
            </a:r>
          </a:p>
          <a:p>
            <a:endParaRPr lang="en-US" dirty="0"/>
          </a:p>
          <a:p>
            <a:r>
              <a:rPr lang="en-US" dirty="0"/>
              <a:t>New facilitators and mediators have a tendency to try to reduce the possibility of conflict.</a:t>
            </a:r>
          </a:p>
          <a:p>
            <a:r>
              <a:rPr lang="en-US" dirty="0"/>
              <a:t>Which is best? “It depends”</a:t>
            </a:r>
          </a:p>
        </p:txBody>
      </p:sp>
      <p:sp>
        <p:nvSpPr>
          <p:cNvPr id="4" name="Slide Number Placeholder 3"/>
          <p:cNvSpPr>
            <a:spLocks noGrp="1"/>
          </p:cNvSpPr>
          <p:nvPr>
            <p:ph type="sldNum" sz="quarter" idx="5"/>
          </p:nvPr>
        </p:nvSpPr>
        <p:spPr/>
        <p:txBody>
          <a:bodyPr/>
          <a:lstStyle/>
          <a:p>
            <a:fld id="{25CACC31-1050-46B4-9F19-2605034B25FF}" type="slidenum">
              <a:rPr lang="en-US" smtClean="0"/>
              <a:t>25</a:t>
            </a:fld>
            <a:endParaRPr lang="en-US"/>
          </a:p>
        </p:txBody>
      </p:sp>
    </p:spTree>
    <p:extLst>
      <p:ext uri="{BB962C8B-B14F-4D97-AF65-F5344CB8AC3E}">
        <p14:creationId xmlns:p14="http://schemas.microsoft.com/office/powerpoint/2010/main" val="2891702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general philosophy . . .</a:t>
            </a:r>
          </a:p>
          <a:p>
            <a:r>
              <a:rPr lang="en-US" dirty="0"/>
              <a:t>Still, with 100 rules or two, there is no guarantee of clear sailing.</a:t>
            </a:r>
          </a:p>
          <a:p>
            <a:endParaRPr lang="en-US" dirty="0"/>
          </a:p>
          <a:p>
            <a:r>
              <a:rPr lang="en-US" dirty="0"/>
              <a:t>Trust could be the trust they have in each other. The trust in me. The trust in the process. The theory of uncertainty reduction shows that people seek to reduce uncertainty in order to predict. If we can predict, we feel safer, and trust more.</a:t>
            </a:r>
          </a:p>
          <a:p>
            <a:endParaRPr lang="en-US" dirty="0"/>
          </a:p>
          <a:p>
            <a:r>
              <a:rPr lang="en-US" dirty="0"/>
              <a:t>Formality doesn’t have to mean ground rules, or agreed up norms. It could be the formal structure, the nature of the interactions, the time limits, and so on.</a:t>
            </a:r>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26</a:t>
            </a:fld>
            <a:endParaRPr lang="en-US"/>
          </a:p>
        </p:txBody>
      </p:sp>
    </p:spTree>
    <p:extLst>
      <p:ext uri="{BB962C8B-B14F-4D97-AF65-F5344CB8AC3E}">
        <p14:creationId xmlns:p14="http://schemas.microsoft.com/office/powerpoint/2010/main" val="4258992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may happen. People will get emotional when they’re passionate. People do arrive at these meetings with agendas. Disagreements can arise. You may find that you’re using the wrong process . . . .</a:t>
            </a:r>
          </a:p>
          <a:p>
            <a:endParaRPr lang="en-US" dirty="0"/>
          </a:p>
          <a:p>
            <a:r>
              <a:rPr lang="en-US" dirty="0"/>
              <a:t>And what do you do when you find you’re riding a dead horse?</a:t>
            </a:r>
          </a:p>
          <a:p>
            <a:endParaRPr lang="en-US" dirty="0"/>
          </a:p>
          <a:p>
            <a:r>
              <a:rPr lang="en-US" dirty="0"/>
              <a:t>The facilitator is the focal point who leads people through all of this.  The goal is to be the calmest person in the room. You’re not going to distract me or throw me. </a:t>
            </a:r>
          </a:p>
          <a:p>
            <a:endParaRPr lang="en-US" dirty="0"/>
          </a:p>
          <a:p>
            <a:r>
              <a:rPr lang="en-US" dirty="0"/>
              <a:t>Thomas Crum’s approach rocked my freaking world with the knowledge that I can be centered in chaos.  Mentioned before he was </a:t>
            </a:r>
          </a:p>
          <a:p>
            <a:r>
              <a:rPr lang="en-US" dirty="0"/>
              <a:t>John Denver’s body guard. Showed a video where he was at a concert, and the crowd started surging toward John Denver. I’ve tried to find the video online, but couldn’t. But basically it was this guy, squaring off with the crowd, and it just parted, with John following directly behind him.</a:t>
            </a:r>
          </a:p>
          <a:p>
            <a:endParaRPr lang="en-US" dirty="0"/>
          </a:p>
          <a:p>
            <a:r>
              <a:rPr lang="en-US" dirty="0"/>
              <a:t>If I can have a little bit of that working for me, I’ll take it.</a:t>
            </a:r>
          </a:p>
          <a:p>
            <a:endParaRPr lang="en-US" dirty="0"/>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27</a:t>
            </a:fld>
            <a:endParaRPr lang="en-US"/>
          </a:p>
        </p:txBody>
      </p:sp>
    </p:spTree>
    <p:extLst>
      <p:ext uri="{BB962C8B-B14F-4D97-AF65-F5344CB8AC3E}">
        <p14:creationId xmlns:p14="http://schemas.microsoft.com/office/powerpoint/2010/main" val="1000379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short clips from his trainings where he explains finding and holding on to one’s center.</a:t>
            </a:r>
          </a:p>
          <a:p>
            <a:endParaRPr lang="en-US" dirty="0"/>
          </a:p>
          <a:p>
            <a:r>
              <a:rPr lang="en-US" dirty="0"/>
              <a:t>Thomas example: </a:t>
            </a:r>
          </a:p>
          <a:p>
            <a:r>
              <a:rPr lang="en-US" dirty="0"/>
              <a:t>4:18 – 7:58</a:t>
            </a:r>
          </a:p>
          <a:p>
            <a:r>
              <a:rPr lang="en-US" dirty="0"/>
              <a:t>13:16- 14:40</a:t>
            </a:r>
          </a:p>
          <a:p>
            <a:endParaRPr lang="en-US" dirty="0"/>
          </a:p>
          <a:p>
            <a:r>
              <a:rPr lang="en-US" dirty="0"/>
              <a:t>https://www.youtube.com/watch?v=S_-zK6MNlQs</a:t>
            </a:r>
          </a:p>
          <a:p>
            <a:r>
              <a:rPr lang="en-US" dirty="0"/>
              <a:t>3:27 to 5:01</a:t>
            </a:r>
          </a:p>
        </p:txBody>
      </p:sp>
      <p:sp>
        <p:nvSpPr>
          <p:cNvPr id="4" name="Slide Number Placeholder 3"/>
          <p:cNvSpPr>
            <a:spLocks noGrp="1"/>
          </p:cNvSpPr>
          <p:nvPr>
            <p:ph type="sldNum" sz="quarter" idx="5"/>
          </p:nvPr>
        </p:nvSpPr>
        <p:spPr/>
        <p:txBody>
          <a:bodyPr/>
          <a:lstStyle/>
          <a:p>
            <a:fld id="{25CACC31-1050-46B4-9F19-2605034B25FF}" type="slidenum">
              <a:rPr lang="en-US" smtClean="0"/>
              <a:t>28</a:t>
            </a:fld>
            <a:endParaRPr lang="en-US"/>
          </a:p>
        </p:txBody>
      </p:sp>
    </p:spTree>
    <p:extLst>
      <p:ext uri="{BB962C8B-B14F-4D97-AF65-F5344CB8AC3E}">
        <p14:creationId xmlns:p14="http://schemas.microsoft.com/office/powerpoint/2010/main" val="344912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29</a:t>
            </a:fld>
            <a:endParaRPr lang="en-US"/>
          </a:p>
        </p:txBody>
      </p:sp>
    </p:spTree>
    <p:extLst>
      <p:ext uri="{BB962C8B-B14F-4D97-AF65-F5344CB8AC3E}">
        <p14:creationId xmlns:p14="http://schemas.microsoft.com/office/powerpoint/2010/main" val="3698159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Mediation skills, baby!</a:t>
            </a:r>
          </a:p>
        </p:txBody>
      </p:sp>
      <p:sp>
        <p:nvSpPr>
          <p:cNvPr id="4" name="Slide Number Placeholder 3"/>
          <p:cNvSpPr>
            <a:spLocks noGrp="1"/>
          </p:cNvSpPr>
          <p:nvPr>
            <p:ph type="sldNum" sz="quarter" idx="5"/>
          </p:nvPr>
        </p:nvSpPr>
        <p:spPr/>
        <p:txBody>
          <a:bodyPr/>
          <a:lstStyle/>
          <a:p>
            <a:fld id="{25CACC31-1050-46B4-9F19-2605034B25FF}" type="slidenum">
              <a:rPr lang="en-US" smtClean="0"/>
              <a:t>31</a:t>
            </a:fld>
            <a:endParaRPr lang="en-US"/>
          </a:p>
        </p:txBody>
      </p:sp>
    </p:spTree>
    <p:extLst>
      <p:ext uri="{BB962C8B-B14F-4D97-AF65-F5344CB8AC3E}">
        <p14:creationId xmlns:p14="http://schemas.microsoft.com/office/powerpoint/2010/main" val="3581482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baseline="0" dirty="0"/>
          </a:p>
        </p:txBody>
      </p:sp>
      <p:sp>
        <p:nvSpPr>
          <p:cNvPr id="4" name="Slide Number Placeholder 3"/>
          <p:cNvSpPr>
            <a:spLocks noGrp="1"/>
          </p:cNvSpPr>
          <p:nvPr>
            <p:ph type="sldNum" sz="quarter" idx="10"/>
          </p:nvPr>
        </p:nvSpPr>
        <p:spPr/>
        <p:txBody>
          <a:bodyPr/>
          <a:lstStyle/>
          <a:p>
            <a:fld id="{C503BA2E-2018-A846-8DDA-546EB20EC5B4}" type="slidenum">
              <a:rPr lang="en-US" smtClean="0"/>
              <a:pPr/>
              <a:t>32</a:t>
            </a:fld>
            <a:endParaRPr lang="en-US"/>
          </a:p>
        </p:txBody>
      </p:sp>
      <p:sp>
        <p:nvSpPr>
          <p:cNvPr id="5" name="Date Placeholder 4"/>
          <p:cNvSpPr>
            <a:spLocks noGrp="1"/>
          </p:cNvSpPr>
          <p:nvPr>
            <p:ph type="dt" idx="11"/>
          </p:nvPr>
        </p:nvSpPr>
        <p:spPr/>
        <p:txBody>
          <a:bodyPr/>
          <a:lstStyle/>
          <a:p>
            <a:r>
              <a:rPr lang="en-US"/>
              <a:t>2/4/2020</a:t>
            </a:r>
          </a:p>
        </p:txBody>
      </p:sp>
      <p:sp>
        <p:nvSpPr>
          <p:cNvPr id="6" name="Footer Placeholder 5"/>
          <p:cNvSpPr>
            <a:spLocks noGrp="1"/>
          </p:cNvSpPr>
          <p:nvPr>
            <p:ph type="ftr" sz="quarter" idx="12"/>
          </p:nvPr>
        </p:nvSpPr>
        <p:spPr/>
        <p:txBody>
          <a:bodyPr/>
          <a:lstStyle/>
          <a:p>
            <a:r>
              <a:rPr lang="en-US"/>
              <a:t>CADRE: Melanie Reese</a:t>
            </a:r>
          </a:p>
        </p:txBody>
      </p:sp>
    </p:spTree>
    <p:extLst>
      <p:ext uri="{BB962C8B-B14F-4D97-AF65-F5344CB8AC3E}">
        <p14:creationId xmlns:p14="http://schemas.microsoft.com/office/powerpoint/2010/main" val="351266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3</a:t>
            </a:fld>
            <a:endParaRPr lang="en-US"/>
          </a:p>
        </p:txBody>
      </p:sp>
    </p:spTree>
    <p:extLst>
      <p:ext uri="{BB962C8B-B14F-4D97-AF65-F5344CB8AC3E}">
        <p14:creationId xmlns:p14="http://schemas.microsoft.com/office/powerpoint/2010/main" val="1445494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3BA2E-2018-A846-8DDA-546EB20EC5B4}" type="slidenum">
              <a:rPr lang="en-US" smtClean="0"/>
              <a:pPr/>
              <a:t>33</a:t>
            </a:fld>
            <a:endParaRPr lang="en-US"/>
          </a:p>
        </p:txBody>
      </p:sp>
      <p:sp>
        <p:nvSpPr>
          <p:cNvPr id="5" name="Date Placeholder 4"/>
          <p:cNvSpPr>
            <a:spLocks noGrp="1"/>
          </p:cNvSpPr>
          <p:nvPr>
            <p:ph type="dt" idx="11"/>
          </p:nvPr>
        </p:nvSpPr>
        <p:spPr/>
        <p:txBody>
          <a:bodyPr/>
          <a:lstStyle/>
          <a:p>
            <a:r>
              <a:rPr lang="en-US"/>
              <a:t>2/4/2020</a:t>
            </a:r>
          </a:p>
        </p:txBody>
      </p:sp>
      <p:sp>
        <p:nvSpPr>
          <p:cNvPr id="6" name="Footer Placeholder 5"/>
          <p:cNvSpPr>
            <a:spLocks noGrp="1"/>
          </p:cNvSpPr>
          <p:nvPr>
            <p:ph type="ftr" sz="quarter" idx="12"/>
          </p:nvPr>
        </p:nvSpPr>
        <p:spPr/>
        <p:txBody>
          <a:bodyPr/>
          <a:lstStyle/>
          <a:p>
            <a:r>
              <a:rPr lang="en-US"/>
              <a:t>CADRE: Melanie Reese</a:t>
            </a:r>
          </a:p>
        </p:txBody>
      </p:sp>
    </p:spTree>
    <p:extLst>
      <p:ext uri="{BB962C8B-B14F-4D97-AF65-F5344CB8AC3E}">
        <p14:creationId xmlns:p14="http://schemas.microsoft.com/office/powerpoint/2010/main" val="369718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75" indent="-230175"/>
            <a:r>
              <a:rPr lang="en-US" altLang="en-US" dirty="0">
                <a:latin typeface="Arial" pitchFamily="34" charset="0"/>
              </a:rPr>
              <a:t> When faced with conflict, sometime I find it helpful to dig deeper. </a:t>
            </a:r>
          </a:p>
          <a:p>
            <a:pPr marL="230175" indent="-230175"/>
            <a:endParaRPr lang="en-US" altLang="en-US" dirty="0">
              <a:latin typeface="Arial" pitchFamily="34" charset="0"/>
            </a:endParaRPr>
          </a:p>
        </p:txBody>
      </p:sp>
      <p:sp>
        <p:nvSpPr>
          <p:cNvPr id="69636"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573">
              <a:defRPr sz="4400">
                <a:solidFill>
                  <a:srgbClr val="D21C29"/>
                </a:solidFill>
                <a:latin typeface="Arial" pitchFamily="34" charset="0"/>
                <a:ea typeface="MS PGothic" pitchFamily="34" charset="-128"/>
              </a:defRPr>
            </a:lvl1pPr>
            <a:lvl2pPr marL="742909" indent="-285734" defTabSz="936573">
              <a:defRPr sz="4400">
                <a:solidFill>
                  <a:srgbClr val="D21C29"/>
                </a:solidFill>
                <a:latin typeface="Arial" pitchFamily="34" charset="0"/>
                <a:ea typeface="MS PGothic" pitchFamily="34" charset="-128"/>
              </a:defRPr>
            </a:lvl2pPr>
            <a:lvl3pPr marL="1142937" indent="-228587" defTabSz="936573">
              <a:defRPr sz="4400">
                <a:solidFill>
                  <a:srgbClr val="D21C29"/>
                </a:solidFill>
                <a:latin typeface="Arial" pitchFamily="34" charset="0"/>
                <a:ea typeface="MS PGothic" pitchFamily="34" charset="-128"/>
              </a:defRPr>
            </a:lvl3pPr>
            <a:lvl4pPr marL="1600111" indent="-228587" defTabSz="936573">
              <a:defRPr sz="4400">
                <a:solidFill>
                  <a:srgbClr val="D21C29"/>
                </a:solidFill>
                <a:latin typeface="Arial" pitchFamily="34" charset="0"/>
                <a:ea typeface="MS PGothic" pitchFamily="34" charset="-128"/>
              </a:defRPr>
            </a:lvl4pPr>
            <a:lvl5pPr marL="2057287" indent="-228587" defTabSz="936573">
              <a:defRPr sz="4400">
                <a:solidFill>
                  <a:srgbClr val="D21C29"/>
                </a:solidFill>
                <a:latin typeface="Arial" pitchFamily="34" charset="0"/>
                <a:ea typeface="MS PGothic" pitchFamily="34" charset="-128"/>
              </a:defRPr>
            </a:lvl5pPr>
            <a:lvl6pPr marL="2514461" indent="-228587" defTabSz="936573" eaLnBrk="0" fontAlgn="base" hangingPunct="0">
              <a:spcBef>
                <a:spcPct val="0"/>
              </a:spcBef>
              <a:spcAft>
                <a:spcPct val="0"/>
              </a:spcAft>
              <a:defRPr sz="4400">
                <a:solidFill>
                  <a:srgbClr val="D21C29"/>
                </a:solidFill>
                <a:latin typeface="Arial" pitchFamily="34" charset="0"/>
                <a:ea typeface="MS PGothic" pitchFamily="34" charset="-128"/>
              </a:defRPr>
            </a:lvl6pPr>
            <a:lvl7pPr marL="2971635" indent="-228587" defTabSz="936573" eaLnBrk="0" fontAlgn="base" hangingPunct="0">
              <a:spcBef>
                <a:spcPct val="0"/>
              </a:spcBef>
              <a:spcAft>
                <a:spcPct val="0"/>
              </a:spcAft>
              <a:defRPr sz="4400">
                <a:solidFill>
                  <a:srgbClr val="D21C29"/>
                </a:solidFill>
                <a:latin typeface="Arial" pitchFamily="34" charset="0"/>
                <a:ea typeface="MS PGothic" pitchFamily="34" charset="-128"/>
              </a:defRPr>
            </a:lvl7pPr>
            <a:lvl8pPr marL="3428811" indent="-228587" defTabSz="936573" eaLnBrk="0" fontAlgn="base" hangingPunct="0">
              <a:spcBef>
                <a:spcPct val="0"/>
              </a:spcBef>
              <a:spcAft>
                <a:spcPct val="0"/>
              </a:spcAft>
              <a:defRPr sz="4400">
                <a:solidFill>
                  <a:srgbClr val="D21C29"/>
                </a:solidFill>
                <a:latin typeface="Arial" pitchFamily="34" charset="0"/>
                <a:ea typeface="MS PGothic" pitchFamily="34" charset="-128"/>
              </a:defRPr>
            </a:lvl8pPr>
            <a:lvl9pPr marL="3885985" indent="-228587" defTabSz="936573" eaLnBrk="0" fontAlgn="base" hangingPunct="0">
              <a:spcBef>
                <a:spcPct val="0"/>
              </a:spcBef>
              <a:spcAft>
                <a:spcPct val="0"/>
              </a:spcAft>
              <a:defRPr sz="4400">
                <a:solidFill>
                  <a:srgbClr val="D21C29"/>
                </a:solidFill>
                <a:latin typeface="Arial" pitchFamily="34" charset="0"/>
                <a:ea typeface="MS PGothic" pitchFamily="34" charset="-128"/>
              </a:defRPr>
            </a:lvl9pPr>
          </a:lstStyle>
          <a:p>
            <a:r>
              <a:rPr lang="en-US" altLang="en-US" sz="1300">
                <a:solidFill>
                  <a:schemeClr val="tx1"/>
                </a:solidFill>
              </a:rPr>
              <a:t>2/4/2020</a:t>
            </a:r>
          </a:p>
        </p:txBody>
      </p:sp>
      <p:sp>
        <p:nvSpPr>
          <p:cNvPr id="69637"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161">
              <a:defRPr sz="4400">
                <a:solidFill>
                  <a:srgbClr val="D21C29"/>
                </a:solidFill>
                <a:latin typeface="Arial" pitchFamily="34" charset="0"/>
                <a:ea typeface="MS PGothic" pitchFamily="34" charset="-128"/>
              </a:defRPr>
            </a:lvl1pPr>
            <a:lvl2pPr marL="742909" indent="-285734" defTabSz="938161">
              <a:defRPr sz="4400">
                <a:solidFill>
                  <a:srgbClr val="D21C29"/>
                </a:solidFill>
                <a:latin typeface="Arial" pitchFamily="34" charset="0"/>
                <a:ea typeface="MS PGothic" pitchFamily="34" charset="-128"/>
              </a:defRPr>
            </a:lvl2pPr>
            <a:lvl3pPr marL="1142937" indent="-228587" defTabSz="938161">
              <a:defRPr sz="4400">
                <a:solidFill>
                  <a:srgbClr val="D21C29"/>
                </a:solidFill>
                <a:latin typeface="Arial" pitchFamily="34" charset="0"/>
                <a:ea typeface="MS PGothic" pitchFamily="34" charset="-128"/>
              </a:defRPr>
            </a:lvl3pPr>
            <a:lvl4pPr marL="1600111" indent="-228587" defTabSz="938161">
              <a:defRPr sz="4400">
                <a:solidFill>
                  <a:srgbClr val="D21C29"/>
                </a:solidFill>
                <a:latin typeface="Arial" pitchFamily="34" charset="0"/>
                <a:ea typeface="MS PGothic" pitchFamily="34" charset="-128"/>
              </a:defRPr>
            </a:lvl4pPr>
            <a:lvl5pPr marL="2057287" indent="-228587" defTabSz="938161">
              <a:defRPr sz="4400">
                <a:solidFill>
                  <a:srgbClr val="D21C29"/>
                </a:solidFill>
                <a:latin typeface="Arial" pitchFamily="34" charset="0"/>
                <a:ea typeface="MS PGothic" pitchFamily="34" charset="-128"/>
              </a:defRPr>
            </a:lvl5pPr>
            <a:lvl6pPr marL="2514461" indent="-228587" defTabSz="938161" eaLnBrk="0" fontAlgn="base" hangingPunct="0">
              <a:spcBef>
                <a:spcPct val="0"/>
              </a:spcBef>
              <a:spcAft>
                <a:spcPct val="0"/>
              </a:spcAft>
              <a:defRPr sz="4400">
                <a:solidFill>
                  <a:srgbClr val="D21C29"/>
                </a:solidFill>
                <a:latin typeface="Arial" pitchFamily="34" charset="0"/>
                <a:ea typeface="MS PGothic" pitchFamily="34" charset="-128"/>
              </a:defRPr>
            </a:lvl6pPr>
            <a:lvl7pPr marL="2971635" indent="-228587" defTabSz="938161" eaLnBrk="0" fontAlgn="base" hangingPunct="0">
              <a:spcBef>
                <a:spcPct val="0"/>
              </a:spcBef>
              <a:spcAft>
                <a:spcPct val="0"/>
              </a:spcAft>
              <a:defRPr sz="4400">
                <a:solidFill>
                  <a:srgbClr val="D21C29"/>
                </a:solidFill>
                <a:latin typeface="Arial" pitchFamily="34" charset="0"/>
                <a:ea typeface="MS PGothic" pitchFamily="34" charset="-128"/>
              </a:defRPr>
            </a:lvl7pPr>
            <a:lvl8pPr marL="3428811" indent="-228587" defTabSz="938161" eaLnBrk="0" fontAlgn="base" hangingPunct="0">
              <a:spcBef>
                <a:spcPct val="0"/>
              </a:spcBef>
              <a:spcAft>
                <a:spcPct val="0"/>
              </a:spcAft>
              <a:defRPr sz="4400">
                <a:solidFill>
                  <a:srgbClr val="D21C29"/>
                </a:solidFill>
                <a:latin typeface="Arial" pitchFamily="34" charset="0"/>
                <a:ea typeface="MS PGothic" pitchFamily="34" charset="-128"/>
              </a:defRPr>
            </a:lvl8pPr>
            <a:lvl9pPr marL="3885985" indent="-228587" defTabSz="938161" eaLnBrk="0" fontAlgn="base" hangingPunct="0">
              <a:spcBef>
                <a:spcPct val="0"/>
              </a:spcBef>
              <a:spcAft>
                <a:spcPct val="0"/>
              </a:spcAft>
              <a:defRPr sz="4400">
                <a:solidFill>
                  <a:srgbClr val="D21C29"/>
                </a:solidFill>
                <a:latin typeface="Arial" pitchFamily="34" charset="0"/>
                <a:ea typeface="MS PGothic" pitchFamily="34" charset="-128"/>
              </a:defRPr>
            </a:lvl9pPr>
          </a:lstStyle>
          <a:p>
            <a:fld id="{1D07AF65-7FDB-4A84-A7AA-588B5FDE9CAD}" type="slidenum">
              <a:rPr lang="en-US" altLang="en-US" sz="1300">
                <a:solidFill>
                  <a:schemeClr val="tx1"/>
                </a:solidFill>
              </a:rPr>
              <a:pPr/>
              <a:t>34</a:t>
            </a:fld>
            <a:endParaRPr lang="en-US" altLang="en-US" sz="1300">
              <a:solidFill>
                <a:schemeClr val="tx1"/>
              </a:solidFill>
            </a:endParaRPr>
          </a:p>
        </p:txBody>
      </p:sp>
      <p:sp>
        <p:nvSpPr>
          <p:cNvPr id="3" name="Header Placeholder 2"/>
          <p:cNvSpPr>
            <a:spLocks noGrp="1"/>
          </p:cNvSpPr>
          <p:nvPr>
            <p:ph type="hdr" sz="quarter"/>
          </p:nvPr>
        </p:nvSpPr>
        <p:spPr/>
        <p:txBody>
          <a:bodyPr/>
          <a:lstStyle/>
          <a:p>
            <a:pPr>
              <a:defRPr/>
            </a:pPr>
            <a:r>
              <a:rPr lang="en-US"/>
              <a:t>Region B Conference</a:t>
            </a:r>
          </a:p>
        </p:txBody>
      </p:sp>
      <p:sp>
        <p:nvSpPr>
          <p:cNvPr id="2" name="Footer Placeholder 1"/>
          <p:cNvSpPr>
            <a:spLocks noGrp="1"/>
          </p:cNvSpPr>
          <p:nvPr>
            <p:ph type="ftr" sz="quarter" idx="10"/>
          </p:nvPr>
        </p:nvSpPr>
        <p:spPr/>
        <p:txBody>
          <a:bodyPr/>
          <a:lstStyle/>
          <a:p>
            <a:r>
              <a:rPr lang="en-US"/>
              <a:t>CADRE: Melanie Reese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“we” a lot -- </a:t>
            </a:r>
          </a:p>
        </p:txBody>
      </p:sp>
      <p:sp>
        <p:nvSpPr>
          <p:cNvPr id="4" name="Slide Number Placeholder 3"/>
          <p:cNvSpPr>
            <a:spLocks noGrp="1"/>
          </p:cNvSpPr>
          <p:nvPr>
            <p:ph type="sldNum" sz="quarter" idx="5"/>
          </p:nvPr>
        </p:nvSpPr>
        <p:spPr/>
        <p:txBody>
          <a:bodyPr/>
          <a:lstStyle/>
          <a:p>
            <a:fld id="{25CACC31-1050-46B4-9F19-2605034B25FF}" type="slidenum">
              <a:rPr lang="en-US" smtClean="0"/>
              <a:t>35</a:t>
            </a:fld>
            <a:endParaRPr lang="en-US"/>
          </a:p>
        </p:txBody>
      </p:sp>
    </p:spTree>
    <p:extLst>
      <p:ext uri="{BB962C8B-B14F-4D97-AF65-F5344CB8AC3E}">
        <p14:creationId xmlns:p14="http://schemas.microsoft.com/office/powerpoint/2010/main" val="4179075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5CACC31-1050-46B4-9F19-2605034B25FF}" type="slidenum">
              <a:rPr lang="en-US" smtClean="0"/>
              <a:t>36</a:t>
            </a:fld>
            <a:endParaRPr lang="en-US"/>
          </a:p>
        </p:txBody>
      </p:sp>
    </p:spTree>
    <p:extLst>
      <p:ext uri="{BB962C8B-B14F-4D97-AF65-F5344CB8AC3E}">
        <p14:creationId xmlns:p14="http://schemas.microsoft.com/office/powerpoint/2010/main" val="482516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37</a:t>
            </a:fld>
            <a:endParaRPr lang="en-US"/>
          </a:p>
        </p:txBody>
      </p:sp>
    </p:spTree>
    <p:extLst>
      <p:ext uri="{BB962C8B-B14F-4D97-AF65-F5344CB8AC3E}">
        <p14:creationId xmlns:p14="http://schemas.microsoft.com/office/powerpoint/2010/main" val="346321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4020202020204" pitchFamily="34" charset="0"/>
              </a:rPr>
              <a:t>Had to overcome egos and peeing contests. People have a tendency to hold on to ideas they present and I was really worried about it with this group with their posturing that I had observed and been told about. Tried to mitigate that in the set up.</a:t>
            </a:r>
          </a:p>
          <a:p>
            <a:endParaRPr lang="en-US" b="0" i="0" dirty="0">
              <a:solidFill>
                <a:srgbClr val="333333"/>
              </a:solidFill>
              <a:effectLst/>
              <a:latin typeface="Open Sans" panose="020B0604020202020204" pitchFamily="34" charset="0"/>
            </a:endParaRPr>
          </a:p>
          <a:p>
            <a:r>
              <a:rPr lang="en-US" b="0" i="0" dirty="0">
                <a:solidFill>
                  <a:srgbClr val="333333"/>
                </a:solidFill>
                <a:effectLst/>
                <a:latin typeface="Open Sans" panose="020B0604020202020204" pitchFamily="34" charset="0"/>
              </a:rPr>
              <a:t>Instructed them to: Sit alone with a notepad, and brainstorm as many ways to spend the expected money that meets more than one entity’s interests share today. Can’t just meet their own.  This criteria had been previously established.</a:t>
            </a:r>
          </a:p>
          <a:p>
            <a:endParaRPr lang="en-US" b="0" i="0" dirty="0">
              <a:solidFill>
                <a:srgbClr val="333333"/>
              </a:solidFill>
              <a:effectLst/>
              <a:latin typeface="Open Sans" panose="020B0604020202020204" pitchFamily="34" charset="0"/>
            </a:endParaRPr>
          </a:p>
          <a:p>
            <a:r>
              <a:rPr lang="en-US" b="0" i="0" dirty="0">
                <a:solidFill>
                  <a:srgbClr val="333333"/>
                </a:solidFill>
                <a:effectLst/>
                <a:latin typeface="Open Sans" panose="020B0604020202020204" pitchFamily="34" charset="0"/>
              </a:rPr>
              <a:t>As you have ideas, put them on the board. Don’t worry if they get duplicated, but if see yours already there, don’t add. If it’s enough different, do add.</a:t>
            </a:r>
          </a:p>
          <a:p>
            <a:endParaRPr lang="en-US" b="0" i="0" dirty="0">
              <a:solidFill>
                <a:srgbClr val="333333"/>
              </a:solidFill>
              <a:effectLst/>
              <a:latin typeface="Open Sans" panose="020B0604020202020204" pitchFamily="34" charset="0"/>
            </a:endParaRPr>
          </a:p>
          <a:p>
            <a:r>
              <a:rPr lang="en-US" b="0" i="0" dirty="0">
                <a:solidFill>
                  <a:srgbClr val="333333"/>
                </a:solidFill>
                <a:effectLst/>
                <a:latin typeface="Open Sans" panose="020B0604020202020204" pitchFamily="34" charset="0"/>
              </a:rPr>
              <a:t>Then we took a Break:  Melanie would identify themes.  “Building/Staffing/Lobbying/Equipment”   One by one we put them in the categories.  We had six or seven, as I recall..</a:t>
            </a:r>
          </a:p>
        </p:txBody>
      </p:sp>
      <p:sp>
        <p:nvSpPr>
          <p:cNvPr id="4" name="Slide Number Placeholder 3"/>
          <p:cNvSpPr>
            <a:spLocks noGrp="1"/>
          </p:cNvSpPr>
          <p:nvPr>
            <p:ph type="sldNum" sz="quarter" idx="5"/>
          </p:nvPr>
        </p:nvSpPr>
        <p:spPr/>
        <p:txBody>
          <a:bodyPr/>
          <a:lstStyle/>
          <a:p>
            <a:fld id="{25CACC31-1050-46B4-9F19-2605034B25FF}" type="slidenum">
              <a:rPr lang="en-US" smtClean="0"/>
              <a:t>38</a:t>
            </a:fld>
            <a:endParaRPr lang="en-US"/>
          </a:p>
        </p:txBody>
      </p:sp>
    </p:spTree>
    <p:extLst>
      <p:ext uri="{BB962C8B-B14F-4D97-AF65-F5344CB8AC3E}">
        <p14:creationId xmlns:p14="http://schemas.microsoft.com/office/powerpoint/2010/main" val="4080183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t>
            </a:r>
          </a:p>
        </p:txBody>
      </p:sp>
      <p:sp>
        <p:nvSpPr>
          <p:cNvPr id="4" name="Slide Number Placeholder 3"/>
          <p:cNvSpPr>
            <a:spLocks noGrp="1"/>
          </p:cNvSpPr>
          <p:nvPr>
            <p:ph type="sldNum" sz="quarter" idx="5"/>
          </p:nvPr>
        </p:nvSpPr>
        <p:spPr/>
        <p:txBody>
          <a:bodyPr/>
          <a:lstStyle/>
          <a:p>
            <a:fld id="{25CACC31-1050-46B4-9F19-2605034B25FF}" type="slidenum">
              <a:rPr lang="en-US" smtClean="0"/>
              <a:t>39</a:t>
            </a:fld>
            <a:endParaRPr lang="en-US"/>
          </a:p>
        </p:txBody>
      </p:sp>
    </p:spTree>
    <p:extLst>
      <p:ext uri="{BB962C8B-B14F-4D97-AF65-F5344CB8AC3E}">
        <p14:creationId xmlns:p14="http://schemas.microsoft.com/office/powerpoint/2010/main" val="2419528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met as a large group and posted the large sheets. Everyone got five more dots to distribute however they chose.  At this point there were clear leaders. But we still made room for some appeals for moving items to the next level.   By the next phase, we had list with about 20 items.  We needed to get to five.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40</a:t>
            </a:fld>
            <a:endParaRPr lang="en-US"/>
          </a:p>
        </p:txBody>
      </p:sp>
    </p:spTree>
    <p:extLst>
      <p:ext uri="{BB962C8B-B14F-4D97-AF65-F5344CB8AC3E}">
        <p14:creationId xmlns:p14="http://schemas.microsoft.com/office/powerpoint/2010/main" val="2788739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spcBef>
                <a:spcPts val="0"/>
              </a:spcBef>
              <a:spcAft>
                <a:spcPts val="0"/>
              </a:spcAft>
              <a:buFont typeface="+mj-lt"/>
              <a:buAutoNum type="arabicPeriod"/>
              <a:tabLst>
                <a:tab pos="457200" algn="l"/>
              </a:tabLst>
            </a:pPr>
            <a:r>
              <a:rPr lang="en-US" sz="1100" dirty="0">
                <a:effectLst/>
                <a:latin typeface="Calibri" panose="020F0502020204030204" pitchFamily="34" charset="0"/>
                <a:ea typeface="Calibri" panose="020F0502020204030204" pitchFamily="34" charset="0"/>
              </a:rPr>
              <a:t>What are the pre-existing conflicts I will need to be aware of?</a:t>
            </a:r>
          </a:p>
          <a:p>
            <a:pPr marL="228600" marR="0" lvl="0" indent="-228600">
              <a:spcBef>
                <a:spcPts val="0"/>
              </a:spcBef>
              <a:spcAft>
                <a:spcPts val="0"/>
              </a:spcAft>
              <a:buFont typeface="+mj-lt"/>
              <a:buAutoNum type="arabicPeriod"/>
              <a:tabLst>
                <a:tab pos="457200" algn="l"/>
              </a:tabLst>
            </a:pPr>
            <a:r>
              <a:rPr lang="en-US" sz="1100" dirty="0">
                <a:effectLst/>
                <a:latin typeface="Calibri" panose="020F0502020204030204" pitchFamily="34" charset="0"/>
                <a:ea typeface="Calibri" panose="020F0502020204030204" pitchFamily="34" charset="0"/>
              </a:rPr>
              <a:t>What are the power differences here?</a:t>
            </a:r>
          </a:p>
          <a:p>
            <a:endParaRPr lang="en-US" dirty="0"/>
          </a:p>
        </p:txBody>
      </p:sp>
      <p:sp>
        <p:nvSpPr>
          <p:cNvPr id="4" name="Slide Number Placeholder 3"/>
          <p:cNvSpPr>
            <a:spLocks noGrp="1"/>
          </p:cNvSpPr>
          <p:nvPr>
            <p:ph type="sldNum" sz="quarter" idx="5"/>
          </p:nvPr>
        </p:nvSpPr>
        <p:spPr/>
        <p:txBody>
          <a:bodyPr/>
          <a:lstStyle/>
          <a:p>
            <a:fld id="{6AE80DF1-58CB-48D8-A6CF-539223B53363}" type="slidenum">
              <a:rPr lang="en-US" smtClean="0"/>
              <a:t>41</a:t>
            </a:fld>
            <a:endParaRPr lang="en-US"/>
          </a:p>
        </p:txBody>
      </p:sp>
    </p:spTree>
    <p:extLst>
      <p:ext uri="{BB962C8B-B14F-4D97-AF65-F5344CB8AC3E}">
        <p14:creationId xmlns:p14="http://schemas.microsoft.com/office/powerpoint/2010/main" val="2840448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43</a:t>
            </a:fld>
            <a:endParaRPr lang="en-US"/>
          </a:p>
        </p:txBody>
      </p:sp>
    </p:spTree>
    <p:extLst>
      <p:ext uri="{BB962C8B-B14F-4D97-AF65-F5344CB8AC3E}">
        <p14:creationId xmlns:p14="http://schemas.microsoft.com/office/powerpoint/2010/main" val="210818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a:t>Osep</a:t>
            </a:r>
            <a:r>
              <a:rPr lang="en-US" sz="1200" b="0" dirty="0"/>
              <a:t>- doesn’t focus upon groups in conflict</a:t>
            </a:r>
          </a:p>
        </p:txBody>
      </p:sp>
      <p:sp>
        <p:nvSpPr>
          <p:cNvPr id="4" name="Slide Number Placeholder 3"/>
          <p:cNvSpPr>
            <a:spLocks noGrp="1"/>
          </p:cNvSpPr>
          <p:nvPr>
            <p:ph type="sldNum" sz="quarter" idx="5"/>
          </p:nvPr>
        </p:nvSpPr>
        <p:spPr/>
        <p:txBody>
          <a:bodyPr/>
          <a:lstStyle/>
          <a:p>
            <a:fld id="{25CACC31-1050-46B4-9F19-2605034B25FF}" type="slidenum">
              <a:rPr lang="en-US" smtClean="0"/>
              <a:t>4</a:t>
            </a:fld>
            <a:endParaRPr lang="en-US"/>
          </a:p>
        </p:txBody>
      </p:sp>
    </p:spTree>
    <p:extLst>
      <p:ext uri="{BB962C8B-B14F-4D97-AF65-F5344CB8AC3E}">
        <p14:creationId xmlns:p14="http://schemas.microsoft.com/office/powerpoint/2010/main" val="2488306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harpSans"/>
              </a:rPr>
              <a:t>1. Affinity diagrams</a:t>
            </a:r>
          </a:p>
          <a:p>
            <a:pPr algn="l"/>
            <a:r>
              <a:rPr lang="en-US" b="1" i="0" dirty="0">
                <a:solidFill>
                  <a:srgbClr val="333333"/>
                </a:solidFill>
                <a:effectLst/>
                <a:latin typeface="inherit"/>
              </a:rPr>
              <a:t>Key use: brainstorming/mind mapping</a:t>
            </a:r>
            <a:endParaRPr lang="en-US" b="0" i="0" dirty="0">
              <a:solidFill>
                <a:srgbClr val="333333"/>
              </a:solidFill>
              <a:effectLst/>
              <a:latin typeface="SharpSans"/>
            </a:endParaRPr>
          </a:p>
          <a:p>
            <a:pPr algn="l"/>
            <a:r>
              <a:rPr lang="en-US" b="0" i="0" dirty="0">
                <a:solidFill>
                  <a:srgbClr val="333333"/>
                </a:solidFill>
                <a:effectLst/>
                <a:latin typeface="SharpSans"/>
              </a:rPr>
              <a:t>When engaged in brainstorming ideas, how can you avoid information overload? Affinity diagrams help leaders and teams visually </a:t>
            </a:r>
            <a:r>
              <a:rPr lang="en-US" b="0" i="0" dirty="0" err="1">
                <a:solidFill>
                  <a:srgbClr val="333333"/>
                </a:solidFill>
                <a:effectLst/>
                <a:latin typeface="SharpSans"/>
              </a:rPr>
              <a:t>organise</a:t>
            </a:r>
            <a:r>
              <a:rPr lang="en-US" b="0" i="0" dirty="0">
                <a:solidFill>
                  <a:srgbClr val="333333"/>
                </a:solidFill>
                <a:effectLst/>
                <a:latin typeface="SharpSans"/>
              </a:rPr>
              <a:t> numerous ideas and data points in a simplified visual form.</a:t>
            </a:r>
          </a:p>
          <a:p>
            <a:pPr algn="l"/>
            <a:r>
              <a:rPr lang="en-US" b="0" i="0" dirty="0">
                <a:solidFill>
                  <a:srgbClr val="333333"/>
                </a:solidFill>
                <a:effectLst/>
                <a:latin typeface="SharpSans"/>
              </a:rPr>
              <a:t>2. Analytic hierarchy process (</a:t>
            </a:r>
            <a:r>
              <a:rPr lang="en-US" b="0" i="0" dirty="0" err="1">
                <a:solidFill>
                  <a:srgbClr val="333333"/>
                </a:solidFill>
                <a:effectLst/>
                <a:latin typeface="SharpSans"/>
              </a:rPr>
              <a:t>AHP</a:t>
            </a:r>
            <a:r>
              <a:rPr lang="en-US" b="0" i="0" dirty="0">
                <a:solidFill>
                  <a:srgbClr val="333333"/>
                </a:solidFill>
                <a:effectLst/>
                <a:latin typeface="SharpSans"/>
              </a:rPr>
              <a:t>)</a:t>
            </a:r>
          </a:p>
          <a:p>
            <a:pPr algn="l"/>
            <a:r>
              <a:rPr lang="en-US" b="1" i="0" dirty="0">
                <a:solidFill>
                  <a:srgbClr val="333333"/>
                </a:solidFill>
                <a:effectLst/>
                <a:latin typeface="inherit"/>
              </a:rPr>
              <a:t>Key use: complex decisions</a:t>
            </a:r>
            <a:endParaRPr lang="en-US" b="0" i="0" dirty="0">
              <a:solidFill>
                <a:srgbClr val="333333"/>
              </a:solidFill>
              <a:effectLst/>
              <a:latin typeface="SharpSans"/>
            </a:endParaRPr>
          </a:p>
          <a:p>
            <a:pPr algn="l"/>
            <a:r>
              <a:rPr lang="en-US" b="0" i="0" dirty="0">
                <a:solidFill>
                  <a:srgbClr val="333333"/>
                </a:solidFill>
                <a:effectLst/>
                <a:latin typeface="SharpSans"/>
              </a:rPr>
              <a:t>This decision-making technique combines </a:t>
            </a:r>
            <a:r>
              <a:rPr lang="en-US" b="0" i="0" dirty="0" err="1">
                <a:solidFill>
                  <a:srgbClr val="333333"/>
                </a:solidFill>
                <a:effectLst/>
                <a:latin typeface="SharpSans"/>
              </a:rPr>
              <a:t>ultiple</a:t>
            </a:r>
            <a:r>
              <a:rPr lang="en-US" b="0" i="0" dirty="0">
                <a:solidFill>
                  <a:srgbClr val="333333"/>
                </a:solidFill>
                <a:effectLst/>
                <a:latin typeface="SharpSans"/>
              </a:rPr>
              <a:t> Criteria decision-making technique with Paired Comparison and a splash of </a:t>
            </a:r>
            <a:r>
              <a:rPr lang="en-US" b="0" i="0" dirty="0" err="1">
                <a:solidFill>
                  <a:srgbClr val="333333"/>
                </a:solidFill>
                <a:effectLst/>
                <a:latin typeface="SharpSans"/>
              </a:rPr>
              <a:t>maths</a:t>
            </a:r>
            <a:r>
              <a:rPr lang="en-US" b="0" i="0" dirty="0">
                <a:solidFill>
                  <a:srgbClr val="333333"/>
                </a:solidFill>
                <a:effectLst/>
                <a:latin typeface="SharpSans"/>
              </a:rPr>
              <a:t> to explore multiple criteria and options which might result in a single overall goal. The </a:t>
            </a:r>
            <a:r>
              <a:rPr lang="en-US" b="0" i="0" dirty="0" err="1">
                <a:solidFill>
                  <a:srgbClr val="333333"/>
                </a:solidFill>
                <a:effectLst/>
                <a:latin typeface="SharpSans"/>
              </a:rPr>
              <a:t>AHP</a:t>
            </a:r>
            <a:r>
              <a:rPr lang="en-US" b="0" i="0" dirty="0">
                <a:solidFill>
                  <a:srgbClr val="333333"/>
                </a:solidFill>
                <a:effectLst/>
                <a:latin typeface="SharpSans"/>
              </a:rPr>
              <a:t> decision making technique is normally reserved for group solutions to complex challenges.</a:t>
            </a:r>
          </a:p>
          <a:p>
            <a:pPr algn="l"/>
            <a:r>
              <a:rPr lang="en-US" b="0" i="0" dirty="0">
                <a:solidFill>
                  <a:srgbClr val="333333"/>
                </a:solidFill>
                <a:effectLst/>
                <a:latin typeface="SharpSans"/>
              </a:rPr>
              <a:t>15. Scientific method</a:t>
            </a:r>
          </a:p>
          <a:p>
            <a:pPr algn="l"/>
            <a:r>
              <a:rPr lang="en-US" b="1" i="0" dirty="0">
                <a:solidFill>
                  <a:srgbClr val="333333"/>
                </a:solidFill>
                <a:effectLst/>
                <a:latin typeface="inherit"/>
              </a:rPr>
              <a:t>Key use: taking a scientific approach to business decisions</a:t>
            </a:r>
            <a:endParaRPr lang="en-US" b="0" i="0" dirty="0">
              <a:solidFill>
                <a:srgbClr val="333333"/>
              </a:solidFill>
              <a:effectLst/>
              <a:latin typeface="SharpSans"/>
            </a:endParaRPr>
          </a:p>
          <a:p>
            <a:pPr algn="l"/>
            <a:r>
              <a:rPr lang="en-US" b="0" i="0" dirty="0">
                <a:solidFill>
                  <a:srgbClr val="333333"/>
                </a:solidFill>
                <a:effectLst/>
                <a:latin typeface="SharpSans"/>
              </a:rPr>
              <a:t>The scientific method of decision making can also be called a heuristic method, since it’s best used in circumstances where you don’t need 100% perfection first time round.</a:t>
            </a:r>
          </a:p>
          <a:p>
            <a:pPr algn="l"/>
            <a:r>
              <a:rPr lang="en-US" b="0" i="0" dirty="0">
                <a:solidFill>
                  <a:srgbClr val="333333"/>
                </a:solidFill>
                <a:effectLst/>
                <a:latin typeface="SharpSans"/>
              </a:rPr>
              <a:t>We all learned the drill in school – hypothesis, method, results, conclusion. There are a few more steps to the scientific method, but in essence the format is the same as that of science experiments in school.</a:t>
            </a:r>
          </a:p>
          <a:p>
            <a:pPr algn="l"/>
            <a:r>
              <a:rPr lang="en-US" b="0" i="0" dirty="0">
                <a:solidFill>
                  <a:srgbClr val="333333"/>
                </a:solidFill>
                <a:effectLst/>
                <a:latin typeface="SharpSans"/>
              </a:rPr>
              <a:t>Using the scientific method in 7 steps:</a:t>
            </a:r>
          </a:p>
          <a:p>
            <a:pPr algn="l">
              <a:buFont typeface="Arial" panose="020B0604020202020204" pitchFamily="34" charset="0"/>
              <a:buChar char="•"/>
            </a:pPr>
            <a:r>
              <a:rPr lang="en-US" b="1" i="0" dirty="0">
                <a:solidFill>
                  <a:srgbClr val="333333"/>
                </a:solidFill>
                <a:effectLst/>
                <a:latin typeface="inherit"/>
              </a:rPr>
              <a:t>Question</a:t>
            </a:r>
            <a:r>
              <a:rPr lang="en-US" b="0" i="0" dirty="0">
                <a:solidFill>
                  <a:srgbClr val="333333"/>
                </a:solidFill>
                <a:effectLst/>
                <a:latin typeface="SharpSans"/>
              </a:rPr>
              <a:t> – formulate a question</a:t>
            </a:r>
          </a:p>
          <a:p>
            <a:pPr algn="l">
              <a:buFont typeface="Arial" panose="020B0604020202020204" pitchFamily="34" charset="0"/>
              <a:buChar char="•"/>
            </a:pPr>
            <a:r>
              <a:rPr lang="en-US" b="1" i="0" dirty="0">
                <a:solidFill>
                  <a:srgbClr val="333333"/>
                </a:solidFill>
                <a:effectLst/>
                <a:latin typeface="inherit"/>
              </a:rPr>
              <a:t>Researc</a:t>
            </a:r>
            <a:r>
              <a:rPr lang="en-US" b="0" i="0" dirty="0">
                <a:solidFill>
                  <a:srgbClr val="333333"/>
                </a:solidFill>
                <a:effectLst/>
                <a:latin typeface="SharpSans"/>
              </a:rPr>
              <a:t>h – do background research to gather as much clarity as possible</a:t>
            </a:r>
          </a:p>
          <a:p>
            <a:pPr algn="l">
              <a:buFont typeface="Arial" panose="020B0604020202020204" pitchFamily="34" charset="0"/>
              <a:buChar char="•"/>
            </a:pPr>
            <a:r>
              <a:rPr lang="en-US" b="1" i="0" dirty="0">
                <a:solidFill>
                  <a:srgbClr val="333333"/>
                </a:solidFill>
                <a:effectLst/>
                <a:latin typeface="inherit"/>
              </a:rPr>
              <a:t>Hypothesis</a:t>
            </a:r>
            <a:r>
              <a:rPr lang="en-US" b="0" i="0" dirty="0">
                <a:solidFill>
                  <a:srgbClr val="333333"/>
                </a:solidFill>
                <a:effectLst/>
                <a:latin typeface="SharpSans"/>
              </a:rPr>
              <a:t> - Based on your research, form a hypothesis, or statement you want to test the validity of</a:t>
            </a:r>
          </a:p>
          <a:p>
            <a:pPr algn="l">
              <a:buFont typeface="Arial" panose="020B0604020202020204" pitchFamily="34" charset="0"/>
              <a:buChar char="•"/>
            </a:pPr>
            <a:r>
              <a:rPr lang="en-US" b="1" i="0" dirty="0">
                <a:solidFill>
                  <a:srgbClr val="333333"/>
                </a:solidFill>
                <a:effectLst/>
                <a:latin typeface="inherit"/>
              </a:rPr>
              <a:t>Experiment</a:t>
            </a:r>
            <a:r>
              <a:rPr lang="en-US" b="0" i="0" dirty="0">
                <a:solidFill>
                  <a:srgbClr val="333333"/>
                </a:solidFill>
                <a:effectLst/>
                <a:latin typeface="SharpSans"/>
              </a:rPr>
              <a:t> – test, test, test!</a:t>
            </a:r>
          </a:p>
          <a:p>
            <a:pPr algn="l">
              <a:buFont typeface="Arial" panose="020B0604020202020204" pitchFamily="34" charset="0"/>
              <a:buChar char="•"/>
            </a:pPr>
            <a:r>
              <a:rPr lang="en-US" b="1" i="0" dirty="0">
                <a:solidFill>
                  <a:srgbClr val="333333"/>
                </a:solidFill>
                <a:effectLst/>
                <a:latin typeface="inherit"/>
              </a:rPr>
              <a:t>Observations</a:t>
            </a:r>
            <a:r>
              <a:rPr lang="en-US" b="0" i="0" dirty="0">
                <a:solidFill>
                  <a:srgbClr val="333333"/>
                </a:solidFill>
                <a:effectLst/>
                <a:latin typeface="SharpSans"/>
              </a:rPr>
              <a:t> – collect data from the experiment</a:t>
            </a:r>
          </a:p>
          <a:p>
            <a:pPr algn="l">
              <a:buFont typeface="Arial" panose="020B0604020202020204" pitchFamily="34" charset="0"/>
              <a:buChar char="•"/>
            </a:pPr>
            <a:r>
              <a:rPr lang="en-US" b="1" i="0" dirty="0">
                <a:solidFill>
                  <a:srgbClr val="333333"/>
                </a:solidFill>
                <a:effectLst/>
                <a:latin typeface="inherit"/>
              </a:rPr>
              <a:t>Results</a:t>
            </a:r>
            <a:r>
              <a:rPr lang="en-US" b="0" i="0" dirty="0">
                <a:solidFill>
                  <a:srgbClr val="333333"/>
                </a:solidFill>
                <a:effectLst/>
                <a:latin typeface="SharpSans"/>
              </a:rPr>
              <a:t> – formulate results based on the data you’ve collected</a:t>
            </a:r>
          </a:p>
          <a:p>
            <a:pPr algn="l">
              <a:buFont typeface="Arial" panose="020B0604020202020204" pitchFamily="34" charset="0"/>
              <a:buChar char="•"/>
            </a:pPr>
            <a:r>
              <a:rPr lang="en-US" b="1" i="0" dirty="0">
                <a:solidFill>
                  <a:srgbClr val="333333"/>
                </a:solidFill>
                <a:effectLst/>
                <a:latin typeface="inherit"/>
              </a:rPr>
              <a:t>Conclusion</a:t>
            </a:r>
            <a:r>
              <a:rPr lang="en-US" b="0" i="0" dirty="0">
                <a:solidFill>
                  <a:srgbClr val="333333"/>
                </a:solidFill>
                <a:effectLst/>
                <a:latin typeface="SharpSans"/>
              </a:rPr>
              <a:t> – determine the validity of your hypothesis</a:t>
            </a:r>
          </a:p>
          <a:p>
            <a:pPr algn="l"/>
            <a:endParaRPr lang="en-US" b="0" i="0" dirty="0">
              <a:solidFill>
                <a:srgbClr val="333333"/>
              </a:solidFill>
              <a:effectLst/>
              <a:latin typeface="SharpSans"/>
            </a:endParaRPr>
          </a:p>
          <a:p>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44</a:t>
            </a:fld>
            <a:endParaRPr lang="en-US"/>
          </a:p>
        </p:txBody>
      </p:sp>
    </p:spTree>
    <p:extLst>
      <p:ext uri="{BB962C8B-B14F-4D97-AF65-F5344CB8AC3E}">
        <p14:creationId xmlns:p14="http://schemas.microsoft.com/office/powerpoint/2010/main" val="1440123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Pepper</a:t>
            </a:r>
          </a:p>
        </p:txBody>
      </p:sp>
      <p:sp>
        <p:nvSpPr>
          <p:cNvPr id="4" name="Slide Number Placeholder 3"/>
          <p:cNvSpPr>
            <a:spLocks noGrp="1"/>
          </p:cNvSpPr>
          <p:nvPr>
            <p:ph type="sldNum" sz="quarter" idx="5"/>
          </p:nvPr>
        </p:nvSpPr>
        <p:spPr/>
        <p:txBody>
          <a:bodyPr/>
          <a:lstStyle/>
          <a:p>
            <a:fld id="{25CACC31-1050-46B4-9F19-2605034B25FF}" type="slidenum">
              <a:rPr lang="en-US" smtClean="0"/>
              <a:t>46</a:t>
            </a:fld>
            <a:endParaRPr lang="en-US"/>
          </a:p>
        </p:txBody>
      </p:sp>
    </p:spTree>
    <p:extLst>
      <p:ext uri="{BB962C8B-B14F-4D97-AF65-F5344CB8AC3E}">
        <p14:creationId xmlns:p14="http://schemas.microsoft.com/office/powerpoint/2010/main" val="1154844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02122"/>
                </a:solidFill>
                <a:effectLst/>
                <a:latin typeface="Arial" panose="020B0604020202020204" pitchFamily="34" charset="0"/>
              </a:rPr>
              <a:t>We finished by early afternoon. They had set aside two full days for this process. </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Variations include:</a:t>
            </a:r>
          </a:p>
          <a:p>
            <a:pPr algn="l">
              <a:buFont typeface="Arial" panose="020B0604020202020204" pitchFamily="34" charset="0"/>
              <a:buChar char="•"/>
            </a:pPr>
            <a:r>
              <a:rPr lang="en-US" b="0" i="0" dirty="0">
                <a:solidFill>
                  <a:srgbClr val="202122"/>
                </a:solidFill>
                <a:effectLst/>
                <a:latin typeface="Arial" panose="020B0604020202020204" pitchFamily="34" charset="0"/>
              </a:rPr>
              <a:t>using different </a:t>
            </a:r>
            <a:r>
              <a:rPr lang="en-US" b="0" i="0" dirty="0" err="1">
                <a:solidFill>
                  <a:srgbClr val="202122"/>
                </a:solidFill>
                <a:effectLst/>
                <a:latin typeface="Arial" panose="020B0604020202020204" pitchFamily="34" charset="0"/>
              </a:rPr>
              <a:t>colour</a:t>
            </a:r>
            <a:r>
              <a:rPr lang="en-US" b="0" i="0" dirty="0">
                <a:solidFill>
                  <a:srgbClr val="202122"/>
                </a:solidFill>
                <a:effectLst/>
                <a:latin typeface="Arial" panose="020B0604020202020204" pitchFamily="34" charset="0"/>
              </a:rPr>
              <a:t> dots to signify different values, e.g. green for "like" and red for "dislike".</a:t>
            </a:r>
          </a:p>
          <a:p>
            <a:pPr algn="l">
              <a:buFont typeface="Arial" panose="020B0604020202020204" pitchFamily="34" charset="0"/>
              <a:buChar char="•"/>
            </a:pPr>
            <a:r>
              <a:rPr lang="en-US" b="0" i="0" dirty="0">
                <a:solidFill>
                  <a:srgbClr val="202122"/>
                </a:solidFill>
                <a:effectLst/>
                <a:latin typeface="Arial" panose="020B0604020202020204" pitchFamily="34" charset="0"/>
              </a:rPr>
              <a:t>using different </a:t>
            </a:r>
            <a:r>
              <a:rPr lang="en-US" b="0" i="0" dirty="0" err="1">
                <a:solidFill>
                  <a:srgbClr val="202122"/>
                </a:solidFill>
                <a:effectLst/>
                <a:latin typeface="Arial" panose="020B0604020202020204" pitchFamily="34" charset="0"/>
              </a:rPr>
              <a:t>colour</a:t>
            </a:r>
            <a:r>
              <a:rPr lang="en-US" b="0" i="0" dirty="0">
                <a:solidFill>
                  <a:srgbClr val="202122"/>
                </a:solidFill>
                <a:effectLst/>
                <a:latin typeface="Arial" panose="020B0604020202020204" pitchFamily="34" charset="0"/>
              </a:rPr>
              <a:t> dots for different types of participants e.g. blue for management and red for staff.</a:t>
            </a:r>
          </a:p>
          <a:p>
            <a:pPr algn="l">
              <a:buFont typeface="Arial" panose="020B0604020202020204" pitchFamily="34" charset="0"/>
              <a:buChar char="•"/>
            </a:pPr>
            <a:r>
              <a:rPr lang="en-US" b="0" i="0" dirty="0">
                <a:solidFill>
                  <a:srgbClr val="202122"/>
                </a:solidFill>
                <a:effectLst/>
                <a:latin typeface="Arial" panose="020B0604020202020204" pitchFamily="34" charset="0"/>
              </a:rPr>
              <a:t>vote with negative dots (resistance </a:t>
            </a:r>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47</a:t>
            </a:fld>
            <a:endParaRPr lang="en-US"/>
          </a:p>
        </p:txBody>
      </p:sp>
    </p:spTree>
    <p:extLst>
      <p:ext uri="{BB962C8B-B14F-4D97-AF65-F5344CB8AC3E}">
        <p14:creationId xmlns:p14="http://schemas.microsoft.com/office/powerpoint/2010/main" val="412680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fontAlgn="base">
              <a:buAutoNum type="arabicPeriod"/>
            </a:pPr>
            <a:r>
              <a:rPr lang="en-US" b="0" i="0" dirty="0">
                <a:solidFill>
                  <a:srgbClr val="3A3A3A"/>
                </a:solidFill>
                <a:effectLst/>
                <a:latin typeface="Noto Sans" panose="020B0502040204020203" pitchFamily="34" charset="0"/>
              </a:rPr>
              <a:t>Own the process. It’s yours. If it needs to be adjusted, do it. It belongs to you.  Butterknife.</a:t>
            </a:r>
          </a:p>
          <a:p>
            <a:pPr marL="228600" indent="-228600" algn="l" fontAlgn="base">
              <a:buAutoNum type="arabicPeriod"/>
            </a:pPr>
            <a:r>
              <a:rPr lang="en-US" b="0" i="0" dirty="0">
                <a:solidFill>
                  <a:srgbClr val="3A3A3A"/>
                </a:solidFill>
                <a:effectLst/>
                <a:latin typeface="Noto Sans" panose="020B0502040204020203" pitchFamily="34" charset="0"/>
              </a:rPr>
              <a:t>Get agreement on the small stuff. Praise sincerely, but often. The “Yes Response” is a real thing in sales. </a:t>
            </a:r>
          </a:p>
          <a:p>
            <a:pPr marL="228600" indent="-228600" algn="l" fontAlgn="base">
              <a:buAutoNum type="arabicPeriod"/>
            </a:pPr>
            <a:r>
              <a:rPr lang="en-US" b="0" i="0" dirty="0">
                <a:solidFill>
                  <a:srgbClr val="3A3A3A"/>
                </a:solidFill>
                <a:effectLst/>
                <a:latin typeface="Noto Sans" panose="020B0502040204020203" pitchFamily="34" charset="0"/>
              </a:rPr>
              <a:t>Don’t over promise. “We should have a decision by lunchtime” – bad idea.</a:t>
            </a:r>
          </a:p>
          <a:p>
            <a:pPr marL="228600" indent="-228600" algn="l" fontAlgn="base">
              <a:buAutoNum type="arabicPeriod"/>
            </a:pPr>
            <a:r>
              <a:rPr lang="en-US" b="1" i="0" dirty="0">
                <a:solidFill>
                  <a:srgbClr val="011627"/>
                </a:solidFill>
                <a:effectLst/>
                <a:latin typeface="Montserrat"/>
              </a:rPr>
              <a:t>Be professional, yet equally friendly. </a:t>
            </a:r>
          </a:p>
          <a:p>
            <a:pPr marL="228600" indent="-228600" algn="l" fontAlgn="base">
              <a:buAutoNum type="arabicPeriod"/>
            </a:pPr>
            <a:r>
              <a:rPr lang="en-US" b="1" i="0" dirty="0">
                <a:solidFill>
                  <a:srgbClr val="011627"/>
                </a:solidFill>
                <a:effectLst/>
                <a:latin typeface="Montserrat"/>
              </a:rPr>
              <a:t>Remain neutral, admit biases. Ask them to call you out if you appear partial.</a:t>
            </a:r>
          </a:p>
          <a:p>
            <a:pPr marL="228600" indent="-228600" algn="l" fontAlgn="base">
              <a:buAutoNum type="arabicPeriod" startAt="6"/>
            </a:pPr>
            <a:r>
              <a:rPr lang="en-US" b="0" i="0" dirty="0">
                <a:solidFill>
                  <a:srgbClr val="3A3A3A"/>
                </a:solidFill>
                <a:effectLst/>
                <a:latin typeface="Noto Sans" panose="020B0502040204020203" pitchFamily="34" charset="0"/>
              </a:rPr>
              <a:t>Take care of business. Participants look to the facilitator as the person in charge. This means managing logistics, answering questions, dealing with disruptions, and keeping the sessions running on time. It also means dealing with the unfortunately occasional, uncooperative or distracted participant and keeping participants focused on the task. If someone crosses the line, handle it. Big fan of the strategic break.</a:t>
            </a:r>
          </a:p>
          <a:p>
            <a:pPr marL="228600" indent="-228600" algn="l" fontAlgn="base">
              <a:buAutoNum type="arabicPeriod" startAt="6"/>
            </a:pPr>
            <a:r>
              <a:rPr lang="en-US" b="0" i="0" dirty="0">
                <a:solidFill>
                  <a:srgbClr val="3A3A3A"/>
                </a:solidFill>
                <a:effectLst/>
                <a:latin typeface="Noto Sans" panose="020B0502040204020203" pitchFamily="34" charset="0"/>
              </a:rPr>
              <a:t>Let attendees talk, struggle a bit. Avoid the desire to rescue. Wait for answers. Silence is not a crisis to fix.  </a:t>
            </a:r>
          </a:p>
          <a:p>
            <a:pPr marL="228600" indent="-228600" algn="l" fontAlgn="base">
              <a:buAutoNum type="arabicPeriod" startAt="8"/>
            </a:pPr>
            <a:r>
              <a:rPr lang="en-US" b="1" i="0" dirty="0">
                <a:solidFill>
                  <a:srgbClr val="011627"/>
                </a:solidFill>
                <a:effectLst/>
                <a:latin typeface="Montserrat"/>
              </a:rPr>
              <a:t>See the opportunity in conflict</a:t>
            </a:r>
          </a:p>
          <a:p>
            <a:pPr marL="0" indent="0" algn="l" fontAlgn="base">
              <a:buNone/>
            </a:pPr>
            <a:r>
              <a:rPr lang="en-US" b="1" i="0" dirty="0">
                <a:solidFill>
                  <a:srgbClr val="011627"/>
                </a:solidFill>
                <a:effectLst/>
                <a:latin typeface="Montserrat"/>
              </a:rPr>
              <a:t>9.   Nonverbals are part of a conversation. Make sure you’re listening.</a:t>
            </a:r>
            <a:endParaRPr lang="en-US" b="0" i="0" dirty="0">
              <a:solidFill>
                <a:srgbClr val="3A3A3A"/>
              </a:solidFill>
              <a:effectLst/>
              <a:latin typeface="Noto Sans" panose="020B0502040204020203" pitchFamily="34" charset="0"/>
            </a:endParaRPr>
          </a:p>
          <a:p>
            <a:pPr algn="l" fontAlgn="base"/>
            <a:r>
              <a:rPr lang="en-US" b="1" i="0" dirty="0">
                <a:solidFill>
                  <a:srgbClr val="011627"/>
                </a:solidFill>
                <a:effectLst/>
                <a:latin typeface="Montserrat"/>
              </a:rPr>
              <a:t>10. Find the joy</a:t>
            </a:r>
            <a:endParaRPr lang="en-US" dirty="0"/>
          </a:p>
        </p:txBody>
      </p:sp>
      <p:sp>
        <p:nvSpPr>
          <p:cNvPr id="4" name="Slide Number Placeholder 3"/>
          <p:cNvSpPr>
            <a:spLocks noGrp="1"/>
          </p:cNvSpPr>
          <p:nvPr>
            <p:ph type="sldNum" sz="quarter" idx="5"/>
          </p:nvPr>
        </p:nvSpPr>
        <p:spPr/>
        <p:txBody>
          <a:bodyPr/>
          <a:lstStyle/>
          <a:p>
            <a:fld id="{25CACC31-1050-46B4-9F19-2605034B25FF}" type="slidenum">
              <a:rPr lang="en-US" smtClean="0"/>
              <a:t>48</a:t>
            </a:fld>
            <a:endParaRPr lang="en-US"/>
          </a:p>
        </p:txBody>
      </p:sp>
    </p:spTree>
    <p:extLst>
      <p:ext uri="{BB962C8B-B14F-4D97-AF65-F5344CB8AC3E}">
        <p14:creationId xmlns:p14="http://schemas.microsoft.com/office/powerpoint/2010/main" val="122309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crystal, everyone has a different perspective.</a:t>
            </a:r>
          </a:p>
          <a:p>
            <a:endParaRPr lang="en-US" dirty="0"/>
          </a:p>
          <a:p>
            <a:r>
              <a:rPr lang="en-US" dirty="0"/>
              <a:t>Game: Guess what Melanie has on the slide</a:t>
            </a:r>
          </a:p>
        </p:txBody>
      </p:sp>
      <p:sp>
        <p:nvSpPr>
          <p:cNvPr id="4" name="Slide Number Placeholder 3"/>
          <p:cNvSpPr>
            <a:spLocks noGrp="1"/>
          </p:cNvSpPr>
          <p:nvPr>
            <p:ph type="sldNum" sz="quarter" idx="5"/>
          </p:nvPr>
        </p:nvSpPr>
        <p:spPr/>
        <p:txBody>
          <a:bodyPr/>
          <a:lstStyle/>
          <a:p>
            <a:fld id="{25CACC31-1050-46B4-9F19-2605034B25FF}" type="slidenum">
              <a:rPr lang="en-US" smtClean="0"/>
              <a:t>5</a:t>
            </a:fld>
            <a:endParaRPr lang="en-US"/>
          </a:p>
        </p:txBody>
      </p:sp>
    </p:spTree>
    <p:extLst>
      <p:ext uri="{BB962C8B-B14F-4D97-AF65-F5344CB8AC3E}">
        <p14:creationId xmlns:p14="http://schemas.microsoft.com/office/powerpoint/2010/main" val="81279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brainstorm from experiences in groups</a:t>
            </a:r>
          </a:p>
        </p:txBody>
      </p:sp>
      <p:sp>
        <p:nvSpPr>
          <p:cNvPr id="4" name="Slide Number Placeholder 3"/>
          <p:cNvSpPr>
            <a:spLocks noGrp="1"/>
          </p:cNvSpPr>
          <p:nvPr>
            <p:ph type="sldNum" sz="quarter" idx="5"/>
          </p:nvPr>
        </p:nvSpPr>
        <p:spPr/>
        <p:txBody>
          <a:bodyPr/>
          <a:lstStyle/>
          <a:p>
            <a:fld id="{25CACC31-1050-46B4-9F19-2605034B25FF}" type="slidenum">
              <a:rPr lang="en-US" smtClean="0"/>
              <a:t>6</a:t>
            </a:fld>
            <a:endParaRPr lang="en-US"/>
          </a:p>
        </p:txBody>
      </p:sp>
    </p:spTree>
    <p:extLst>
      <p:ext uri="{BB962C8B-B14F-4D97-AF65-F5344CB8AC3E}">
        <p14:creationId xmlns:p14="http://schemas.microsoft.com/office/powerpoint/2010/main" val="226124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u="none" strike="noStrike" cap="all" dirty="0">
                <a:latin typeface="inherit"/>
                <a:hlinkClick r:id="rId3">
                  <a:extLst>
                    <a:ext uri="{A12FA001-AC4F-418D-AE19-62706E023703}">
                      <ahyp:hlinkClr xmlns:ahyp="http://schemas.microsoft.com/office/drawing/2018/hyperlinkcolor" val="tx"/>
                    </a:ext>
                  </a:extLst>
                </a:hlinkClick>
              </a:rPr>
              <a:t>1. </a:t>
            </a:r>
            <a:r>
              <a:rPr lang="en-US" sz="1200" b="1" i="0" u="none" strike="noStrike" cap="all" dirty="0">
                <a:solidFill>
                  <a:srgbClr val="EDFB69"/>
                </a:solidFill>
                <a:effectLst/>
                <a:hlinkClick r:id="rId3">
                  <a:extLst>
                    <a:ext uri="{A12FA001-AC4F-418D-AE19-62706E023703}">
                      <ahyp:hlinkClr xmlns:ahyp="http://schemas.microsoft.com/office/drawing/2018/hyperlinkcolor" val="tx"/>
                    </a:ext>
                  </a:extLst>
                </a:hlinkClick>
              </a:rPr>
              <a:t>FIGHT</a:t>
            </a:r>
            <a:r>
              <a:rPr lang="en-US" sz="1200" b="0" i="0" dirty="0">
                <a:solidFill>
                  <a:srgbClr val="212529"/>
                </a:solidFill>
                <a:effectLst/>
              </a:rPr>
              <a:t>, </a:t>
            </a:r>
            <a:r>
              <a:rPr lang="en-US" sz="1200" b="1" i="0" u="none" strike="noStrike" cap="all" dirty="0">
                <a:solidFill>
                  <a:srgbClr val="0074CC"/>
                </a:solidFill>
                <a:effectLst/>
                <a:hlinkClick r:id="rId4"/>
              </a:rPr>
              <a:t>BATTLE</a:t>
            </a:r>
            <a:r>
              <a:rPr lang="en-US" sz="1200" b="0" i="0" dirty="0">
                <a:solidFill>
                  <a:srgbClr val="212529"/>
                </a:solidFill>
                <a:effectLst/>
              </a:rPr>
              <a:t>, </a:t>
            </a:r>
            <a:r>
              <a:rPr lang="en-US" sz="1200" b="1" i="0" u="none" strike="noStrike" cap="all" dirty="0">
                <a:solidFill>
                  <a:srgbClr val="0074CC"/>
                </a:solidFill>
                <a:effectLst/>
                <a:hlinkClick r:id="rId5"/>
              </a:rPr>
              <a:t>WAR</a:t>
            </a:r>
            <a:r>
              <a:rPr lang="en-US" sz="1200" b="1" i="0" u="none" strike="noStrike" cap="all" dirty="0">
                <a:solidFill>
                  <a:srgbClr val="0074CC"/>
                </a:solidFill>
                <a:effectLst/>
              </a:rPr>
              <a:t>     </a:t>
            </a:r>
            <a:r>
              <a:rPr lang="en-US" sz="1200" b="1" i="0" u="none" strike="noStrike" cap="all" dirty="0">
                <a:effectLst/>
              </a:rPr>
              <a:t>“</a:t>
            </a:r>
            <a:r>
              <a:rPr lang="en-US" sz="1200" b="0" i="0" dirty="0">
                <a:effectLst/>
              </a:rPr>
              <a:t>an armed </a:t>
            </a:r>
            <a:r>
              <a:rPr lang="en-US" sz="1200" b="0" i="1" dirty="0">
                <a:effectLst/>
              </a:rPr>
              <a:t>conflict”</a:t>
            </a:r>
            <a:endParaRPr lang="en-US" sz="1200" b="0" i="0" dirty="0">
              <a:effectLst/>
            </a:endParaRPr>
          </a:p>
          <a:p>
            <a:pPr algn="ctr" fontAlgn="base"/>
            <a:endParaRPr lang="en-US" sz="1200" b="1" i="0" dirty="0">
              <a:effectLst/>
            </a:endParaRPr>
          </a:p>
          <a:p>
            <a:pPr marL="0" indent="0" algn="l" fontAlgn="base">
              <a:lnSpc>
                <a:spcPct val="120000"/>
              </a:lnSpc>
              <a:spcBef>
                <a:spcPts val="600"/>
              </a:spcBef>
              <a:spcAft>
                <a:spcPts val="600"/>
              </a:spcAft>
              <a:buNone/>
            </a:pPr>
            <a:r>
              <a:rPr lang="en-US" sz="1200" b="1" i="0" dirty="0">
                <a:effectLst/>
              </a:rPr>
              <a:t>2 a. </a:t>
            </a:r>
            <a:r>
              <a:rPr lang="en-US" sz="1200" b="0" i="0" dirty="0">
                <a:effectLst/>
              </a:rPr>
              <a:t>Competitive or opposing action of incompatibles </a:t>
            </a:r>
            <a:r>
              <a:rPr lang="en-US" sz="1200" b="1" i="0" dirty="0">
                <a:effectLst/>
              </a:rPr>
              <a:t>: </a:t>
            </a:r>
            <a:r>
              <a:rPr lang="en-US" sz="1200" b="0" i="0" dirty="0">
                <a:effectLst/>
              </a:rPr>
              <a:t>antagonistic state or action (as of divergent ideas, interests, or persons).  </a:t>
            </a:r>
            <a:r>
              <a:rPr lang="en-US" sz="1200" b="0" i="0" dirty="0">
                <a:solidFill>
                  <a:srgbClr val="212529"/>
                </a:solidFill>
                <a:effectLst/>
              </a:rPr>
              <a:t>“</a:t>
            </a:r>
            <a:r>
              <a:rPr lang="en-US" sz="1200" b="0" i="0" dirty="0">
                <a:effectLst/>
              </a:rPr>
              <a:t>a </a:t>
            </a:r>
            <a:r>
              <a:rPr lang="en-US" sz="1200" b="0" i="1" dirty="0">
                <a:effectLst/>
              </a:rPr>
              <a:t>conflict</a:t>
            </a:r>
            <a:r>
              <a:rPr lang="en-US" sz="1200" b="0" i="0" dirty="0">
                <a:effectLst/>
              </a:rPr>
              <a:t> of principles”</a:t>
            </a:r>
          </a:p>
          <a:p>
            <a:pPr marL="0" indent="0" algn="l" fontAlgn="base">
              <a:lnSpc>
                <a:spcPct val="120000"/>
              </a:lnSpc>
              <a:buNone/>
            </a:pPr>
            <a:r>
              <a:rPr lang="en-US" sz="1200" b="1" i="0" dirty="0">
                <a:effectLst/>
              </a:rPr>
              <a:t>2 b</a:t>
            </a:r>
            <a:r>
              <a:rPr lang="en-US" sz="1200" dirty="0"/>
              <a:t>.</a:t>
            </a:r>
            <a:r>
              <a:rPr lang="en-US" sz="1200" b="1" i="0" dirty="0">
                <a:effectLst/>
              </a:rPr>
              <a:t> </a:t>
            </a:r>
            <a:r>
              <a:rPr lang="en-US" sz="1200" b="0" i="0" dirty="0">
                <a:effectLst/>
              </a:rPr>
              <a:t>Mental struggle resulting from </a:t>
            </a:r>
            <a:r>
              <a:rPr lang="en-US" sz="1200" b="0" i="0" u="none" strike="noStrike" dirty="0">
                <a:solidFill>
                  <a:srgbClr val="0074CC"/>
                </a:solidFill>
                <a:effectLst/>
                <a:hlinkClick r:id="rId6"/>
              </a:rPr>
              <a:t>incompatible</a:t>
            </a:r>
            <a:r>
              <a:rPr lang="en-US" sz="1200" b="0" i="0" dirty="0">
                <a:effectLst/>
              </a:rPr>
              <a:t> or opposing needs, drives, wishes, or external or internal demands. </a:t>
            </a:r>
            <a:r>
              <a:rPr lang="en-US" sz="1200" b="0" i="0" dirty="0">
                <a:solidFill>
                  <a:srgbClr val="212529"/>
                </a:solidFill>
                <a:effectLst/>
              </a:rPr>
              <a:t>“</a:t>
            </a:r>
            <a:r>
              <a:rPr lang="en-US" sz="1200" b="0" i="0" dirty="0">
                <a:effectLst/>
              </a:rPr>
              <a:t>His conscience was in </a:t>
            </a:r>
            <a:r>
              <a:rPr lang="en-US" sz="1200" b="0" i="1" dirty="0">
                <a:effectLst/>
              </a:rPr>
              <a:t>conflict</a:t>
            </a:r>
            <a:r>
              <a:rPr lang="en-US" sz="1200" b="0" i="0" dirty="0">
                <a:effectLst/>
              </a:rPr>
              <a:t> with his duty.”</a:t>
            </a:r>
          </a:p>
          <a:p>
            <a:pPr marL="0" indent="0" algn="l" fontAlgn="base">
              <a:lnSpc>
                <a:spcPct val="120000"/>
              </a:lnSpc>
              <a:buNone/>
            </a:pPr>
            <a:r>
              <a:rPr lang="en-US" sz="1200" b="1" i="0" dirty="0">
                <a:effectLst/>
              </a:rPr>
              <a:t>3a. T</a:t>
            </a:r>
            <a:r>
              <a:rPr lang="en-US" sz="1200" b="0" i="0" dirty="0">
                <a:effectLst/>
              </a:rPr>
              <a:t>he opposition of persons or forces that gives rise to the dramatic action in a drama or fiction. “The </a:t>
            </a:r>
            <a:r>
              <a:rPr lang="en-US" sz="1200" b="0" i="1" dirty="0">
                <a:effectLst/>
              </a:rPr>
              <a:t>conflict</a:t>
            </a:r>
            <a:r>
              <a:rPr lang="en-US" sz="1200" b="0" i="0" dirty="0">
                <a:effectLst/>
              </a:rPr>
              <a:t> in the play is between the king and the archbishop.”</a:t>
            </a:r>
          </a:p>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7</a:t>
            </a:fld>
            <a:endParaRPr lang="en-US"/>
          </a:p>
        </p:txBody>
      </p:sp>
    </p:spTree>
    <p:extLst>
      <p:ext uri="{BB962C8B-B14F-4D97-AF65-F5344CB8AC3E}">
        <p14:creationId xmlns:p14="http://schemas.microsoft.com/office/powerpoint/2010/main" val="115687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8</a:t>
            </a:fld>
            <a:endParaRPr lang="en-US"/>
          </a:p>
        </p:txBody>
      </p:sp>
    </p:spTree>
    <p:extLst>
      <p:ext uri="{BB962C8B-B14F-4D97-AF65-F5344CB8AC3E}">
        <p14:creationId xmlns:p14="http://schemas.microsoft.com/office/powerpoint/2010/main" val="217359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4D15D-94BA-4ED1-A06E-3F83917AB7EC}" type="slidenum">
              <a:rPr lang="en-US" smtClean="0"/>
              <a:t>9</a:t>
            </a:fld>
            <a:endParaRPr lang="en-US"/>
          </a:p>
        </p:txBody>
      </p:sp>
    </p:spTree>
    <p:extLst>
      <p:ext uri="{BB962C8B-B14F-4D97-AF65-F5344CB8AC3E}">
        <p14:creationId xmlns:p14="http://schemas.microsoft.com/office/powerpoint/2010/main" val="172488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2296358" y="1290398"/>
            <a:ext cx="9144000" cy="2387600"/>
          </a:xfrm>
        </p:spPr>
        <p:txBody>
          <a:bodyPr anchor="ctr"/>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2302276" y="4081614"/>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 and Affiliation(s)</a:t>
            </a:r>
          </a:p>
        </p:txBody>
      </p:sp>
    </p:spTree>
    <p:extLst>
      <p:ext uri="{BB962C8B-B14F-4D97-AF65-F5344CB8AC3E}">
        <p14:creationId xmlns:p14="http://schemas.microsoft.com/office/powerpoint/2010/main" val="2367574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5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2092750" y="365125"/>
            <a:ext cx="647974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727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257909" y="3067055"/>
            <a:ext cx="4585849" cy="2738503"/>
          </a:xfrm>
          <a:custGeom>
            <a:avLst/>
            <a:gdLst>
              <a:gd name="connsiteX0" fmla="*/ 0 w 4585849"/>
              <a:gd name="connsiteY0" fmla="*/ 0 h 2738503"/>
              <a:gd name="connsiteX1" fmla="*/ 4585849 w 4585849"/>
              <a:gd name="connsiteY1" fmla="*/ 0 h 2738503"/>
              <a:gd name="connsiteX2" fmla="*/ 4585849 w 4585849"/>
              <a:gd name="connsiteY2" fmla="*/ 2738503 h 2738503"/>
              <a:gd name="connsiteX3" fmla="*/ 0 w 4585849"/>
              <a:gd name="connsiteY3" fmla="*/ 2738503 h 2738503"/>
            </a:gdLst>
            <a:ahLst/>
            <a:cxnLst>
              <a:cxn ang="0">
                <a:pos x="connsiteX0" y="connsiteY0"/>
              </a:cxn>
              <a:cxn ang="0">
                <a:pos x="connsiteX1" y="connsiteY1"/>
              </a:cxn>
              <a:cxn ang="0">
                <a:pos x="connsiteX2" y="connsiteY2"/>
              </a:cxn>
              <a:cxn ang="0">
                <a:pos x="connsiteX3" y="connsiteY3"/>
              </a:cxn>
            </a:cxnLst>
            <a:rect l="l" t="t" r="r" b="b"/>
            <a:pathLst>
              <a:path w="4585849" h="2738503">
                <a:moveTo>
                  <a:pt x="0" y="0"/>
                </a:moveTo>
                <a:lnTo>
                  <a:pt x="4585849" y="0"/>
                </a:lnTo>
                <a:lnTo>
                  <a:pt x="4585849" y="2738503"/>
                </a:lnTo>
                <a:lnTo>
                  <a:pt x="0" y="2738503"/>
                </a:lnTo>
                <a:close/>
              </a:path>
            </a:pathLst>
          </a:custGeom>
          <a:solidFill>
            <a:schemeClr val="bg1">
              <a:lumMod val="65000"/>
            </a:schemeClr>
          </a:solidFill>
        </p:spPr>
        <p:txBody>
          <a:bodyPr wrap="square">
            <a:noAutofit/>
          </a:bodyPr>
          <a:lstStyle/>
          <a:p>
            <a:endParaRPr lang="en-US"/>
          </a:p>
        </p:txBody>
      </p:sp>
      <p:sp>
        <p:nvSpPr>
          <p:cNvPr id="15" name="Picture Placeholder 14"/>
          <p:cNvSpPr>
            <a:spLocks noGrp="1"/>
          </p:cNvSpPr>
          <p:nvPr>
            <p:ph type="pic" sz="quarter" idx="11"/>
          </p:nvPr>
        </p:nvSpPr>
        <p:spPr>
          <a:xfrm>
            <a:off x="6373308" y="3067055"/>
            <a:ext cx="4585849" cy="2738503"/>
          </a:xfrm>
          <a:custGeom>
            <a:avLst/>
            <a:gdLst>
              <a:gd name="connsiteX0" fmla="*/ 0 w 4585849"/>
              <a:gd name="connsiteY0" fmla="*/ 0 h 2738503"/>
              <a:gd name="connsiteX1" fmla="*/ 4585849 w 4585849"/>
              <a:gd name="connsiteY1" fmla="*/ 0 h 2738503"/>
              <a:gd name="connsiteX2" fmla="*/ 4585849 w 4585849"/>
              <a:gd name="connsiteY2" fmla="*/ 2738503 h 2738503"/>
              <a:gd name="connsiteX3" fmla="*/ 0 w 4585849"/>
              <a:gd name="connsiteY3" fmla="*/ 2738503 h 2738503"/>
            </a:gdLst>
            <a:ahLst/>
            <a:cxnLst>
              <a:cxn ang="0">
                <a:pos x="connsiteX0" y="connsiteY0"/>
              </a:cxn>
              <a:cxn ang="0">
                <a:pos x="connsiteX1" y="connsiteY1"/>
              </a:cxn>
              <a:cxn ang="0">
                <a:pos x="connsiteX2" y="connsiteY2"/>
              </a:cxn>
              <a:cxn ang="0">
                <a:pos x="connsiteX3" y="connsiteY3"/>
              </a:cxn>
            </a:cxnLst>
            <a:rect l="l" t="t" r="r" b="b"/>
            <a:pathLst>
              <a:path w="4585849" h="2738503">
                <a:moveTo>
                  <a:pt x="0" y="0"/>
                </a:moveTo>
                <a:lnTo>
                  <a:pt x="4585849" y="0"/>
                </a:lnTo>
                <a:lnTo>
                  <a:pt x="4585849" y="2738503"/>
                </a:lnTo>
                <a:lnTo>
                  <a:pt x="0" y="2738503"/>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88375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08043" y="764921"/>
            <a:ext cx="3569808" cy="2551840"/>
          </a:xfrm>
          <a:custGeom>
            <a:avLst/>
            <a:gdLst>
              <a:gd name="connsiteX0" fmla="*/ 0 w 3569808"/>
              <a:gd name="connsiteY0" fmla="*/ 0 h 2551840"/>
              <a:gd name="connsiteX1" fmla="*/ 3569808 w 3569808"/>
              <a:gd name="connsiteY1" fmla="*/ 0 h 2551840"/>
              <a:gd name="connsiteX2" fmla="*/ 3569808 w 3569808"/>
              <a:gd name="connsiteY2" fmla="*/ 2551840 h 2551840"/>
              <a:gd name="connsiteX3" fmla="*/ 0 w 3569808"/>
              <a:gd name="connsiteY3" fmla="*/ 2551840 h 2551840"/>
            </a:gdLst>
            <a:ahLst/>
            <a:cxnLst>
              <a:cxn ang="0">
                <a:pos x="connsiteX0" y="connsiteY0"/>
              </a:cxn>
              <a:cxn ang="0">
                <a:pos x="connsiteX1" y="connsiteY1"/>
              </a:cxn>
              <a:cxn ang="0">
                <a:pos x="connsiteX2" y="connsiteY2"/>
              </a:cxn>
              <a:cxn ang="0">
                <a:pos x="connsiteX3" y="connsiteY3"/>
              </a:cxn>
            </a:cxnLst>
            <a:rect l="l" t="t" r="r" b="b"/>
            <a:pathLst>
              <a:path w="3569808" h="2551840">
                <a:moveTo>
                  <a:pt x="0" y="0"/>
                </a:moveTo>
                <a:lnTo>
                  <a:pt x="3569808" y="0"/>
                </a:lnTo>
                <a:lnTo>
                  <a:pt x="3569808" y="2551840"/>
                </a:lnTo>
                <a:lnTo>
                  <a:pt x="0" y="2551840"/>
                </a:lnTo>
                <a:close/>
              </a:path>
            </a:pathLst>
          </a:custGeom>
          <a:solidFill>
            <a:schemeClr val="bg1">
              <a:lumMod val="65000"/>
            </a:schemeClr>
          </a:solidFill>
        </p:spPr>
        <p:txBody>
          <a:bodyPr wrap="square">
            <a:noAutofit/>
          </a:bodyPr>
          <a:lstStyle/>
          <a:p>
            <a:endParaRPr lang="en-US"/>
          </a:p>
        </p:txBody>
      </p:sp>
      <p:sp>
        <p:nvSpPr>
          <p:cNvPr id="13" name="Picture Placeholder 12"/>
          <p:cNvSpPr>
            <a:spLocks noGrp="1"/>
          </p:cNvSpPr>
          <p:nvPr>
            <p:ph type="pic" sz="quarter" idx="11"/>
          </p:nvPr>
        </p:nvSpPr>
        <p:spPr>
          <a:xfrm>
            <a:off x="7914151" y="764921"/>
            <a:ext cx="3569808" cy="2551840"/>
          </a:xfrm>
          <a:custGeom>
            <a:avLst/>
            <a:gdLst>
              <a:gd name="connsiteX0" fmla="*/ 0 w 3569808"/>
              <a:gd name="connsiteY0" fmla="*/ 0 h 2551840"/>
              <a:gd name="connsiteX1" fmla="*/ 3569808 w 3569808"/>
              <a:gd name="connsiteY1" fmla="*/ 0 h 2551840"/>
              <a:gd name="connsiteX2" fmla="*/ 3569808 w 3569808"/>
              <a:gd name="connsiteY2" fmla="*/ 2551840 h 2551840"/>
              <a:gd name="connsiteX3" fmla="*/ 0 w 3569808"/>
              <a:gd name="connsiteY3" fmla="*/ 2551840 h 2551840"/>
            </a:gdLst>
            <a:ahLst/>
            <a:cxnLst>
              <a:cxn ang="0">
                <a:pos x="connsiteX0" y="connsiteY0"/>
              </a:cxn>
              <a:cxn ang="0">
                <a:pos x="connsiteX1" y="connsiteY1"/>
              </a:cxn>
              <a:cxn ang="0">
                <a:pos x="connsiteX2" y="connsiteY2"/>
              </a:cxn>
              <a:cxn ang="0">
                <a:pos x="connsiteX3" y="connsiteY3"/>
              </a:cxn>
            </a:cxnLst>
            <a:rect l="l" t="t" r="r" b="b"/>
            <a:pathLst>
              <a:path w="3569808" h="2551840">
                <a:moveTo>
                  <a:pt x="0" y="0"/>
                </a:moveTo>
                <a:lnTo>
                  <a:pt x="3569808" y="0"/>
                </a:lnTo>
                <a:lnTo>
                  <a:pt x="3569808" y="2551840"/>
                </a:lnTo>
                <a:lnTo>
                  <a:pt x="0" y="255184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6165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786167" y="1035974"/>
            <a:ext cx="5227580" cy="4881750"/>
          </a:xfrm>
          <a:custGeom>
            <a:avLst/>
            <a:gdLst>
              <a:gd name="connsiteX0" fmla="*/ 3259042 w 6428477"/>
              <a:gd name="connsiteY0" fmla="*/ 1 h 6003202"/>
              <a:gd name="connsiteX1" fmla="*/ 6428477 w 6428477"/>
              <a:gd name="connsiteY1" fmla="*/ 1 h 6003202"/>
              <a:gd name="connsiteX2" fmla="*/ 6428477 w 6428477"/>
              <a:gd name="connsiteY2" fmla="*/ 5124542 h 6003202"/>
              <a:gd name="connsiteX3" fmla="*/ 3259042 w 6428477"/>
              <a:gd name="connsiteY3" fmla="*/ 5124542 h 6003202"/>
              <a:gd name="connsiteX4" fmla="*/ 0 w 6428477"/>
              <a:gd name="connsiteY4" fmla="*/ 0 h 6003202"/>
              <a:gd name="connsiteX5" fmla="*/ 3169435 w 6428477"/>
              <a:gd name="connsiteY5" fmla="*/ 0 h 6003202"/>
              <a:gd name="connsiteX6" fmla="*/ 3169435 w 6428477"/>
              <a:gd name="connsiteY6" fmla="*/ 6003202 h 6003202"/>
              <a:gd name="connsiteX7" fmla="*/ 0 w 6428477"/>
              <a:gd name="connsiteY7" fmla="*/ 6003202 h 600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477" h="6003202">
                <a:moveTo>
                  <a:pt x="3259042" y="1"/>
                </a:moveTo>
                <a:lnTo>
                  <a:pt x="6428477" y="1"/>
                </a:lnTo>
                <a:lnTo>
                  <a:pt x="6428477" y="5124542"/>
                </a:lnTo>
                <a:lnTo>
                  <a:pt x="3259042" y="5124542"/>
                </a:lnTo>
                <a:close/>
                <a:moveTo>
                  <a:pt x="0" y="0"/>
                </a:moveTo>
                <a:lnTo>
                  <a:pt x="3169435" y="0"/>
                </a:lnTo>
                <a:lnTo>
                  <a:pt x="3169435" y="6003202"/>
                </a:lnTo>
                <a:lnTo>
                  <a:pt x="0" y="6003202"/>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031050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7498727" y="0"/>
            <a:ext cx="3285388" cy="6134108"/>
          </a:xfrm>
          <a:custGeom>
            <a:avLst/>
            <a:gdLst>
              <a:gd name="connsiteX0" fmla="*/ 0 w 3285388"/>
              <a:gd name="connsiteY0" fmla="*/ 0 h 6134108"/>
              <a:gd name="connsiteX1" fmla="*/ 3285388 w 3285388"/>
              <a:gd name="connsiteY1" fmla="*/ 0 h 6134108"/>
              <a:gd name="connsiteX2" fmla="*/ 3285388 w 3285388"/>
              <a:gd name="connsiteY2" fmla="*/ 6134108 h 6134108"/>
              <a:gd name="connsiteX3" fmla="*/ 0 w 3285388"/>
              <a:gd name="connsiteY3" fmla="*/ 6134108 h 6134108"/>
            </a:gdLst>
            <a:ahLst/>
            <a:cxnLst>
              <a:cxn ang="0">
                <a:pos x="connsiteX0" y="connsiteY0"/>
              </a:cxn>
              <a:cxn ang="0">
                <a:pos x="connsiteX1" y="connsiteY1"/>
              </a:cxn>
              <a:cxn ang="0">
                <a:pos x="connsiteX2" y="connsiteY2"/>
              </a:cxn>
              <a:cxn ang="0">
                <a:pos x="connsiteX3" y="connsiteY3"/>
              </a:cxn>
            </a:cxnLst>
            <a:rect l="l" t="t" r="r" b="b"/>
            <a:pathLst>
              <a:path w="3285388" h="6134108">
                <a:moveTo>
                  <a:pt x="0" y="0"/>
                </a:moveTo>
                <a:lnTo>
                  <a:pt x="3285388" y="0"/>
                </a:lnTo>
                <a:lnTo>
                  <a:pt x="3285388" y="6134108"/>
                </a:lnTo>
                <a:lnTo>
                  <a:pt x="0" y="6134108"/>
                </a:lnTo>
                <a:close/>
              </a:path>
            </a:pathLst>
          </a:custGeom>
          <a:solidFill>
            <a:schemeClr val="bg1">
              <a:lumMod val="65000"/>
            </a:schemeClr>
          </a:solidFill>
        </p:spPr>
        <p:txBody>
          <a:bodyPr wrap="square">
            <a:noAutofit/>
          </a:bodyPr>
          <a:lstStyle/>
          <a:p>
            <a:endParaRPr lang="en-US"/>
          </a:p>
        </p:txBody>
      </p:sp>
      <p:sp>
        <p:nvSpPr>
          <p:cNvPr id="14" name="Picture Placeholder 13"/>
          <p:cNvSpPr>
            <a:spLocks noGrp="1"/>
          </p:cNvSpPr>
          <p:nvPr>
            <p:ph type="pic" sz="quarter" idx="11"/>
          </p:nvPr>
        </p:nvSpPr>
        <p:spPr>
          <a:xfrm>
            <a:off x="1277474" y="3330287"/>
            <a:ext cx="6008153" cy="2803827"/>
          </a:xfrm>
          <a:custGeom>
            <a:avLst/>
            <a:gdLst>
              <a:gd name="connsiteX0" fmla="*/ 0 w 6008153"/>
              <a:gd name="connsiteY0" fmla="*/ 0 h 2803827"/>
              <a:gd name="connsiteX1" fmla="*/ 6008153 w 6008153"/>
              <a:gd name="connsiteY1" fmla="*/ 0 h 2803827"/>
              <a:gd name="connsiteX2" fmla="*/ 6008153 w 6008153"/>
              <a:gd name="connsiteY2" fmla="*/ 2803827 h 2803827"/>
              <a:gd name="connsiteX3" fmla="*/ 0 w 6008153"/>
              <a:gd name="connsiteY3" fmla="*/ 2803827 h 2803827"/>
            </a:gdLst>
            <a:ahLst/>
            <a:cxnLst>
              <a:cxn ang="0">
                <a:pos x="connsiteX0" y="connsiteY0"/>
              </a:cxn>
              <a:cxn ang="0">
                <a:pos x="connsiteX1" y="connsiteY1"/>
              </a:cxn>
              <a:cxn ang="0">
                <a:pos x="connsiteX2" y="connsiteY2"/>
              </a:cxn>
              <a:cxn ang="0">
                <a:pos x="connsiteX3" y="connsiteY3"/>
              </a:cxn>
            </a:cxnLst>
            <a:rect l="l" t="t" r="r" b="b"/>
            <a:pathLst>
              <a:path w="6008153" h="2803827">
                <a:moveTo>
                  <a:pt x="0" y="0"/>
                </a:moveTo>
                <a:lnTo>
                  <a:pt x="6008153" y="0"/>
                </a:lnTo>
                <a:lnTo>
                  <a:pt x="6008153" y="2803827"/>
                </a:lnTo>
                <a:lnTo>
                  <a:pt x="0" y="280382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95559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162173" y="232647"/>
            <a:ext cx="9423367" cy="1325563"/>
          </a:xfrm>
        </p:spPr>
        <p:txBody>
          <a:bodyPr>
            <a:normAutofit/>
          </a:bodyPr>
          <a:lstStyle>
            <a:lvl1pPr>
              <a:defRPr sz="4400" b="1"/>
            </a:lvl1pPr>
          </a:lstStyle>
          <a:p>
            <a:r>
              <a:rPr lang="en-US" dirty="0"/>
              <a:t>Click to edit Master title style</a:t>
            </a:r>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2162174" y="1850436"/>
            <a:ext cx="9423367" cy="4295840"/>
          </a:xfrm>
        </p:spPr>
        <p:txBody>
          <a:bodyPr/>
          <a:lstStyle>
            <a:lvl1pPr>
              <a:defRPr sz="3600" b="1"/>
            </a:lvl1pPr>
            <a:lvl2pPr>
              <a:defRPr sz="3200"/>
            </a:lvl2pPr>
            <a:lvl3pPr>
              <a:defRPr sz="2800"/>
            </a:lvl3pPr>
            <a:lvl4pPr>
              <a:defRPr sz="26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19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2130457" y="830690"/>
            <a:ext cx="9605913" cy="2852737"/>
          </a:xfrm>
        </p:spPr>
        <p:txBody>
          <a:bodyPr anchor="ctr"/>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2130457" y="4118123"/>
            <a:ext cx="9605913" cy="1500187"/>
          </a:xfrm>
        </p:spPr>
        <p:txBody>
          <a:bodyPr/>
          <a:lstStyle>
            <a:lvl1pPr marL="0" indent="0" algn="ctr">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Speaker Name(s) and Affiliation(s)</a:t>
            </a:r>
          </a:p>
        </p:txBody>
      </p:sp>
    </p:spTree>
    <p:extLst>
      <p:ext uri="{BB962C8B-B14F-4D97-AF65-F5344CB8AC3E}">
        <p14:creationId xmlns:p14="http://schemas.microsoft.com/office/powerpoint/2010/main" val="109831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a:xfrm>
            <a:off x="2129272" y="182332"/>
            <a:ext cx="955053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2129272" y="1869682"/>
            <a:ext cx="46060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7073778" y="1869682"/>
            <a:ext cx="460603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60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193686" y="394394"/>
            <a:ext cx="943690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2193686" y="1965911"/>
            <a:ext cx="4502101"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2193687" y="2789823"/>
            <a:ext cx="4502101" cy="3684588"/>
          </a:xfrm>
        </p:spPr>
        <p:txBody>
          <a:bodyPr/>
          <a:lstStyle>
            <a:lvl1pPr>
              <a:defRPr sz="3200" b="0"/>
            </a:lvl1pPr>
            <a:lvl2pPr>
              <a:defRPr sz="2800"/>
            </a:lvl2pPr>
            <a:lvl3pPr>
              <a:defRPr sz="2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7128493" y="1940850"/>
            <a:ext cx="4502101"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7128493" y="2789823"/>
            <a:ext cx="4502102" cy="3684588"/>
          </a:xfrm>
        </p:spPr>
        <p:txBody>
          <a:bodyPr/>
          <a:lstStyle>
            <a:lvl1pPr>
              <a:defRPr sz="3200" b="0"/>
            </a:lvl1pPr>
            <a:lvl2pPr>
              <a:defRPr sz="2800"/>
            </a:lvl2pPr>
            <a:lvl3pPr>
              <a:defRPr sz="2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18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129272" y="182332"/>
            <a:ext cx="9580375" cy="1325563"/>
          </a:xfrm>
        </p:spPr>
        <p:txBody>
          <a:bodyPr/>
          <a:lstStyle/>
          <a:p>
            <a:r>
              <a:rPr lang="en-US"/>
              <a:t>Click to edit Master title style</a:t>
            </a:r>
          </a:p>
        </p:txBody>
      </p:sp>
    </p:spTree>
    <p:extLst>
      <p:ext uri="{BB962C8B-B14F-4D97-AF65-F5344CB8AC3E}">
        <p14:creationId xmlns:p14="http://schemas.microsoft.com/office/powerpoint/2010/main" val="71461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2486303" y="769938"/>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6664750" y="769938"/>
            <a:ext cx="4756625" cy="53999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2486302" y="2473833"/>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060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2402258" y="457200"/>
            <a:ext cx="3932237" cy="1600200"/>
          </a:xfrm>
        </p:spPr>
        <p:txBody>
          <a:bodyPr anchor="ct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6604986" y="987425"/>
            <a:ext cx="475040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2402258" y="2208321"/>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2748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334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5F5496-0E4E-DA8E-D6D3-9C368FE63735}"/>
              </a:ext>
            </a:extLst>
          </p:cNvPr>
          <p:cNvSpPr/>
          <p:nvPr userDrawn="1"/>
        </p:nvSpPr>
        <p:spPr>
          <a:xfrm>
            <a:off x="11830639" y="0"/>
            <a:ext cx="366944" cy="6858000"/>
          </a:xfrm>
          <a:prstGeom prst="rect">
            <a:avLst/>
          </a:prstGeom>
          <a:solidFill>
            <a:srgbClr val="C54A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7AC1312-7862-D5C5-A331-80F19CD7FC3F}"/>
              </a:ext>
            </a:extLst>
          </p:cNvPr>
          <p:cNvSpPr/>
          <p:nvPr userDrawn="1"/>
        </p:nvSpPr>
        <p:spPr>
          <a:xfrm>
            <a:off x="0" y="0"/>
            <a:ext cx="1992384" cy="68580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129272" y="182332"/>
            <a:ext cx="964391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2049830" y="1755002"/>
            <a:ext cx="9695271" cy="49206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userDrawn="1"/>
        </p:nvSpPr>
        <p:spPr>
          <a:xfrm>
            <a:off x="11773193"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solidFill>
                  <a:schemeClr val="bg1"/>
                </a:solidFill>
              </a:rPr>
              <a:pPr algn="ctr"/>
              <a:t>‹#›</a:t>
            </a:fld>
            <a:endParaRPr lang="en-US" sz="1600" dirty="0">
              <a:solidFill>
                <a:schemeClr val="bg1"/>
              </a:solidFill>
            </a:endParaRPr>
          </a:p>
        </p:txBody>
      </p:sp>
      <p:pic>
        <p:nvPicPr>
          <p:cNvPr id="8" name="Picture 7" descr="Cawdray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3165" y="1507895"/>
            <a:ext cx="2078712" cy="130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ADRE Logo.">
            <a:extLst>
              <a:ext uri="{FF2B5EF4-FFF2-40B4-BE49-F238E27FC236}">
                <a16:creationId xmlns:a16="http://schemas.microsoft.com/office/drawing/2014/main" id="{62A01A2E-E348-43BF-25DE-D6E05DBEB85C}"/>
              </a:ext>
            </a:extLst>
          </p:cNvPr>
          <p:cNvPicPr>
            <a:picLocks noChangeAspect="1"/>
          </p:cNvPicPr>
          <p:nvPr userDrawn="1"/>
        </p:nvPicPr>
        <p:blipFill>
          <a:blip r:embed="rId18">
            <a:extLst>
              <a:ext uri="{28A0092B-C50C-407E-A947-70E740481C1C}">
                <a14:useLocalDpi xmlns:a14="http://schemas.microsoft.com/office/drawing/2010/main" val="0"/>
              </a:ext>
            </a:extLst>
          </a:blip>
          <a:srcRect l="28609" t="17982" r="28634" b="17285"/>
          <a:stretch/>
        </p:blipFill>
        <p:spPr>
          <a:xfrm>
            <a:off x="92958" y="3153668"/>
            <a:ext cx="1806465" cy="1061666"/>
          </a:xfrm>
          <a:prstGeom prst="rect">
            <a:avLst/>
          </a:prstGeom>
        </p:spPr>
      </p:pic>
    </p:spTree>
    <p:extLst>
      <p:ext uri="{BB962C8B-B14F-4D97-AF65-F5344CB8AC3E}">
        <p14:creationId xmlns:p14="http://schemas.microsoft.com/office/powerpoint/2010/main" val="253599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picpedia.org/handwriting/a/agenda.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8.png"/><Relationship Id="rId7" Type="http://schemas.openxmlformats.org/officeDocument/2006/relationships/diagramQuickStyle" Target="../diagrams/quickStyle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7.png"/><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ested.ent.box.com/s/y8qy4pzkuwhmvgynnac9b9r37w5uptk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89F0D-5B8F-A105-4BBE-8812814B8BAD}"/>
              </a:ext>
              <a:ext uri="{C183D7F6-B498-43B3-948B-1728B52AA6E4}">
                <adec:decorative xmlns:adec="http://schemas.microsoft.com/office/drawing/2017/decorative" val="0"/>
              </a:ext>
            </a:extLst>
          </p:cNvPr>
          <p:cNvSpPr>
            <a:spLocks noGrp="1"/>
          </p:cNvSpPr>
          <p:nvPr>
            <p:ph type="ctrTitle"/>
          </p:nvPr>
        </p:nvSpPr>
        <p:spPr>
          <a:xfrm>
            <a:off x="2324068" y="1276543"/>
            <a:ext cx="9144000" cy="2387600"/>
          </a:xfrm>
        </p:spPr>
        <p:txBody>
          <a:bodyPr>
            <a:normAutofit fontScale="90000"/>
          </a:bodyPr>
          <a:lstStyle/>
          <a:p>
            <a:r>
              <a:rPr lang="en-US" dirty="0"/>
              <a:t>“If we invite them, they will come . . . but then what?”: Strategies for Successful Large Group Engagement</a:t>
            </a:r>
          </a:p>
        </p:txBody>
      </p:sp>
      <p:sp>
        <p:nvSpPr>
          <p:cNvPr id="4" name="Subtitle 3">
            <a:extLst>
              <a:ext uri="{FF2B5EF4-FFF2-40B4-BE49-F238E27FC236}">
                <a16:creationId xmlns:a16="http://schemas.microsoft.com/office/drawing/2014/main" id="{F7E7D2DE-1879-18B7-0970-C739D08FF1C7}"/>
              </a:ext>
            </a:extLst>
          </p:cNvPr>
          <p:cNvSpPr>
            <a:spLocks noGrp="1"/>
          </p:cNvSpPr>
          <p:nvPr>
            <p:ph type="subTitle" idx="1"/>
          </p:nvPr>
        </p:nvSpPr>
        <p:spPr>
          <a:xfrm>
            <a:off x="2296358" y="4599774"/>
            <a:ext cx="9144000" cy="1655762"/>
          </a:xfrm>
        </p:spPr>
        <p:txBody>
          <a:bodyPr>
            <a:normAutofit/>
          </a:bodyPr>
          <a:lstStyle/>
          <a:p>
            <a:r>
              <a:rPr lang="en-US" sz="4000" dirty="0"/>
              <a:t>Randall Reese, M.S.</a:t>
            </a:r>
          </a:p>
          <a:p>
            <a:r>
              <a:rPr lang="en-US" b="0" dirty="0">
                <a:latin typeface="Aptos" panose="020B0004020202020204" pitchFamily="34" charset="0"/>
              </a:rPr>
              <a:t>CADRE Symposium</a:t>
            </a:r>
          </a:p>
          <a:p>
            <a:r>
              <a:rPr lang="en-US" b="0" dirty="0">
                <a:latin typeface="Aptos" panose="020B0004020202020204" pitchFamily="34" charset="0"/>
              </a:rPr>
              <a:t>October 21-23, 2025</a:t>
            </a:r>
          </a:p>
          <a:p>
            <a:endParaRPr lang="en-US" dirty="0"/>
          </a:p>
        </p:txBody>
      </p:sp>
      <p:sp>
        <p:nvSpPr>
          <p:cNvPr id="7" name="Rectangle: Rounded Corners 6" descr="Relationsmart Logo">
            <a:extLst>
              <a:ext uri="{FF2B5EF4-FFF2-40B4-BE49-F238E27FC236}">
                <a16:creationId xmlns:a16="http://schemas.microsoft.com/office/drawing/2014/main" id="{CAA21340-5476-70EF-E845-7D849B1271B2}"/>
              </a:ext>
            </a:extLst>
          </p:cNvPr>
          <p:cNvSpPr/>
          <p:nvPr/>
        </p:nvSpPr>
        <p:spPr>
          <a:xfrm>
            <a:off x="9509760" y="4419600"/>
            <a:ext cx="1813560" cy="12699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lationSmart Logo&#10;">
            <a:extLst>
              <a:ext uri="{FF2B5EF4-FFF2-40B4-BE49-F238E27FC236}">
                <a16:creationId xmlns:a16="http://schemas.microsoft.com/office/drawing/2014/main" id="{FCE56386-9FAA-42BB-7D76-127D6C939C45}"/>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142" y="4419600"/>
            <a:ext cx="1418018" cy="1655762"/>
          </a:xfrm>
          <a:prstGeom prst="rect">
            <a:avLst/>
          </a:prstGeom>
          <a:noFill/>
        </p:spPr>
      </p:pic>
    </p:spTree>
    <p:extLst>
      <p:ext uri="{BB962C8B-B14F-4D97-AF65-F5344CB8AC3E}">
        <p14:creationId xmlns:p14="http://schemas.microsoft.com/office/powerpoint/2010/main" val="190488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07B38-E55A-7925-F303-E1F2997D49B1}"/>
              </a:ext>
            </a:extLst>
          </p:cNvPr>
          <p:cNvSpPr txBox="1">
            <a:spLocks noGrp="1"/>
          </p:cNvSpPr>
          <p:nvPr>
            <p:ph type="title" idx="4294967295"/>
          </p:nvPr>
        </p:nvSpPr>
        <p:spPr>
          <a:xfrm>
            <a:off x="2113756" y="57860"/>
            <a:ext cx="7964488" cy="972970"/>
          </a:xfrm>
          <a:prstGeom prst="rect">
            <a:avLst/>
          </a:prstGeom>
        </p:spPr>
        <p:txBody>
          <a:bodyPr vert="horz" lIns="91440" tIns="45720" rIns="91440" bIns="45720" rtlCol="0" anchor="ctr">
            <a:normAutofit/>
          </a:bodyPr>
          <a:lstStyle/>
          <a:p>
            <a:r>
              <a:rPr lang="en-US" dirty="0">
                <a:latin typeface="+mn-lt"/>
              </a:rPr>
              <a:t>People are Motivated by Goals </a:t>
            </a:r>
          </a:p>
        </p:txBody>
      </p:sp>
      <p:sp>
        <p:nvSpPr>
          <p:cNvPr id="7" name="TextBox 6">
            <a:extLst>
              <a:ext uri="{FF2B5EF4-FFF2-40B4-BE49-F238E27FC236}">
                <a16:creationId xmlns:a16="http://schemas.microsoft.com/office/drawing/2014/main" id="{54EFA2DA-9964-76A6-9CFC-37D3BAA549EF}"/>
              </a:ext>
            </a:extLst>
          </p:cNvPr>
          <p:cNvSpPr txBox="1"/>
          <p:nvPr/>
        </p:nvSpPr>
        <p:spPr>
          <a:xfrm>
            <a:off x="2976305" y="1270545"/>
            <a:ext cx="7618524" cy="600164"/>
          </a:xfrm>
          <a:prstGeom prst="rect">
            <a:avLst/>
          </a:prstGeom>
          <a:solidFill>
            <a:schemeClr val="bg2">
              <a:lumMod val="40000"/>
              <a:lumOff val="60000"/>
            </a:schemeClr>
          </a:solidFill>
        </p:spPr>
        <p:txBody>
          <a:bodyPr wrap="square" rtlCol="0">
            <a:spAutoFit/>
          </a:bodyPr>
          <a:lstStyle/>
          <a:p>
            <a:r>
              <a:rPr lang="en-US" sz="3300" dirty="0">
                <a:latin typeface="Aptos" panose="020B0004020202020204" pitchFamily="34" charset="0"/>
              </a:rPr>
              <a:t>Goals can be </a:t>
            </a:r>
            <a:r>
              <a:rPr lang="en-US" sz="3300" b="1" u="sng" dirty="0">
                <a:latin typeface="Aptos" panose="020B0004020202020204" pitchFamily="34" charset="0"/>
              </a:rPr>
              <a:t>relational</a:t>
            </a:r>
            <a:r>
              <a:rPr lang="en-US" sz="3300" dirty="0">
                <a:latin typeface="Aptos" panose="020B0004020202020204" pitchFamily="34" charset="0"/>
              </a:rPr>
              <a:t> and/or </a:t>
            </a:r>
            <a:r>
              <a:rPr lang="en-US" sz="3300" b="1" u="sng" dirty="0">
                <a:latin typeface="Aptos" panose="020B0004020202020204" pitchFamily="34" charset="0"/>
              </a:rPr>
              <a:t>material</a:t>
            </a:r>
            <a:r>
              <a:rPr lang="en-US" sz="3300" dirty="0">
                <a:latin typeface="Aptos" panose="020B0004020202020204" pitchFamily="34" charset="0"/>
              </a:rPr>
              <a:t>.  </a:t>
            </a:r>
          </a:p>
        </p:txBody>
      </p:sp>
      <p:pic>
        <p:nvPicPr>
          <p:cNvPr id="13" name="Picture 12" descr="beach house porch in the tropics">
            <a:extLst>
              <a:ext uri="{FF2B5EF4-FFF2-40B4-BE49-F238E27FC236}">
                <a16:creationId xmlns:a16="http://schemas.microsoft.com/office/drawing/2014/main" id="{825BAFA1-1380-E5A1-8A53-3289D46DD1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617" y="2159687"/>
            <a:ext cx="1882906" cy="1339070"/>
          </a:xfrm>
          <a:prstGeom prst="rect">
            <a:avLst/>
          </a:prstGeom>
        </p:spPr>
      </p:pic>
      <p:pic>
        <p:nvPicPr>
          <p:cNvPr id="21" name="Picture 20" descr="boy in suit celebrating with a trophy">
            <a:extLst>
              <a:ext uri="{FF2B5EF4-FFF2-40B4-BE49-F238E27FC236}">
                <a16:creationId xmlns:a16="http://schemas.microsoft.com/office/drawing/2014/main" id="{33DCBC49-BAF1-AA41-AF3F-F7E82C217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930" y="2350139"/>
            <a:ext cx="2303369" cy="1423994"/>
          </a:xfrm>
          <a:prstGeom prst="rect">
            <a:avLst/>
          </a:prstGeom>
        </p:spPr>
      </p:pic>
      <p:pic>
        <p:nvPicPr>
          <p:cNvPr id="23" name="Picture 22" descr="group of friends smiling and waving">
            <a:extLst>
              <a:ext uri="{FF2B5EF4-FFF2-40B4-BE49-F238E27FC236}">
                <a16:creationId xmlns:a16="http://schemas.microsoft.com/office/drawing/2014/main" id="{2BE1EF3A-E609-4545-5095-7F20C0378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3601" y="2198942"/>
            <a:ext cx="2237471" cy="1386346"/>
          </a:xfrm>
          <a:prstGeom prst="rect">
            <a:avLst/>
          </a:prstGeom>
        </p:spPr>
      </p:pic>
      <p:pic>
        <p:nvPicPr>
          <p:cNvPr id="15" name="Picture 14" descr="table top with drinks, sunglasses, and business card">
            <a:extLst>
              <a:ext uri="{FF2B5EF4-FFF2-40B4-BE49-F238E27FC236}">
                <a16:creationId xmlns:a16="http://schemas.microsoft.com/office/drawing/2014/main" id="{F4400B38-A17E-525D-03E6-FCED95DAE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2836" y="2454128"/>
            <a:ext cx="1609877" cy="1386346"/>
          </a:xfrm>
          <a:prstGeom prst="rect">
            <a:avLst/>
          </a:prstGeom>
        </p:spPr>
      </p:pic>
      <p:pic>
        <p:nvPicPr>
          <p:cNvPr id="9" name="Picture Placeholder 8" descr="currency">
            <a:extLst>
              <a:ext uri="{FF2B5EF4-FFF2-40B4-BE49-F238E27FC236}">
                <a16:creationId xmlns:a16="http://schemas.microsoft.com/office/drawing/2014/main" id="{C4F2AFD6-51D5-8E27-0A48-971597CE8E31}"/>
              </a:ext>
              <a:ext uri="{C183D7F6-B498-43B3-948B-1728B52AA6E4}">
                <adec:decorative xmlns:adec="http://schemas.microsoft.com/office/drawing/2017/decorative" val="0"/>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4702" r="14702"/>
          <a:stretch>
            <a:fillRect/>
          </a:stretch>
        </p:blipFill>
        <p:spPr>
          <a:xfrm>
            <a:off x="2597854" y="4036574"/>
            <a:ext cx="2420816" cy="1927499"/>
          </a:xfrm>
        </p:spPr>
      </p:pic>
      <p:pic>
        <p:nvPicPr>
          <p:cNvPr id="19" name="Picture 18" descr="four professionals in meeting applauding a speaker">
            <a:extLst>
              <a:ext uri="{FF2B5EF4-FFF2-40B4-BE49-F238E27FC236}">
                <a16:creationId xmlns:a16="http://schemas.microsoft.com/office/drawing/2014/main" id="{1E1AE466-14E9-6A35-8C34-DA481AA129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4695" y="4093477"/>
            <a:ext cx="2961745" cy="1594150"/>
          </a:xfrm>
          <a:prstGeom prst="rect">
            <a:avLst/>
          </a:prstGeom>
        </p:spPr>
      </p:pic>
      <p:pic>
        <p:nvPicPr>
          <p:cNvPr id="11" name="Picture Placeholder 10" descr="family of four smiling">
            <a:extLst>
              <a:ext uri="{FF2B5EF4-FFF2-40B4-BE49-F238E27FC236}">
                <a16:creationId xmlns:a16="http://schemas.microsoft.com/office/drawing/2014/main" id="{CD0568F7-5012-7D68-02E2-E8CF65FFBF66}"/>
              </a:ext>
            </a:extLst>
          </p:cNvPr>
          <p:cNvPicPr>
            <a:picLocks noGrp="1" noChangeAspect="1"/>
          </p:cNvPicPr>
          <p:nvPr>
            <p:ph type="pic" sz="quarter" idx="11"/>
          </p:nvPr>
        </p:nvPicPr>
        <p:blipFill>
          <a:blip r:embed="rId8" cstate="print">
            <a:extLst>
              <a:ext uri="{28A0092B-C50C-407E-A947-70E740481C1C}">
                <a14:useLocalDpi xmlns:a14="http://schemas.microsoft.com/office/drawing/2010/main" val="0"/>
              </a:ext>
            </a:extLst>
          </a:blip>
          <a:srcRect l="17419" r="17419"/>
          <a:stretch>
            <a:fillRect/>
          </a:stretch>
        </p:blipFill>
        <p:spPr>
          <a:xfrm>
            <a:off x="8603026" y="4168707"/>
            <a:ext cx="2636313" cy="2099081"/>
          </a:xfrm>
        </p:spPr>
      </p:pic>
    </p:spTree>
    <p:extLst>
      <p:ext uri="{BB962C8B-B14F-4D97-AF65-F5344CB8AC3E}">
        <p14:creationId xmlns:p14="http://schemas.microsoft.com/office/powerpoint/2010/main" val="30463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600" fill="hold"/>
                                        <p:tgtEl>
                                          <p:spTgt spid="13"/>
                                        </p:tgtEl>
                                        <p:attrNameLst>
                                          <p:attrName>ppt_x</p:attrName>
                                        </p:attrNameLst>
                                      </p:cBhvr>
                                      <p:tavLst>
                                        <p:tav tm="0">
                                          <p:val>
                                            <p:strVal val="1+#ppt_w/2"/>
                                          </p:val>
                                        </p:tav>
                                        <p:tav tm="100000">
                                          <p:val>
                                            <p:strVal val="#ppt_x"/>
                                          </p:val>
                                        </p:tav>
                                      </p:tavLst>
                                    </p:anim>
                                    <p:anim calcmode="lin" valueType="num">
                                      <p:cBhvr additive="base">
                                        <p:cTn id="16" dur="6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600" fill="hold"/>
                                        <p:tgtEl>
                                          <p:spTgt spid="15"/>
                                        </p:tgtEl>
                                        <p:attrNameLst>
                                          <p:attrName>ppt_x</p:attrName>
                                        </p:attrNameLst>
                                      </p:cBhvr>
                                      <p:tavLst>
                                        <p:tav tm="0">
                                          <p:val>
                                            <p:strVal val="#ppt_x"/>
                                          </p:val>
                                        </p:tav>
                                        <p:tav tm="100000">
                                          <p:val>
                                            <p:strVal val="#ppt_x"/>
                                          </p:val>
                                        </p:tav>
                                      </p:tavLst>
                                    </p:anim>
                                    <p:anim calcmode="lin" valueType="num">
                                      <p:cBhvr additive="base">
                                        <p:cTn id="20" dur="6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600" fill="hold"/>
                                        <p:tgtEl>
                                          <p:spTgt spid="19"/>
                                        </p:tgtEl>
                                        <p:attrNameLst>
                                          <p:attrName>ppt_x</p:attrName>
                                        </p:attrNameLst>
                                      </p:cBhvr>
                                      <p:tavLst>
                                        <p:tav tm="0">
                                          <p:val>
                                            <p:strVal val="#ppt_x"/>
                                          </p:val>
                                        </p:tav>
                                        <p:tav tm="100000">
                                          <p:val>
                                            <p:strVal val="#ppt_x"/>
                                          </p:val>
                                        </p:tav>
                                      </p:tavLst>
                                    </p:anim>
                                    <p:anim calcmode="lin" valueType="num">
                                      <p:cBhvr additive="base">
                                        <p:cTn id="24" dur="6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700" fill="hold"/>
                                        <p:tgtEl>
                                          <p:spTgt spid="21"/>
                                        </p:tgtEl>
                                        <p:attrNameLst>
                                          <p:attrName>ppt_x</p:attrName>
                                        </p:attrNameLst>
                                      </p:cBhvr>
                                      <p:tavLst>
                                        <p:tav tm="0">
                                          <p:val>
                                            <p:strVal val="#ppt_x"/>
                                          </p:val>
                                        </p:tav>
                                        <p:tav tm="100000">
                                          <p:val>
                                            <p:strVal val="#ppt_x"/>
                                          </p:val>
                                        </p:tav>
                                      </p:tavLst>
                                    </p:anim>
                                    <p:anim calcmode="lin" valueType="num">
                                      <p:cBhvr additive="base">
                                        <p:cTn id="28" dur="7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5E1F-B046-9431-2031-024025047AD7}"/>
              </a:ext>
            </a:extLst>
          </p:cNvPr>
          <p:cNvSpPr txBox="1">
            <a:spLocks noGrp="1"/>
          </p:cNvSpPr>
          <p:nvPr>
            <p:ph type="title" idx="4294967295"/>
          </p:nvPr>
        </p:nvSpPr>
        <p:spPr>
          <a:xfrm>
            <a:off x="6635406" y="147206"/>
            <a:ext cx="4098726" cy="1559301"/>
          </a:xfrm>
          <a:prstGeom prst="rect">
            <a:avLst/>
          </a:prstGeom>
        </p:spPr>
        <p:txBody>
          <a:bodyPr vert="horz" lIns="91440" tIns="45720" rIns="91440" bIns="45720" rtlCol="0" anchor="ctr">
            <a:normAutofit fontScale="90000"/>
          </a:bodyPr>
          <a:lstStyle/>
          <a:p>
            <a:r>
              <a:rPr lang="en-US" dirty="0">
                <a:latin typeface="+mn-lt"/>
              </a:rPr>
              <a:t>Key Point about Relational Goals</a:t>
            </a:r>
          </a:p>
        </p:txBody>
      </p:sp>
      <p:pic>
        <p:nvPicPr>
          <p:cNvPr id="2050" name="Picture 2" descr="A cat looks at itself in mirror and sees a lion.">
            <a:extLst>
              <a:ext uri="{FF2B5EF4-FFF2-40B4-BE49-F238E27FC236}">
                <a16:creationId xmlns:a16="http://schemas.microsoft.com/office/drawing/2014/main" id="{D96E6188-7918-506A-DE06-1F3B0A17F3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39" r="34078" b="1"/>
          <a:stretch/>
        </p:blipFill>
        <p:spPr bwMode="auto">
          <a:xfrm>
            <a:off x="2000247" y="-2"/>
            <a:ext cx="4391027" cy="68580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3D3987-17C7-0A2B-03C2-C75AE1A9286C}"/>
              </a:ext>
            </a:extLst>
          </p:cNvPr>
          <p:cNvSpPr txBox="1"/>
          <p:nvPr/>
        </p:nvSpPr>
        <p:spPr>
          <a:xfrm>
            <a:off x="6826567" y="2414732"/>
            <a:ext cx="4057626" cy="3653896"/>
          </a:xfrm>
          <a:prstGeom prst="rect">
            <a:avLst/>
          </a:prstGeom>
        </p:spPr>
        <p:txBody>
          <a:bodyPr vert="horz" lIns="91440" tIns="45720" rIns="91440" bIns="45720" rtlCol="0" anchor="ctr">
            <a:normAutofit/>
          </a:bodyPr>
          <a:lstStyle/>
          <a:p>
            <a:pPr algn="ctr">
              <a:lnSpc>
                <a:spcPct val="90000"/>
              </a:lnSpc>
              <a:spcBef>
                <a:spcPct val="0"/>
              </a:spcBef>
              <a:spcAft>
                <a:spcPts val="450"/>
              </a:spcAft>
            </a:pPr>
            <a:r>
              <a:rPr lang="en-US" sz="2800" dirty="0">
                <a:solidFill>
                  <a:schemeClr val="bg1"/>
                </a:solidFill>
                <a:latin typeface="Aptos" panose="020B0004020202020204" pitchFamily="34" charset="0"/>
              </a:rPr>
              <a:t>A person’s strongest relational goal </a:t>
            </a:r>
          </a:p>
          <a:p>
            <a:pPr algn="ctr">
              <a:lnSpc>
                <a:spcPct val="90000"/>
              </a:lnSpc>
              <a:spcBef>
                <a:spcPct val="0"/>
              </a:spcBef>
              <a:spcAft>
                <a:spcPts val="450"/>
              </a:spcAft>
            </a:pPr>
            <a:r>
              <a:rPr lang="en-US" sz="2800" dirty="0">
                <a:solidFill>
                  <a:schemeClr val="bg1"/>
                </a:solidFill>
                <a:latin typeface="Aptos" panose="020B0004020202020204" pitchFamily="34" charset="0"/>
              </a:rPr>
              <a:t>is self-acceptance </a:t>
            </a:r>
          </a:p>
          <a:p>
            <a:pPr algn="ctr">
              <a:lnSpc>
                <a:spcPct val="90000"/>
              </a:lnSpc>
              <a:spcBef>
                <a:spcPct val="0"/>
              </a:spcBef>
              <a:spcAft>
                <a:spcPts val="450"/>
              </a:spcAft>
            </a:pPr>
            <a:endParaRPr lang="en-US" sz="2800" dirty="0">
              <a:solidFill>
                <a:schemeClr val="bg1"/>
              </a:solidFill>
              <a:latin typeface="Aptos" panose="020B0004020202020204" pitchFamily="34" charset="0"/>
            </a:endParaRPr>
          </a:p>
          <a:p>
            <a:pPr algn="ctr">
              <a:lnSpc>
                <a:spcPct val="90000"/>
              </a:lnSpc>
              <a:spcBef>
                <a:spcPct val="0"/>
              </a:spcBef>
              <a:spcAft>
                <a:spcPts val="450"/>
              </a:spcAft>
            </a:pPr>
            <a:r>
              <a:rPr lang="en-US" sz="2800" dirty="0">
                <a:solidFill>
                  <a:schemeClr val="bg1"/>
                </a:solidFill>
                <a:latin typeface="Aptos" panose="020B0004020202020204" pitchFamily="34" charset="0"/>
              </a:rPr>
              <a:t>(or the perception </a:t>
            </a:r>
          </a:p>
          <a:p>
            <a:pPr algn="ctr">
              <a:lnSpc>
                <a:spcPct val="90000"/>
              </a:lnSpc>
              <a:spcBef>
                <a:spcPct val="0"/>
              </a:spcBef>
              <a:spcAft>
                <a:spcPts val="450"/>
              </a:spcAft>
            </a:pPr>
            <a:r>
              <a:rPr lang="en-US" sz="2800" dirty="0">
                <a:solidFill>
                  <a:schemeClr val="bg1"/>
                </a:solidFill>
                <a:latin typeface="Aptos" panose="020B0004020202020204" pitchFamily="34" charset="0"/>
              </a:rPr>
              <a:t>of an acceptable </a:t>
            </a:r>
          </a:p>
          <a:p>
            <a:pPr algn="ctr">
              <a:lnSpc>
                <a:spcPct val="90000"/>
              </a:lnSpc>
              <a:spcBef>
                <a:spcPct val="0"/>
              </a:spcBef>
              <a:spcAft>
                <a:spcPts val="450"/>
              </a:spcAft>
            </a:pPr>
            <a:r>
              <a:rPr lang="en-US" sz="2800" dirty="0">
                <a:solidFill>
                  <a:schemeClr val="bg1"/>
                </a:solidFill>
                <a:latin typeface="Aptos" panose="020B0004020202020204" pitchFamily="34" charset="0"/>
              </a:rPr>
              <a:t>self-concept)</a:t>
            </a:r>
          </a:p>
        </p:txBody>
      </p:sp>
    </p:spTree>
    <p:extLst>
      <p:ext uri="{BB962C8B-B14F-4D97-AF65-F5344CB8AC3E}">
        <p14:creationId xmlns:p14="http://schemas.microsoft.com/office/powerpoint/2010/main" val="3649717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txBox="1">
            <a:spLocks noGrp="1"/>
          </p:cNvSpPr>
          <p:nvPr>
            <p:ph type="title" idx="4294967295"/>
          </p:nvPr>
        </p:nvSpPr>
        <p:spPr>
          <a:xfrm>
            <a:off x="2140103" y="73235"/>
            <a:ext cx="6732588" cy="917007"/>
          </a:xfrm>
          <a:prstGeom prst="rect">
            <a:avLst/>
          </a:prstGeom>
        </p:spPr>
        <p:txBody>
          <a:bodyPr vert="horz" lIns="91440" tIns="45720" rIns="91440" bIns="45720" rtlCol="0" anchor="ctr">
            <a:normAutofit/>
          </a:bodyPr>
          <a:lstStyle/>
          <a:p>
            <a:r>
              <a:rPr lang="en-US" dirty="0">
                <a:latin typeface="+mn-lt"/>
              </a:rPr>
              <a:t>Self-view</a:t>
            </a:r>
          </a:p>
        </p:txBody>
      </p:sp>
      <p:pic>
        <p:nvPicPr>
          <p:cNvPr id="8" name="Picture 7" descr="female holding two stick face masks of herself, one mask is smiling, one is sad.">
            <a:extLst>
              <a:ext uri="{FF2B5EF4-FFF2-40B4-BE49-F238E27FC236}">
                <a16:creationId xmlns:a16="http://schemas.microsoft.com/office/drawing/2014/main" id="{413CDC36-5A42-452E-8BEC-8F1DBC6F89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71410" y="248386"/>
            <a:ext cx="5398396" cy="3740155"/>
          </a:xfrm>
          <a:prstGeom prst="rect">
            <a:avLst/>
          </a:prstGeom>
          <a:effectLst>
            <a:softEdge rad="520700"/>
          </a:effectLst>
        </p:spPr>
      </p:pic>
      <p:sp>
        <p:nvSpPr>
          <p:cNvPr id="18" name="Rectangle 17">
            <a:extLst>
              <a:ext uri="{FF2B5EF4-FFF2-40B4-BE49-F238E27FC236}">
                <a16:creationId xmlns:a16="http://schemas.microsoft.com/office/drawing/2014/main" id="{51D17990-573B-4E7B-A70E-C8A5868849A0}"/>
              </a:ext>
            </a:extLst>
          </p:cNvPr>
          <p:cNvSpPr/>
          <p:nvPr/>
        </p:nvSpPr>
        <p:spPr>
          <a:xfrm>
            <a:off x="2351200" y="1043137"/>
            <a:ext cx="3247934" cy="2677656"/>
          </a:xfrm>
          <a:prstGeom prst="rect">
            <a:avLst/>
          </a:prstGeom>
        </p:spPr>
        <p:txBody>
          <a:bodyPr wrap="square">
            <a:spAutoFit/>
          </a:bodyPr>
          <a:lstStyle/>
          <a:p>
            <a:pPr algn="ctr" defTabSz="685783">
              <a:defRPr/>
            </a:pPr>
            <a:r>
              <a:rPr lang="en-US" sz="2400" dirty="0">
                <a:solidFill>
                  <a:schemeClr val="bg1"/>
                </a:solidFill>
                <a:latin typeface="Aptos" panose="020B0004020202020204" pitchFamily="34" charset="0"/>
                <a:ea typeface="Calibri" panose="020F0502020204030204" pitchFamily="34" charset="0"/>
                <a:cs typeface="Times New Roman" panose="02020603050405020304" pitchFamily="18" charset="0"/>
              </a:rPr>
              <a:t>A key cognitive element driving human behavior is our self-view. </a:t>
            </a:r>
          </a:p>
          <a:p>
            <a:pPr algn="ctr" defTabSz="685783">
              <a:defRPr/>
            </a:pPr>
            <a:endParaRPr lang="en-US" sz="2400" dirty="0">
              <a:solidFill>
                <a:srgbClr val="000000"/>
              </a:solidFill>
              <a:latin typeface="Candara" panose="020E0502030303020204" pitchFamily="34" charset="0"/>
              <a:ea typeface="Calibri" panose="020F0502020204030204" pitchFamily="34" charset="0"/>
              <a:cs typeface="Times New Roman" panose="02020603050405020304" pitchFamily="18" charset="0"/>
            </a:endParaRPr>
          </a:p>
          <a:p>
            <a:pPr algn="ctr" defTabSz="685783">
              <a:defRPr/>
            </a:pPr>
            <a:r>
              <a:rPr lang="en-US" sz="2400" dirty="0">
                <a:solidFill>
                  <a:schemeClr val="bg1"/>
                </a:solidFill>
                <a:ea typeface="Calibri" panose="020F0502020204030204" pitchFamily="34" charset="0"/>
                <a:cs typeface="Times New Roman" panose="02020603050405020304" pitchFamily="18" charset="0"/>
              </a:rPr>
              <a:t>Self-view includes our         self-concept and self-esteem</a:t>
            </a:r>
            <a:r>
              <a:rPr lang="en-US" sz="2400" dirty="0">
                <a:solidFill>
                  <a:srgbClr val="000000"/>
                </a:solidFill>
                <a:ea typeface="Calibri" panose="020F0502020204030204" pitchFamily="34" charset="0"/>
                <a:cs typeface="Times New Roman" panose="02020603050405020304" pitchFamily="18" charset="0"/>
              </a:rPr>
              <a:t>. </a:t>
            </a:r>
            <a:endParaRPr lang="en-US" sz="2400" dirty="0">
              <a:solidFill>
                <a:prstClr val="black">
                  <a:lumMod val="65000"/>
                  <a:lumOff val="35000"/>
                </a:prstClr>
              </a:solidFill>
              <a:ea typeface="Roboto Light" panose="02000000000000000000" pitchFamily="2" charset="0"/>
            </a:endParaRPr>
          </a:p>
        </p:txBody>
      </p:sp>
      <p:sp>
        <p:nvSpPr>
          <p:cNvPr id="36" name="Rectangle 35">
            <a:extLst>
              <a:ext uri="{C183D7F6-B498-43B3-948B-1728B52AA6E4}">
                <adec:decorative xmlns:adec="http://schemas.microsoft.com/office/drawing/2017/decorative" val="1"/>
              </a:ext>
            </a:extLst>
          </p:cNvPr>
          <p:cNvSpPr/>
          <p:nvPr/>
        </p:nvSpPr>
        <p:spPr>
          <a:xfrm>
            <a:off x="8851791" y="4322145"/>
            <a:ext cx="2555117" cy="23083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37" name="Rectangle 36">
            <a:extLst>
              <a:ext uri="{C183D7F6-B498-43B3-948B-1728B52AA6E4}">
                <adec:decorative xmlns:adec="http://schemas.microsoft.com/office/drawing/2017/decorative" val="1"/>
              </a:ext>
            </a:extLst>
          </p:cNvPr>
          <p:cNvSpPr/>
          <p:nvPr/>
        </p:nvSpPr>
        <p:spPr>
          <a:xfrm>
            <a:off x="6392456" y="4322145"/>
            <a:ext cx="2345955" cy="23083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1" name="TextBox 20">
            <a:extLst>
              <a:ext uri="{FF2B5EF4-FFF2-40B4-BE49-F238E27FC236}">
                <a16:creationId xmlns:a16="http://schemas.microsoft.com/office/drawing/2014/main" id="{FA89457A-C722-423D-B319-308BA13C63D8}"/>
              </a:ext>
            </a:extLst>
          </p:cNvPr>
          <p:cNvSpPr txBox="1"/>
          <p:nvPr/>
        </p:nvSpPr>
        <p:spPr>
          <a:xfrm>
            <a:off x="6440185" y="4427936"/>
            <a:ext cx="2169262" cy="461665"/>
          </a:xfrm>
          <a:prstGeom prst="rect">
            <a:avLst/>
          </a:prstGeom>
          <a:noFill/>
        </p:spPr>
        <p:txBody>
          <a:bodyPr wrap="square" rtlCol="0">
            <a:spAutoFit/>
          </a:bodyPr>
          <a:lstStyle/>
          <a:p>
            <a:pPr algn="ctr" defTabSz="685783">
              <a:defRPr/>
            </a:pPr>
            <a:r>
              <a:rPr lang="en-US" sz="2400" b="1" dirty="0">
                <a:latin typeface="Aptos" panose="020B0004020202020204" pitchFamily="34" charset="0"/>
                <a:ea typeface="Roboto Black" panose="02000000000000000000" pitchFamily="2" charset="0"/>
                <a:cs typeface="Kanit Medium" panose="00000600000000000000" pitchFamily="2" charset="-34"/>
              </a:rPr>
              <a:t>Self-concept</a:t>
            </a:r>
          </a:p>
        </p:txBody>
      </p:sp>
      <p:sp>
        <p:nvSpPr>
          <p:cNvPr id="19" name="Rectangle 18">
            <a:extLst>
              <a:ext uri="{FF2B5EF4-FFF2-40B4-BE49-F238E27FC236}">
                <a16:creationId xmlns:a16="http://schemas.microsoft.com/office/drawing/2014/main" id="{6D633CC8-B51F-4A7D-A77C-6C1288B7F6FA}"/>
              </a:ext>
            </a:extLst>
          </p:cNvPr>
          <p:cNvSpPr/>
          <p:nvPr/>
        </p:nvSpPr>
        <p:spPr>
          <a:xfrm>
            <a:off x="6329846" y="4989352"/>
            <a:ext cx="2420515" cy="1200329"/>
          </a:xfrm>
          <a:prstGeom prst="rect">
            <a:avLst/>
          </a:prstGeom>
        </p:spPr>
        <p:txBody>
          <a:bodyPr wrap="square">
            <a:spAutoFit/>
          </a:bodyPr>
          <a:lstStyle/>
          <a:p>
            <a:pPr algn="ctr" defTabSz="685783">
              <a:defRPr/>
            </a:pPr>
            <a:r>
              <a:rPr lang="en-US" sz="2400" dirty="0">
                <a:latin typeface="Aptos" panose="020B0004020202020204" pitchFamily="34" charset="0"/>
                <a:ea typeface="Roboto Light" panose="02000000000000000000" pitchFamily="2" charset="0"/>
                <a:cs typeface="Segoe UI Light" panose="020B0502040204020203" pitchFamily="34" charset="0"/>
              </a:rPr>
              <a:t>Our perception of our attributes and who we are</a:t>
            </a:r>
          </a:p>
        </p:txBody>
      </p:sp>
      <p:sp>
        <p:nvSpPr>
          <p:cNvPr id="22" name="TextBox 21">
            <a:extLst>
              <a:ext uri="{FF2B5EF4-FFF2-40B4-BE49-F238E27FC236}">
                <a16:creationId xmlns:a16="http://schemas.microsoft.com/office/drawing/2014/main" id="{FA89457A-C722-423D-B319-308BA13C63D8}"/>
              </a:ext>
            </a:extLst>
          </p:cNvPr>
          <p:cNvSpPr txBox="1"/>
          <p:nvPr/>
        </p:nvSpPr>
        <p:spPr>
          <a:xfrm>
            <a:off x="8943656" y="4427936"/>
            <a:ext cx="2426150" cy="461665"/>
          </a:xfrm>
          <a:prstGeom prst="rect">
            <a:avLst/>
          </a:prstGeom>
          <a:noFill/>
        </p:spPr>
        <p:txBody>
          <a:bodyPr wrap="square" rtlCol="0">
            <a:spAutoFit/>
          </a:bodyPr>
          <a:lstStyle/>
          <a:p>
            <a:pPr algn="ctr" defTabSz="685783">
              <a:defRPr/>
            </a:pPr>
            <a:r>
              <a:rPr lang="en-US" sz="2400" b="1" dirty="0">
                <a:latin typeface="Aptos" panose="020B0004020202020204" pitchFamily="34" charset="0"/>
                <a:ea typeface="Roboto Black" panose="02000000000000000000" pitchFamily="2" charset="0"/>
                <a:cs typeface="Kanit Medium" panose="00000600000000000000" pitchFamily="2" charset="-34"/>
              </a:rPr>
              <a:t>Self-esteem</a:t>
            </a:r>
          </a:p>
        </p:txBody>
      </p:sp>
      <p:sp>
        <p:nvSpPr>
          <p:cNvPr id="20" name="Rectangle 19">
            <a:extLst>
              <a:ext uri="{FF2B5EF4-FFF2-40B4-BE49-F238E27FC236}">
                <a16:creationId xmlns:a16="http://schemas.microsoft.com/office/drawing/2014/main" id="{6D633CC8-B51F-4A7D-A77C-6C1288B7F6FA}"/>
              </a:ext>
            </a:extLst>
          </p:cNvPr>
          <p:cNvSpPr/>
          <p:nvPr/>
        </p:nvSpPr>
        <p:spPr>
          <a:xfrm>
            <a:off x="8980756" y="4989352"/>
            <a:ext cx="2297185" cy="1200329"/>
          </a:xfrm>
          <a:prstGeom prst="rect">
            <a:avLst/>
          </a:prstGeom>
        </p:spPr>
        <p:txBody>
          <a:bodyPr wrap="square">
            <a:spAutoFit/>
          </a:bodyPr>
          <a:lstStyle/>
          <a:p>
            <a:pPr algn="ctr" defTabSz="685783">
              <a:defRPr/>
            </a:pPr>
            <a:r>
              <a:rPr lang="en-US" sz="2400" dirty="0">
                <a:latin typeface="Aptos" panose="020B0004020202020204" pitchFamily="34" charset="0"/>
                <a:ea typeface="Roboto Light" panose="02000000000000000000" pitchFamily="2" charset="0"/>
                <a:cs typeface="Segoe UI Light" panose="020B0502040204020203" pitchFamily="34" charset="0"/>
              </a:rPr>
              <a:t>Our evaluation of our self-concept</a:t>
            </a:r>
          </a:p>
        </p:txBody>
      </p:sp>
      <p:sp>
        <p:nvSpPr>
          <p:cNvPr id="3" name="TextBox 2">
            <a:extLst>
              <a:ext uri="{FF2B5EF4-FFF2-40B4-BE49-F238E27FC236}">
                <a16:creationId xmlns:a16="http://schemas.microsoft.com/office/drawing/2014/main" id="{BF2ACD1A-4A5A-2FD2-F0DC-EC87C86EB9EC}"/>
              </a:ext>
            </a:extLst>
          </p:cNvPr>
          <p:cNvSpPr txBox="1"/>
          <p:nvPr/>
        </p:nvSpPr>
        <p:spPr>
          <a:xfrm>
            <a:off x="2382982" y="4322145"/>
            <a:ext cx="3833484" cy="2308324"/>
          </a:xfrm>
          <a:prstGeom prst="rect">
            <a:avLst/>
          </a:prstGeom>
          <a:solidFill>
            <a:schemeClr val="accent1">
              <a:lumMod val="20000"/>
              <a:lumOff val="80000"/>
            </a:schemeClr>
          </a:solidFill>
        </p:spPr>
        <p:txBody>
          <a:bodyPr wrap="square" rtlCol="0">
            <a:spAutoFit/>
          </a:bodyPr>
          <a:lstStyle/>
          <a:p>
            <a:r>
              <a:rPr lang="en-US" sz="2400" dirty="0">
                <a:solidFill>
                  <a:srgbClr val="191300"/>
                </a:solidFill>
                <a:latin typeface="Aptos" panose="020B0004020202020204" pitchFamily="34" charset="0"/>
              </a:rPr>
              <a:t>The self is not something inherent or fixed, but rather something that is constantly constructed and performed in social interactions.  </a:t>
            </a:r>
          </a:p>
          <a:p>
            <a:r>
              <a:rPr lang="en-US" sz="2400" dirty="0">
                <a:solidFill>
                  <a:srgbClr val="191300"/>
                </a:solidFill>
                <a:latin typeface="Aptos" panose="020B0004020202020204" pitchFamily="34" charset="0"/>
              </a:rPr>
              <a:t>                     - E. Goffman</a:t>
            </a:r>
            <a:endParaRPr lang="en-US" sz="2400" dirty="0">
              <a:latin typeface="Aptos" panose="020B0004020202020204" pitchFamily="34" charset="0"/>
            </a:endParaRPr>
          </a:p>
        </p:txBody>
      </p:sp>
    </p:spTree>
    <p:extLst>
      <p:ext uri="{BB962C8B-B14F-4D97-AF65-F5344CB8AC3E}">
        <p14:creationId xmlns:p14="http://schemas.microsoft.com/office/powerpoint/2010/main" val="2892759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21" grpId="0"/>
      <p:bldP spid="19" grpId="0"/>
      <p:bldP spid="22" grpId="0"/>
      <p:bldP spid="2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5F5ED2-2E4E-18EC-F96C-A46D936EB9AF}"/>
              </a:ext>
            </a:extLst>
          </p:cNvPr>
          <p:cNvSpPr txBox="1">
            <a:spLocks noGrp="1"/>
          </p:cNvSpPr>
          <p:nvPr>
            <p:ph type="title" idx="4294967295"/>
          </p:nvPr>
        </p:nvSpPr>
        <p:spPr>
          <a:xfrm>
            <a:off x="2101949" y="90264"/>
            <a:ext cx="9500793" cy="701731"/>
          </a:xfrm>
          <a:prstGeom prst="rect">
            <a:avLst/>
          </a:prstGeom>
        </p:spPr>
        <p:txBody>
          <a:bodyPr vert="horz" lIns="91440" tIns="45720" rIns="91440" bIns="45720" rtlCol="0" anchor="ctr">
            <a:normAutofit/>
          </a:bodyPr>
          <a:lstStyle/>
          <a:p>
            <a:r>
              <a:rPr lang="en-US" dirty="0">
                <a:latin typeface="+mn-lt"/>
              </a:rPr>
              <a:t>Interaction: Where Identities Form</a:t>
            </a:r>
          </a:p>
        </p:txBody>
      </p:sp>
      <p:pic>
        <p:nvPicPr>
          <p:cNvPr id="4" name="Picture Placeholder 3" descr="Five people sitting in circle on floor talking to each other.&#10;">
            <a:extLst>
              <a:ext uri="{FF2B5EF4-FFF2-40B4-BE49-F238E27FC236}">
                <a16:creationId xmlns:a16="http://schemas.microsoft.com/office/drawing/2014/main" id="{C871545C-11EE-DBC5-8A07-DA9AFA5406C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3199" r="10377" b="1"/>
          <a:stretch/>
        </p:blipFill>
        <p:spPr>
          <a:xfrm>
            <a:off x="8635150" y="1093177"/>
            <a:ext cx="2819810" cy="2075430"/>
          </a:xfrm>
          <a:prstGeom prst="rect">
            <a:avLst/>
          </a:prstGeom>
        </p:spPr>
      </p:pic>
      <p:pic>
        <p:nvPicPr>
          <p:cNvPr id="5" name="Picture 4" descr="two circles separated by three double sided arrows">
            <a:extLst>
              <a:ext uri="{FF2B5EF4-FFF2-40B4-BE49-F238E27FC236}">
                <a16:creationId xmlns:a16="http://schemas.microsoft.com/office/drawing/2014/main" id="{68FD8420-D506-6DD8-5E45-9AF0FC4803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78982" y="3086495"/>
            <a:ext cx="3270267" cy="1205797"/>
          </a:xfrm>
          <a:prstGeom prst="rect">
            <a:avLst/>
          </a:prstGeom>
        </p:spPr>
      </p:pic>
      <p:sp>
        <p:nvSpPr>
          <p:cNvPr id="24" name="TextBox 23">
            <a:extLst>
              <a:ext uri="{FF2B5EF4-FFF2-40B4-BE49-F238E27FC236}">
                <a16:creationId xmlns:a16="http://schemas.microsoft.com/office/drawing/2014/main" id="{9AD349E3-6BBC-FF54-09A3-A8C4EFFF802D}"/>
              </a:ext>
            </a:extLst>
          </p:cNvPr>
          <p:cNvSpPr txBox="1"/>
          <p:nvPr/>
        </p:nvSpPr>
        <p:spPr>
          <a:xfrm>
            <a:off x="2365268" y="952710"/>
            <a:ext cx="6113714" cy="283154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b="1" dirty="0">
                <a:solidFill>
                  <a:schemeClr val="bg1"/>
                </a:solidFill>
              </a:rPr>
              <a:t>Reflected Appraisal</a:t>
            </a:r>
            <a:r>
              <a:rPr lang="en-US" sz="2400" dirty="0">
                <a:solidFill>
                  <a:schemeClr val="bg1"/>
                </a:solidFill>
              </a:rPr>
              <a:t>: Data we get from others that we interpret as informative to understanding how others see us. </a:t>
            </a:r>
          </a:p>
          <a:p>
            <a:pPr marL="342900" indent="-342900">
              <a:spcAft>
                <a:spcPts val="600"/>
              </a:spcAft>
              <a:buFont typeface="Arial" panose="020B0604020202020204" pitchFamily="34" charset="0"/>
              <a:buChar char="•"/>
            </a:pPr>
            <a:r>
              <a:rPr lang="en-US" sz="2400" b="1" dirty="0">
                <a:solidFill>
                  <a:schemeClr val="bg1"/>
                </a:solidFill>
              </a:rPr>
              <a:t>Signification: </a:t>
            </a:r>
            <a:r>
              <a:rPr lang="en-US" sz="2400" dirty="0">
                <a:solidFill>
                  <a:schemeClr val="bg1"/>
                </a:solidFill>
              </a:rPr>
              <a:t>The importance we put on the person and what they think of us.</a:t>
            </a:r>
          </a:p>
          <a:p>
            <a:pPr marL="342900" indent="-342900">
              <a:buFont typeface="Arial" panose="020B0604020202020204" pitchFamily="34" charset="0"/>
              <a:buChar char="•"/>
            </a:pPr>
            <a:r>
              <a:rPr lang="en-US" sz="2400" b="1" dirty="0">
                <a:solidFill>
                  <a:schemeClr val="bg1"/>
                </a:solidFill>
              </a:rPr>
              <a:t>Stigma: </a:t>
            </a:r>
            <a:r>
              <a:rPr lang="en-US" sz="2400" dirty="0">
                <a:solidFill>
                  <a:schemeClr val="bg1"/>
                </a:solidFill>
              </a:rPr>
              <a:t>Qualities that cause one to discount the importance of others</a:t>
            </a:r>
          </a:p>
        </p:txBody>
      </p:sp>
      <p:sp>
        <p:nvSpPr>
          <p:cNvPr id="26" name="TextBox 25">
            <a:extLst>
              <a:ext uri="{FF2B5EF4-FFF2-40B4-BE49-F238E27FC236}">
                <a16:creationId xmlns:a16="http://schemas.microsoft.com/office/drawing/2014/main" id="{88699E06-AD23-AE80-3EE3-3697D6C1849E}"/>
              </a:ext>
            </a:extLst>
          </p:cNvPr>
          <p:cNvSpPr txBox="1"/>
          <p:nvPr/>
        </p:nvSpPr>
        <p:spPr>
          <a:xfrm>
            <a:off x="2365268" y="4171520"/>
            <a:ext cx="9237474" cy="1938992"/>
          </a:xfrm>
          <a:prstGeom prst="rect">
            <a:avLst/>
          </a:prstGeom>
          <a:noFill/>
        </p:spPr>
        <p:txBody>
          <a:bodyPr wrap="square" rtlCol="0">
            <a:spAutoFit/>
          </a:bodyPr>
          <a:lstStyle/>
          <a:p>
            <a:r>
              <a:rPr lang="en-US" sz="2400" dirty="0">
                <a:solidFill>
                  <a:schemeClr val="bg1"/>
                </a:solidFill>
                <a:latin typeface="Aptos" panose="020B0004020202020204" pitchFamily="34" charset="0"/>
              </a:rPr>
              <a:t>When we perceive the reflected appraisal of others as an attack on our self-concept, we tend to stigmatize them and their thoughts. When these attacks are perceived by both parties the attacks will likely escalate.</a:t>
            </a:r>
          </a:p>
          <a:p>
            <a:endParaRPr lang="en-US" sz="2400" dirty="0">
              <a:latin typeface="Aptos" panose="020B0004020202020204" pitchFamily="34" charset="0"/>
            </a:endParaRPr>
          </a:p>
        </p:txBody>
      </p:sp>
      <p:sp>
        <p:nvSpPr>
          <p:cNvPr id="7" name="TextBox 6">
            <a:extLst>
              <a:ext uri="{FF2B5EF4-FFF2-40B4-BE49-F238E27FC236}">
                <a16:creationId xmlns:a16="http://schemas.microsoft.com/office/drawing/2014/main" id="{9DEAD20A-25A7-3733-36BD-7AF218349F2E}"/>
              </a:ext>
            </a:extLst>
          </p:cNvPr>
          <p:cNvSpPr txBox="1"/>
          <p:nvPr/>
        </p:nvSpPr>
        <p:spPr>
          <a:xfrm>
            <a:off x="2233608" y="5695013"/>
            <a:ext cx="9500794" cy="830997"/>
          </a:xfrm>
          <a:prstGeom prst="rect">
            <a:avLst/>
          </a:prstGeom>
          <a:solidFill>
            <a:srgbClr val="C4DAE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Aptos" panose="020B0004020202020204" pitchFamily="34" charset="0"/>
                <a:ea typeface="+mn-ea"/>
                <a:cs typeface="+mn-cs"/>
              </a:rPr>
              <a:t>The self-as-object arises out of the individual's experience of other selves outside of herself. 						- G.H. Meade</a:t>
            </a:r>
          </a:p>
        </p:txBody>
      </p:sp>
    </p:spTree>
    <p:extLst>
      <p:ext uri="{BB962C8B-B14F-4D97-AF65-F5344CB8AC3E}">
        <p14:creationId xmlns:p14="http://schemas.microsoft.com/office/powerpoint/2010/main" val="241696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fade">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66AF798-5E7C-4448-A457-78C19BA33A74}"/>
              </a:ext>
              <a:ext uri="{C183D7F6-B498-43B3-948B-1728B52AA6E4}">
                <adec:decorative xmlns:adec="http://schemas.microsoft.com/office/drawing/2017/decorative" val="0"/>
              </a:ext>
            </a:extLst>
          </p:cNvPr>
          <p:cNvSpPr txBox="1">
            <a:spLocks noGrp="1"/>
          </p:cNvSpPr>
          <p:nvPr>
            <p:ph type="title" idx="4294967295"/>
          </p:nvPr>
        </p:nvSpPr>
        <p:spPr>
          <a:xfrm>
            <a:off x="2111699" y="136523"/>
            <a:ext cx="9499928" cy="1288045"/>
          </a:xfrm>
          <a:prstGeom prst="rect">
            <a:avLst/>
          </a:prstGeom>
        </p:spPr>
        <p:txBody>
          <a:bodyPr vert="horz" lIns="91440" tIns="45720" rIns="91440" bIns="45720" rtlCol="0" anchor="ctr">
            <a:normAutofit fontScale="90000"/>
          </a:bodyPr>
          <a:lstStyle/>
          <a:p>
            <a:r>
              <a:rPr lang="en-US" dirty="0">
                <a:latin typeface="+mn-lt"/>
              </a:rPr>
              <a:t>We Build our Self-concept</a:t>
            </a:r>
            <a:br>
              <a:rPr lang="en-US" dirty="0">
                <a:latin typeface="+mn-lt"/>
              </a:rPr>
            </a:br>
            <a:r>
              <a:rPr lang="en-US" dirty="0">
                <a:latin typeface="+mn-lt"/>
              </a:rPr>
              <a:t>through Social Comparison</a:t>
            </a:r>
          </a:p>
        </p:txBody>
      </p:sp>
      <p:sp>
        <p:nvSpPr>
          <p:cNvPr id="2" name="TextBox 1">
            <a:extLst>
              <a:ext uri="{FF2B5EF4-FFF2-40B4-BE49-F238E27FC236}">
                <a16:creationId xmlns:a16="http://schemas.microsoft.com/office/drawing/2014/main" id="{72D7F740-899B-CEC5-D72E-71D4B7EB5855}"/>
              </a:ext>
            </a:extLst>
          </p:cNvPr>
          <p:cNvSpPr txBox="1"/>
          <p:nvPr/>
        </p:nvSpPr>
        <p:spPr>
          <a:xfrm>
            <a:off x="2744239" y="1924128"/>
            <a:ext cx="1855946" cy="1384995"/>
          </a:xfrm>
          <a:prstGeom prst="rect">
            <a:avLst/>
          </a:prstGeom>
          <a:noFill/>
        </p:spPr>
        <p:txBody>
          <a:bodyPr wrap="square" rtlCol="0">
            <a:spAutoFit/>
          </a:bodyPr>
          <a:lstStyle/>
          <a:p>
            <a:r>
              <a:rPr lang="en-US" sz="2800" b="1" dirty="0">
                <a:solidFill>
                  <a:schemeClr val="bg1"/>
                </a:solidFill>
              </a:rPr>
              <a:t>V</a:t>
            </a:r>
            <a:r>
              <a:rPr lang="en-US" sz="2400" dirty="0">
                <a:solidFill>
                  <a:schemeClr val="bg1"/>
                </a:solidFill>
              </a:rPr>
              <a:t>alues, </a:t>
            </a:r>
            <a:r>
              <a:rPr lang="en-US" sz="2800" b="1" dirty="0">
                <a:solidFill>
                  <a:schemeClr val="bg1"/>
                </a:solidFill>
              </a:rPr>
              <a:t>B</a:t>
            </a:r>
            <a:r>
              <a:rPr lang="en-US" sz="2400" dirty="0">
                <a:solidFill>
                  <a:schemeClr val="bg1"/>
                </a:solidFill>
              </a:rPr>
              <a:t>eliefs, &amp; </a:t>
            </a:r>
            <a:r>
              <a:rPr lang="en-US" sz="2800" b="1" dirty="0">
                <a:solidFill>
                  <a:schemeClr val="bg1"/>
                </a:solidFill>
              </a:rPr>
              <a:t>A</a:t>
            </a:r>
            <a:r>
              <a:rPr lang="en-US" sz="2400" dirty="0">
                <a:solidFill>
                  <a:schemeClr val="bg1"/>
                </a:solidFill>
              </a:rPr>
              <a:t>ttitudes</a:t>
            </a:r>
          </a:p>
        </p:txBody>
      </p:sp>
      <p:grpSp>
        <p:nvGrpSpPr>
          <p:cNvPr id="8" name="Group 7" descr="3 concentric circles. the center circle has a v standing for Values. The middle circle has a B standing for beliefs. The outer circle has a n A standing for attitudes. An arrow points to the right at a vertical rectangle with the word Behavior in it. This is the VBA model.">
            <a:extLst>
              <a:ext uri="{FF2B5EF4-FFF2-40B4-BE49-F238E27FC236}">
                <a16:creationId xmlns:a16="http://schemas.microsoft.com/office/drawing/2014/main" id="{E89D8D81-8AB9-187E-E4EB-3D04C5A69EE8}"/>
              </a:ext>
            </a:extLst>
          </p:cNvPr>
          <p:cNvGrpSpPr/>
          <p:nvPr/>
        </p:nvGrpSpPr>
        <p:grpSpPr>
          <a:xfrm>
            <a:off x="2435962" y="3275559"/>
            <a:ext cx="1986509" cy="1991100"/>
            <a:chOff x="231343" y="3144845"/>
            <a:chExt cx="1986509" cy="1991100"/>
          </a:xfrm>
        </p:grpSpPr>
        <p:sp>
          <p:nvSpPr>
            <p:cNvPr id="5" name="Flowchart: Connector 4" descr="Concentric circles with inner circle marked values, middle circle marked behavior, outer circle marked attitude">
              <a:extLst>
                <a:ext uri="{FF2B5EF4-FFF2-40B4-BE49-F238E27FC236}">
                  <a16:creationId xmlns:a16="http://schemas.microsoft.com/office/drawing/2014/main" id="{ED075F59-8C14-CD06-0382-665062B344D1}"/>
                </a:ext>
              </a:extLst>
            </p:cNvPr>
            <p:cNvSpPr/>
            <p:nvPr/>
          </p:nvSpPr>
          <p:spPr>
            <a:xfrm>
              <a:off x="231343" y="3144845"/>
              <a:ext cx="1986509" cy="194733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548640" tIns="2948940" rIns="0" rtlCol="0" anchor="ctr"/>
            <a:lstStyle/>
            <a:p>
              <a:pPr algn="ctr"/>
              <a:endParaRPr lang="en-US" sz="2800" b="1" dirty="0">
                <a:solidFill>
                  <a:schemeClr val="tx1"/>
                </a:solidFill>
                <a:latin typeface="Candara" panose="020E0502030303020204" pitchFamily="34" charset="0"/>
              </a:endParaRPr>
            </a:p>
            <a:p>
              <a:pPr algn="ctr"/>
              <a:r>
                <a:rPr lang="en-US" sz="1350" dirty="0">
                  <a:solidFill>
                    <a:schemeClr val="tx1"/>
                  </a:solidFill>
                </a:rPr>
                <a:t>								</a:t>
              </a:r>
            </a:p>
          </p:txBody>
        </p:sp>
        <p:sp>
          <p:nvSpPr>
            <p:cNvPr id="4" name="Flowchart: Connector 3">
              <a:extLst>
                <a:ext uri="{FF2B5EF4-FFF2-40B4-BE49-F238E27FC236}">
                  <a16:creationId xmlns:a16="http://schemas.microsoft.com/office/drawing/2014/main" id="{202CA4B0-78D5-591C-A90F-74E45D353F63}"/>
                </a:ext>
              </a:extLst>
            </p:cNvPr>
            <p:cNvSpPr/>
            <p:nvPr/>
          </p:nvSpPr>
          <p:spPr>
            <a:xfrm>
              <a:off x="587440" y="3378821"/>
              <a:ext cx="1274312" cy="1247798"/>
            </a:xfrm>
            <a:prstGeom prst="flowChartConnector">
              <a:avLst/>
            </a:prstGeom>
            <a:solidFill>
              <a:schemeClr val="accent5">
                <a:lumMod val="40000"/>
                <a:lumOff val="60000"/>
              </a:schemeClr>
            </a:solidFill>
            <a:ln w="12700">
              <a:solidFill>
                <a:srgbClr val="001642"/>
              </a:solidFill>
            </a:ln>
          </p:spPr>
          <p:style>
            <a:lnRef idx="2">
              <a:schemeClr val="accent1">
                <a:shade val="50000"/>
              </a:schemeClr>
            </a:lnRef>
            <a:fillRef idx="1">
              <a:schemeClr val="accent1"/>
            </a:fillRef>
            <a:effectRef idx="0">
              <a:schemeClr val="accent1"/>
            </a:effectRef>
            <a:fontRef idx="minor">
              <a:schemeClr val="lt1"/>
            </a:fontRef>
          </p:style>
          <p:txBody>
            <a:bodyPr tIns="68580" rtlCol="0" anchor="ctr"/>
            <a:lstStyle/>
            <a:p>
              <a:pPr algn="ctr"/>
              <a:endParaRPr lang="en-US" sz="1350" dirty="0"/>
            </a:p>
            <a:p>
              <a:pPr algn="ctr"/>
              <a:endParaRPr lang="en-US" sz="1350" dirty="0"/>
            </a:p>
            <a:p>
              <a:pPr algn="ctr"/>
              <a:endParaRPr lang="en-US" sz="1350" dirty="0"/>
            </a:p>
            <a:p>
              <a:pPr algn="ctr"/>
              <a:endParaRPr lang="en-US" sz="1350" dirty="0"/>
            </a:p>
            <a:p>
              <a:pPr algn="ctr"/>
              <a:r>
                <a:rPr lang="en-US" sz="3000" b="1" dirty="0">
                  <a:solidFill>
                    <a:schemeClr val="tx1"/>
                  </a:solidFill>
                  <a:latin typeface="Candara" panose="020E0502030303020204" pitchFamily="34" charset="0"/>
                </a:rPr>
                <a:t>B</a:t>
              </a:r>
            </a:p>
          </p:txBody>
        </p:sp>
        <p:sp>
          <p:nvSpPr>
            <p:cNvPr id="3" name="Flowchart: Connector 2">
              <a:extLst>
                <a:ext uri="{FF2B5EF4-FFF2-40B4-BE49-F238E27FC236}">
                  <a16:creationId xmlns:a16="http://schemas.microsoft.com/office/drawing/2014/main" id="{2217C620-D520-871F-61E4-78E0354CF7C1}"/>
                </a:ext>
                <a:ext uri="{C183D7F6-B498-43B3-948B-1728B52AA6E4}">
                  <adec:decorative xmlns:adec="http://schemas.microsoft.com/office/drawing/2017/decorative" val="1"/>
                </a:ext>
              </a:extLst>
            </p:cNvPr>
            <p:cNvSpPr/>
            <p:nvPr/>
          </p:nvSpPr>
          <p:spPr>
            <a:xfrm>
              <a:off x="909606" y="3608112"/>
              <a:ext cx="629979" cy="629979"/>
            </a:xfrm>
            <a:prstGeom prst="flowChartConnector">
              <a:avLst/>
            </a:prstGeom>
            <a:solidFill>
              <a:schemeClr val="accent3">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n w="38100">
                    <a:solidFill>
                      <a:schemeClr val="tx1"/>
                    </a:solidFill>
                  </a:ln>
                  <a:solidFill>
                    <a:schemeClr val="tx1"/>
                  </a:solidFill>
                  <a:latin typeface="Candara" panose="020E0502030303020204" pitchFamily="34" charset="0"/>
                </a:rPr>
                <a:t> </a:t>
              </a:r>
            </a:p>
          </p:txBody>
        </p:sp>
        <p:sp>
          <p:nvSpPr>
            <p:cNvPr id="6" name="TextBox 5">
              <a:extLst>
                <a:ext uri="{FF2B5EF4-FFF2-40B4-BE49-F238E27FC236}">
                  <a16:creationId xmlns:a16="http://schemas.microsoft.com/office/drawing/2014/main" id="{2D5260DF-B362-DF0E-BF9C-84BFCA46E3AB}"/>
                </a:ext>
              </a:extLst>
            </p:cNvPr>
            <p:cNvSpPr txBox="1"/>
            <p:nvPr/>
          </p:nvSpPr>
          <p:spPr>
            <a:xfrm>
              <a:off x="909607" y="4551170"/>
              <a:ext cx="629979" cy="584775"/>
            </a:xfrm>
            <a:prstGeom prst="rect">
              <a:avLst/>
            </a:prstGeom>
            <a:noFill/>
          </p:spPr>
          <p:txBody>
            <a:bodyPr wrap="square" rtlCol="0">
              <a:spAutoFit/>
            </a:bodyPr>
            <a:lstStyle/>
            <a:p>
              <a:pPr algn="ctr"/>
              <a:r>
                <a:rPr lang="en-US" sz="3200" b="1" dirty="0">
                  <a:latin typeface="Candara" panose="020E0502030303020204" pitchFamily="34" charset="0"/>
                </a:rPr>
                <a:t>A</a:t>
              </a:r>
            </a:p>
          </p:txBody>
        </p:sp>
        <p:sp>
          <p:nvSpPr>
            <p:cNvPr id="7" name="TextBox 6">
              <a:extLst>
                <a:ext uri="{FF2B5EF4-FFF2-40B4-BE49-F238E27FC236}">
                  <a16:creationId xmlns:a16="http://schemas.microsoft.com/office/drawing/2014/main" id="{7D356E48-CF6A-8F70-5720-074C936584AA}"/>
                </a:ext>
              </a:extLst>
            </p:cNvPr>
            <p:cNvSpPr txBox="1"/>
            <p:nvPr/>
          </p:nvSpPr>
          <p:spPr>
            <a:xfrm>
              <a:off x="927729" y="3699871"/>
              <a:ext cx="629979" cy="584775"/>
            </a:xfrm>
            <a:prstGeom prst="rect">
              <a:avLst/>
            </a:prstGeom>
            <a:noFill/>
          </p:spPr>
          <p:txBody>
            <a:bodyPr wrap="square" rtlCol="0">
              <a:spAutoFit/>
            </a:bodyPr>
            <a:lstStyle/>
            <a:p>
              <a:pPr algn="ctr"/>
              <a:r>
                <a:rPr lang="en-US" sz="3200" b="1" dirty="0">
                  <a:latin typeface="Candara" panose="020E0502030303020204" pitchFamily="34" charset="0"/>
                </a:rPr>
                <a:t>V</a:t>
              </a:r>
            </a:p>
          </p:txBody>
        </p:sp>
      </p:grpSp>
      <p:cxnSp>
        <p:nvCxnSpPr>
          <p:cNvPr id="20" name="Straight Arrow Connector 19" descr="Arrow connecting circle with values, beliefs and attitudes to banner with word behavior">
            <a:extLst>
              <a:ext uri="{FF2B5EF4-FFF2-40B4-BE49-F238E27FC236}">
                <a16:creationId xmlns:a16="http://schemas.microsoft.com/office/drawing/2014/main" id="{DE53DA53-CE76-B73B-41DE-2274326DD2A9}"/>
              </a:ext>
            </a:extLst>
          </p:cNvPr>
          <p:cNvCxnSpPr>
            <a:cxnSpLocks/>
          </p:cNvCxnSpPr>
          <p:nvPr/>
        </p:nvCxnSpPr>
        <p:spPr>
          <a:xfrm>
            <a:off x="4422470" y="4249228"/>
            <a:ext cx="820912" cy="0"/>
          </a:xfrm>
          <a:prstGeom prst="straightConnector1">
            <a:avLst/>
          </a:prstGeom>
          <a:ln w="206375">
            <a:tailEnd type="triangle"/>
          </a:ln>
        </p:spPr>
        <p:style>
          <a:lnRef idx="1">
            <a:schemeClr val="accent1"/>
          </a:lnRef>
          <a:fillRef idx="0">
            <a:schemeClr val="accent1"/>
          </a:fillRef>
          <a:effectRef idx="0">
            <a:schemeClr val="accent1"/>
          </a:effectRef>
          <a:fontRef idx="minor">
            <a:schemeClr val="tx1"/>
          </a:fontRef>
        </p:style>
      </p:cxnSp>
      <p:sp>
        <p:nvSpPr>
          <p:cNvPr id="13" name="Flowchart: Stored Data 12">
            <a:extLst>
              <a:ext uri="{FF2B5EF4-FFF2-40B4-BE49-F238E27FC236}">
                <a16:creationId xmlns:a16="http://schemas.microsoft.com/office/drawing/2014/main" id="{B46C7464-76EF-60B8-C212-5AD3D59ED6DD}"/>
              </a:ext>
              <a:ext uri="{C183D7F6-B498-43B3-948B-1728B52AA6E4}">
                <adec:decorative xmlns:adec="http://schemas.microsoft.com/office/drawing/2017/decorative" val="1"/>
              </a:ext>
            </a:extLst>
          </p:cNvPr>
          <p:cNvSpPr/>
          <p:nvPr/>
        </p:nvSpPr>
        <p:spPr>
          <a:xfrm flipH="1">
            <a:off x="5120270" y="2265642"/>
            <a:ext cx="884679" cy="373558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scene3d>
              <a:camera prst="orthographicFront"/>
              <a:lightRig rig="threePt" dir="t"/>
            </a:scene3d>
            <a:sp3d extrusionH="342900" contourW="44450" prstMaterial="metal">
              <a:bevelT w="0" h="215900"/>
              <a:bevelB h="95250"/>
              <a:extrusionClr>
                <a:schemeClr val="tx1"/>
              </a:extrusionClr>
              <a:contourClr>
                <a:schemeClr val="tx1"/>
              </a:contourClr>
            </a:sp3d>
          </a:bodyPr>
          <a:lstStyle/>
          <a:p>
            <a:pPr algn="ctr"/>
            <a:r>
              <a:rPr lang="en-US" sz="2400" dirty="0"/>
              <a:t>BEHAVIOR</a:t>
            </a:r>
          </a:p>
        </p:txBody>
      </p:sp>
      <p:sp>
        <p:nvSpPr>
          <p:cNvPr id="14" name="Arrow: Right 13" descr="Arrow points left  toward VBA model with words &quot;reflected appraisal&quot; in it.">
            <a:extLst>
              <a:ext uri="{FF2B5EF4-FFF2-40B4-BE49-F238E27FC236}">
                <a16:creationId xmlns:a16="http://schemas.microsoft.com/office/drawing/2014/main" id="{541BE825-6328-C594-5FB7-173387C271DA}"/>
              </a:ext>
            </a:extLst>
          </p:cNvPr>
          <p:cNvSpPr/>
          <p:nvPr/>
        </p:nvSpPr>
        <p:spPr>
          <a:xfrm flipH="1">
            <a:off x="6061651" y="3802283"/>
            <a:ext cx="3634125" cy="597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ptos" panose="020B0004020202020204" pitchFamily="34" charset="0"/>
              </a:rPr>
              <a:t>REFLECTED APPRAISAL</a:t>
            </a:r>
          </a:p>
        </p:txBody>
      </p:sp>
      <p:grpSp>
        <p:nvGrpSpPr>
          <p:cNvPr id="11" name="Group 10" descr="A two sided arrow with the word interaction in it links the words &quot;significant others&quot;  to the VBA model to left">
            <a:extLst>
              <a:ext uri="{FF2B5EF4-FFF2-40B4-BE49-F238E27FC236}">
                <a16:creationId xmlns:a16="http://schemas.microsoft.com/office/drawing/2014/main" id="{C4F8435D-EF1F-AFCA-EEFD-0FCA9C226569}"/>
              </a:ext>
            </a:extLst>
          </p:cNvPr>
          <p:cNvGrpSpPr/>
          <p:nvPr/>
        </p:nvGrpSpPr>
        <p:grpSpPr>
          <a:xfrm>
            <a:off x="6040751" y="2616913"/>
            <a:ext cx="5398773" cy="907001"/>
            <a:chOff x="3836132" y="2486198"/>
            <a:chExt cx="5398773" cy="907001"/>
          </a:xfrm>
        </p:grpSpPr>
        <p:sp>
          <p:nvSpPr>
            <p:cNvPr id="9" name="TextBox 8">
              <a:extLst>
                <a:ext uri="{FF2B5EF4-FFF2-40B4-BE49-F238E27FC236}">
                  <a16:creationId xmlns:a16="http://schemas.microsoft.com/office/drawing/2014/main" id="{F762E1DB-4A46-358B-7CD2-DCB4DDDA2370}"/>
                </a:ext>
              </a:extLst>
            </p:cNvPr>
            <p:cNvSpPr txBox="1"/>
            <p:nvPr/>
          </p:nvSpPr>
          <p:spPr>
            <a:xfrm>
              <a:off x="6354194" y="2518312"/>
              <a:ext cx="2880711" cy="461665"/>
            </a:xfrm>
            <a:prstGeom prst="rect">
              <a:avLst/>
            </a:prstGeom>
            <a:solidFill>
              <a:schemeClr val="tx2">
                <a:lumMod val="20000"/>
                <a:lumOff val="80000"/>
              </a:schemeClr>
            </a:solidFill>
          </p:spPr>
          <p:txBody>
            <a:bodyPr wrap="square" rtlCol="0">
              <a:spAutoFit/>
            </a:bodyPr>
            <a:lstStyle/>
            <a:p>
              <a:r>
                <a:rPr lang="en-US" sz="2400" b="1" dirty="0"/>
                <a:t>Significant Others</a:t>
              </a:r>
            </a:p>
          </p:txBody>
        </p:sp>
        <p:sp>
          <p:nvSpPr>
            <p:cNvPr id="17" name="Arrow: Left-Right 16" descr="arrow to and from behavior and significant others marked interaction">
              <a:extLst>
                <a:ext uri="{FF2B5EF4-FFF2-40B4-BE49-F238E27FC236}">
                  <a16:creationId xmlns:a16="http://schemas.microsoft.com/office/drawing/2014/main" id="{4584D85F-A23D-017C-CA4C-1BE43CD94504}"/>
                </a:ext>
                <a:ext uri="{C183D7F6-B498-43B3-948B-1728B52AA6E4}">
                  <adec:decorative xmlns:adec="http://schemas.microsoft.com/office/drawing/2017/decorative" val="0"/>
                </a:ext>
              </a:extLst>
            </p:cNvPr>
            <p:cNvSpPr/>
            <p:nvPr/>
          </p:nvSpPr>
          <p:spPr>
            <a:xfrm rot="21289116">
              <a:off x="3836132" y="2486198"/>
              <a:ext cx="2522306" cy="90700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INTERACTION</a:t>
              </a:r>
            </a:p>
          </p:txBody>
        </p:sp>
      </p:grpSp>
      <p:grpSp>
        <p:nvGrpSpPr>
          <p:cNvPr id="15" name="Group 14" descr="A two sided arrow with the word interaction in it links the words &quot;Aggregate others&quot; to the VBA model on left.">
            <a:extLst>
              <a:ext uri="{FF2B5EF4-FFF2-40B4-BE49-F238E27FC236}">
                <a16:creationId xmlns:a16="http://schemas.microsoft.com/office/drawing/2014/main" id="{E3F6EB06-1DE8-59AD-B9CB-611ED59CA3B3}"/>
              </a:ext>
            </a:extLst>
          </p:cNvPr>
          <p:cNvGrpSpPr/>
          <p:nvPr/>
        </p:nvGrpSpPr>
        <p:grpSpPr>
          <a:xfrm>
            <a:off x="6095540" y="4812547"/>
            <a:ext cx="5343984" cy="1362053"/>
            <a:chOff x="3890922" y="4681832"/>
            <a:chExt cx="5343984" cy="1362053"/>
          </a:xfrm>
        </p:grpSpPr>
        <p:sp>
          <p:nvSpPr>
            <p:cNvPr id="12" name="TextBox 11">
              <a:extLst>
                <a:ext uri="{FF2B5EF4-FFF2-40B4-BE49-F238E27FC236}">
                  <a16:creationId xmlns:a16="http://schemas.microsoft.com/office/drawing/2014/main" id="{A7475F14-6EAE-DA39-6A22-C454169A98B5}"/>
                </a:ext>
              </a:extLst>
            </p:cNvPr>
            <p:cNvSpPr txBox="1"/>
            <p:nvPr/>
          </p:nvSpPr>
          <p:spPr>
            <a:xfrm>
              <a:off x="6470525" y="4843556"/>
              <a:ext cx="2764381" cy="1200329"/>
            </a:xfrm>
            <a:prstGeom prst="rect">
              <a:avLst/>
            </a:prstGeom>
            <a:solidFill>
              <a:schemeClr val="bg2"/>
            </a:solidFill>
          </p:spPr>
          <p:txBody>
            <a:bodyPr wrap="square" rtlCol="0">
              <a:spAutoFit/>
            </a:bodyPr>
            <a:lstStyle/>
            <a:p>
              <a:pPr algn="ctr"/>
              <a:r>
                <a:rPr lang="en-US" sz="2400" b="1" dirty="0">
                  <a:latin typeface="Aptos" panose="020B0004020202020204" pitchFamily="34" charset="0"/>
                </a:rPr>
                <a:t>Aggregate Others</a:t>
              </a:r>
            </a:p>
            <a:p>
              <a:pPr algn="ctr"/>
              <a:r>
                <a:rPr lang="en-US" sz="2400" dirty="0">
                  <a:latin typeface="Aptos" panose="020B0004020202020204" pitchFamily="34" charset="0"/>
                </a:rPr>
                <a:t>(e.g., society, cultures)</a:t>
              </a:r>
            </a:p>
          </p:txBody>
        </p:sp>
        <p:sp>
          <p:nvSpPr>
            <p:cNvPr id="18" name="Arrow: Left-Right 17" descr="arrow to and from behavior and aggregate others labeled interaction">
              <a:extLst>
                <a:ext uri="{FF2B5EF4-FFF2-40B4-BE49-F238E27FC236}">
                  <a16:creationId xmlns:a16="http://schemas.microsoft.com/office/drawing/2014/main" id="{E5B624D2-D85F-5235-5FD6-8FFF780E6B70}"/>
                </a:ext>
              </a:extLst>
            </p:cNvPr>
            <p:cNvSpPr/>
            <p:nvPr/>
          </p:nvSpPr>
          <p:spPr>
            <a:xfrm rot="370344">
              <a:off x="3890922" y="4681832"/>
              <a:ext cx="2479375" cy="90700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INTERACTION</a:t>
              </a:r>
            </a:p>
          </p:txBody>
        </p:sp>
      </p:grpSp>
    </p:spTree>
    <p:extLst>
      <p:ext uri="{BB962C8B-B14F-4D97-AF65-F5344CB8AC3E}">
        <p14:creationId xmlns:p14="http://schemas.microsoft.com/office/powerpoint/2010/main" val="16837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0B97-3BEB-8025-85BA-FF97079BC5A6}"/>
              </a:ext>
            </a:extLst>
          </p:cNvPr>
          <p:cNvSpPr>
            <a:spLocks noGrp="1"/>
          </p:cNvSpPr>
          <p:nvPr>
            <p:ph type="title"/>
          </p:nvPr>
        </p:nvSpPr>
        <p:spPr>
          <a:xfrm>
            <a:off x="1975981" y="44668"/>
            <a:ext cx="7684376" cy="1320669"/>
          </a:xfrm>
        </p:spPr>
        <p:txBody>
          <a:bodyPr>
            <a:normAutofit/>
          </a:bodyPr>
          <a:lstStyle/>
          <a:p>
            <a:r>
              <a:rPr lang="en-US" dirty="0"/>
              <a:t>Facilitator</a:t>
            </a:r>
            <a:r>
              <a:rPr lang="en-US" i="1" dirty="0"/>
              <a:t> </a:t>
            </a:r>
            <a:r>
              <a:rPr lang="en-US" dirty="0"/>
              <a:t>Hats</a:t>
            </a:r>
          </a:p>
        </p:txBody>
      </p:sp>
      <p:pic>
        <p:nvPicPr>
          <p:cNvPr id="3074" name="Picture 2" descr="Wizard Hat">
            <a:extLst>
              <a:ext uri="{FF2B5EF4-FFF2-40B4-BE49-F238E27FC236}">
                <a16:creationId xmlns:a16="http://schemas.microsoft.com/office/drawing/2014/main" id="{2CD349EB-F792-4A21-EBBF-D7AC939D50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1077" y="243375"/>
            <a:ext cx="4389434" cy="438943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descr="Architect &#10;Engineer&#10;Traffic Cop&#10;Encourager&#10;Cheerleader&#10;Legitimizer&#10;Problem Explorer&#10;Hunter/Gatherer&#10;Reframer&#10;Tension Diffuser&#10;Process Watcher&#10;Educator&#10;Reality Tester&#10;Scapegoat&#10;Aikido Master&#10;">
            <a:extLst>
              <a:ext uri="{FF2B5EF4-FFF2-40B4-BE49-F238E27FC236}">
                <a16:creationId xmlns:a16="http://schemas.microsoft.com/office/drawing/2014/main" id="{422B181B-6A86-6E17-2486-06EEE9990D8A}"/>
              </a:ext>
            </a:extLst>
          </p:cNvPr>
          <p:cNvSpPr txBox="1">
            <a:spLocks noGrp="1"/>
          </p:cNvSpPr>
          <p:nvPr>
            <p:ph idx="1"/>
          </p:nvPr>
        </p:nvSpPr>
        <p:spPr>
          <a:xfrm>
            <a:off x="2339236" y="1248342"/>
            <a:ext cx="4240078" cy="3727147"/>
          </a:xfrm>
          <a:prstGeom prst="rect">
            <a:avLst/>
          </a:prstGeom>
        </p:spPr>
        <p:txBody>
          <a:bodyPr rtlCol="0">
            <a:noAutofit/>
          </a:bodyPr>
          <a:lstStyle/>
          <a:p>
            <a:pPr marL="463550" indent="-350838">
              <a:lnSpc>
                <a:spcPct val="100000"/>
              </a:lnSpc>
              <a:spcBef>
                <a:spcPts val="0"/>
              </a:spcBef>
            </a:pPr>
            <a:r>
              <a:rPr lang="en-US" sz="3200" b="0" dirty="0"/>
              <a:t>Architect </a:t>
            </a:r>
          </a:p>
          <a:p>
            <a:pPr marL="463550" indent="-350838">
              <a:lnSpc>
                <a:spcPct val="100000"/>
              </a:lnSpc>
              <a:spcBef>
                <a:spcPts val="0"/>
              </a:spcBef>
            </a:pPr>
            <a:r>
              <a:rPr lang="en-US" sz="3200" b="0" dirty="0"/>
              <a:t>Traffic Cop </a:t>
            </a:r>
          </a:p>
          <a:p>
            <a:pPr marL="463550" indent="-350838">
              <a:lnSpc>
                <a:spcPct val="100000"/>
              </a:lnSpc>
              <a:spcBef>
                <a:spcPts val="0"/>
              </a:spcBef>
            </a:pPr>
            <a:r>
              <a:rPr lang="en-US" sz="3200" b="0" dirty="0"/>
              <a:t>Cheerleader</a:t>
            </a:r>
          </a:p>
          <a:p>
            <a:pPr marL="463550" indent="-350838">
              <a:lnSpc>
                <a:spcPct val="100000"/>
              </a:lnSpc>
              <a:spcBef>
                <a:spcPts val="0"/>
              </a:spcBef>
            </a:pPr>
            <a:r>
              <a:rPr lang="en-US" sz="3200" b="0" dirty="0"/>
              <a:t>Legitimizer </a:t>
            </a:r>
          </a:p>
          <a:p>
            <a:pPr marL="463550" indent="-350838">
              <a:lnSpc>
                <a:spcPct val="100000"/>
              </a:lnSpc>
              <a:spcBef>
                <a:spcPts val="0"/>
              </a:spcBef>
            </a:pPr>
            <a:r>
              <a:rPr lang="en-US" sz="3200" b="0" dirty="0"/>
              <a:t>Problem Explorer </a:t>
            </a:r>
          </a:p>
          <a:p>
            <a:pPr marL="463550" indent="-350838">
              <a:lnSpc>
                <a:spcPct val="100000"/>
              </a:lnSpc>
              <a:spcBef>
                <a:spcPts val="0"/>
              </a:spcBef>
            </a:pPr>
            <a:r>
              <a:rPr lang="en-US" sz="3200" b="0" dirty="0"/>
              <a:t>Hunter/Gatherer</a:t>
            </a:r>
          </a:p>
          <a:p>
            <a:pPr marL="463550" indent="-350838">
              <a:lnSpc>
                <a:spcPct val="100000"/>
              </a:lnSpc>
              <a:spcBef>
                <a:spcPts val="0"/>
              </a:spcBef>
            </a:pPr>
            <a:r>
              <a:rPr lang="en-US" sz="3200" b="0" dirty="0"/>
              <a:t>Educator/Trainer</a:t>
            </a:r>
          </a:p>
          <a:p>
            <a:pPr marL="463550" indent="-350838">
              <a:lnSpc>
                <a:spcPct val="100000"/>
              </a:lnSpc>
              <a:spcBef>
                <a:spcPts val="0"/>
              </a:spcBef>
            </a:pPr>
            <a:r>
              <a:rPr lang="en-US" sz="3200" b="0" dirty="0"/>
              <a:t>Reality Tester</a:t>
            </a:r>
          </a:p>
          <a:p>
            <a:pPr marL="463550" indent="-350838">
              <a:lnSpc>
                <a:spcPct val="100000"/>
              </a:lnSpc>
              <a:spcBef>
                <a:spcPts val="0"/>
              </a:spcBef>
            </a:pPr>
            <a:r>
              <a:rPr lang="en-US" sz="3200" b="0" dirty="0"/>
              <a:t>Scapegoat </a:t>
            </a:r>
          </a:p>
          <a:p>
            <a:pPr marL="463550" indent="-350838">
              <a:lnSpc>
                <a:spcPct val="100000"/>
              </a:lnSpc>
              <a:spcBef>
                <a:spcPts val="0"/>
              </a:spcBef>
            </a:pPr>
            <a:r>
              <a:rPr lang="en-US" sz="3200" b="0" dirty="0"/>
              <a:t>Aikido Master </a:t>
            </a:r>
          </a:p>
          <a:p>
            <a:pPr>
              <a:lnSpc>
                <a:spcPct val="100000"/>
              </a:lnSpc>
              <a:spcBef>
                <a:spcPts val="0"/>
              </a:spcBef>
            </a:pPr>
            <a:endParaRPr lang="en-US" sz="3200" dirty="0">
              <a:latin typeface="Candara" panose="020E0502030303020204" pitchFamily="34" charset="0"/>
            </a:endParaRPr>
          </a:p>
          <a:p>
            <a:pPr marL="285750" indent="-285750"/>
            <a:endParaRPr lang="en-US" sz="3200" dirty="0"/>
          </a:p>
        </p:txBody>
      </p:sp>
      <p:sp>
        <p:nvSpPr>
          <p:cNvPr id="3" name="TextBox 2">
            <a:extLst>
              <a:ext uri="{FF2B5EF4-FFF2-40B4-BE49-F238E27FC236}">
                <a16:creationId xmlns:a16="http://schemas.microsoft.com/office/drawing/2014/main" id="{8042D8BF-8189-9457-A2A5-D3A5848F7231}"/>
              </a:ext>
            </a:extLst>
          </p:cNvPr>
          <p:cNvSpPr txBox="1"/>
          <p:nvPr/>
        </p:nvSpPr>
        <p:spPr>
          <a:xfrm>
            <a:off x="6261856" y="4928430"/>
            <a:ext cx="5207876" cy="1569660"/>
          </a:xfrm>
          <a:prstGeom prst="rect">
            <a:avLst/>
          </a:prstGeom>
          <a:solidFill>
            <a:schemeClr val="accent1">
              <a:lumMod val="20000"/>
              <a:lumOff val="80000"/>
            </a:schemeClr>
          </a:solidFill>
        </p:spPr>
        <p:txBody>
          <a:bodyPr wrap="square" rtlCol="0">
            <a:spAutoFit/>
          </a:bodyPr>
          <a:lstStyle/>
          <a:p>
            <a:r>
              <a:rPr lang="en-US" sz="2400" dirty="0">
                <a:latin typeface="Aptos" panose="020B0004020202020204" pitchFamily="34" charset="0"/>
              </a:rPr>
              <a:t>Effective facilitators must:  </a:t>
            </a:r>
          </a:p>
          <a:p>
            <a:pPr marL="635000" indent="-285750">
              <a:buFont typeface="Arial" panose="020B0604020202020204" pitchFamily="34" charset="0"/>
              <a:buChar char="•"/>
            </a:pPr>
            <a:r>
              <a:rPr lang="en-US" sz="2400" dirty="0">
                <a:latin typeface="Aptos" panose="020B0004020202020204" pitchFamily="34" charset="0"/>
              </a:rPr>
              <a:t>understand the nature of conflict</a:t>
            </a:r>
          </a:p>
          <a:p>
            <a:pPr marL="635000" indent="-285750">
              <a:buFont typeface="Arial" panose="020B0604020202020204" pitchFamily="34" charset="0"/>
              <a:buChar char="•"/>
            </a:pPr>
            <a:r>
              <a:rPr lang="en-US" sz="2400" dirty="0">
                <a:latin typeface="Aptos" panose="020B0004020202020204" pitchFamily="34" charset="0"/>
              </a:rPr>
              <a:t>be skillful communicators  </a:t>
            </a:r>
          </a:p>
          <a:p>
            <a:pPr marL="635000" indent="-285750">
              <a:buFont typeface="Arial" panose="020B0604020202020204" pitchFamily="34" charset="0"/>
              <a:buChar char="•"/>
            </a:pPr>
            <a:r>
              <a:rPr lang="en-US" sz="2400" dirty="0">
                <a:latin typeface="Aptos" panose="020B0004020202020204" pitchFamily="34" charset="0"/>
              </a:rPr>
              <a:t>have adaptable process skills</a:t>
            </a:r>
          </a:p>
        </p:txBody>
      </p:sp>
    </p:spTree>
    <p:extLst>
      <p:ext uri="{BB962C8B-B14F-4D97-AF65-F5344CB8AC3E}">
        <p14:creationId xmlns:p14="http://schemas.microsoft.com/office/powerpoint/2010/main" val="37652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146" y="0"/>
            <a:ext cx="6391275" cy="1151379"/>
          </a:xfrm>
        </p:spPr>
        <p:txBody>
          <a:bodyPr vert="horz" lIns="91440" tIns="45720" rIns="91440" bIns="45720" rtlCol="0" anchor="ctr">
            <a:normAutofit/>
          </a:bodyPr>
          <a:lstStyle/>
          <a:p>
            <a:r>
              <a:rPr lang="en-US" dirty="0"/>
              <a:t>Four of Many Hats</a:t>
            </a:r>
            <a:endParaRPr lang="en-US" dirty="0">
              <a:effectLst>
                <a:outerShdw blurRad="38100" dist="38100" dir="2700000" algn="tl">
                  <a:srgbClr val="000000">
                    <a:alpha val="43137"/>
                  </a:srgbClr>
                </a:outerShdw>
              </a:effectLst>
            </a:endParaRPr>
          </a:p>
        </p:txBody>
      </p:sp>
      <p:pic>
        <p:nvPicPr>
          <p:cNvPr id="6" name="Picture 5" descr="hat with four aikido moves in silhouette. ">
            <a:extLst>
              <a:ext uri="{FF2B5EF4-FFF2-40B4-BE49-F238E27FC236}">
                <a16:creationId xmlns:a16="http://schemas.microsoft.com/office/drawing/2014/main" id="{9900C6FA-8D71-0D14-09A8-4878B57824D4}"/>
              </a:ext>
            </a:extLst>
          </p:cNvPr>
          <p:cNvPicPr>
            <a:picLocks noChangeAspect="1"/>
          </p:cNvPicPr>
          <p:nvPr/>
        </p:nvPicPr>
        <p:blipFill>
          <a:blip r:embed="rId3"/>
          <a:stretch>
            <a:fillRect/>
          </a:stretch>
        </p:blipFill>
        <p:spPr>
          <a:xfrm>
            <a:off x="4215454" y="1301031"/>
            <a:ext cx="2461313" cy="1927944"/>
          </a:xfrm>
          <a:prstGeom prst="rect">
            <a:avLst/>
          </a:prstGeom>
        </p:spPr>
      </p:pic>
      <p:sp>
        <p:nvSpPr>
          <p:cNvPr id="4" name="TextBox 3">
            <a:extLst>
              <a:ext uri="{FF2B5EF4-FFF2-40B4-BE49-F238E27FC236}">
                <a16:creationId xmlns:a16="http://schemas.microsoft.com/office/drawing/2014/main" id="{9A8F39B6-F589-372F-F353-60EEB4C6FC67}"/>
              </a:ext>
            </a:extLst>
          </p:cNvPr>
          <p:cNvSpPr txBox="1"/>
          <p:nvPr/>
        </p:nvSpPr>
        <p:spPr>
          <a:xfrm>
            <a:off x="4002509" y="3337932"/>
            <a:ext cx="2887201" cy="646331"/>
          </a:xfrm>
          <a:prstGeom prst="rect">
            <a:avLst/>
          </a:prstGeom>
          <a:noFill/>
        </p:spPr>
        <p:txBody>
          <a:bodyPr wrap="none" rtlCol="0">
            <a:spAutoFit/>
          </a:bodyPr>
          <a:lstStyle/>
          <a:p>
            <a:r>
              <a:rPr kumimoji="0" lang="en-US" sz="3600" b="0" i="0" u="none" strike="noStrike" kern="1200" cap="none" spc="0" normalizeH="0" baseline="0" noProof="0" dirty="0">
                <a:ln>
                  <a:noFill/>
                </a:ln>
                <a:solidFill>
                  <a:srgbClr val="FFFFFF"/>
                </a:solidFill>
                <a:effectLst/>
                <a:uLnTx/>
                <a:uFillTx/>
                <a:latin typeface="Aptos" panose="02110004020202020204"/>
                <a:ea typeface="+mn-ea"/>
                <a:cs typeface="+mn-cs"/>
              </a:rPr>
              <a:t>Aikido Master</a:t>
            </a:r>
            <a:endParaRPr lang="en-US" dirty="0"/>
          </a:p>
        </p:txBody>
      </p:sp>
      <p:pic>
        <p:nvPicPr>
          <p:cNvPr id="18" name="Picture 17" descr="man wearing hat shaped as a building">
            <a:extLst>
              <a:ext uri="{FF2B5EF4-FFF2-40B4-BE49-F238E27FC236}">
                <a16:creationId xmlns:a16="http://schemas.microsoft.com/office/drawing/2014/main" id="{3371F4CD-8111-3699-0E98-4808DD8996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3058" y="1301031"/>
            <a:ext cx="1676763" cy="1940213"/>
          </a:xfrm>
          <a:prstGeom prst="rect">
            <a:avLst/>
          </a:prstGeom>
        </p:spPr>
      </p:pic>
      <p:sp>
        <p:nvSpPr>
          <p:cNvPr id="7" name="TextBox 6">
            <a:extLst>
              <a:ext uri="{FF2B5EF4-FFF2-40B4-BE49-F238E27FC236}">
                <a16:creationId xmlns:a16="http://schemas.microsoft.com/office/drawing/2014/main" id="{133CFFC5-9894-E1BC-0FB2-C26D6CF2F1F7}"/>
              </a:ext>
            </a:extLst>
          </p:cNvPr>
          <p:cNvSpPr txBox="1"/>
          <p:nvPr/>
        </p:nvSpPr>
        <p:spPr>
          <a:xfrm>
            <a:off x="7808508" y="3390896"/>
            <a:ext cx="2051652" cy="594137"/>
          </a:xfrm>
          <a:prstGeom prst="rect">
            <a:avLst/>
          </a:prstGeom>
          <a:noFill/>
        </p:spPr>
        <p:txBody>
          <a:bodyPr wrap="none" rtlCol="0">
            <a:sp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ptos" panose="02110004020202020204"/>
                <a:ea typeface="+mn-ea"/>
                <a:cs typeface="+mn-cs"/>
              </a:rPr>
              <a:t>Architect</a:t>
            </a:r>
          </a:p>
        </p:txBody>
      </p:sp>
      <p:pic>
        <p:nvPicPr>
          <p:cNvPr id="16" name="Picture 15" descr="man wearing a hat shaped as a rubic's cube">
            <a:extLst>
              <a:ext uri="{FF2B5EF4-FFF2-40B4-BE49-F238E27FC236}">
                <a16:creationId xmlns:a16="http://schemas.microsoft.com/office/drawing/2014/main" id="{A8926FFC-6C79-9465-6154-04DBE271C10C}"/>
              </a:ext>
            </a:extLst>
          </p:cNvPr>
          <p:cNvPicPr>
            <a:picLocks noChangeAspect="1"/>
          </p:cNvPicPr>
          <p:nvPr/>
        </p:nvPicPr>
        <p:blipFill>
          <a:blip r:embed="rId5"/>
          <a:stretch>
            <a:fillRect/>
          </a:stretch>
        </p:blipFill>
        <p:spPr>
          <a:xfrm>
            <a:off x="4215454" y="4093221"/>
            <a:ext cx="2078660" cy="1927944"/>
          </a:xfrm>
          <a:prstGeom prst="rect">
            <a:avLst/>
          </a:prstGeom>
        </p:spPr>
      </p:pic>
      <p:sp>
        <p:nvSpPr>
          <p:cNvPr id="9" name="TextBox 8">
            <a:extLst>
              <a:ext uri="{FF2B5EF4-FFF2-40B4-BE49-F238E27FC236}">
                <a16:creationId xmlns:a16="http://schemas.microsoft.com/office/drawing/2014/main" id="{6EB49F18-569A-2D32-CFCF-935479F93E39}"/>
              </a:ext>
            </a:extLst>
          </p:cNvPr>
          <p:cNvSpPr txBox="1"/>
          <p:nvPr/>
        </p:nvSpPr>
        <p:spPr>
          <a:xfrm>
            <a:off x="3809366" y="6170816"/>
            <a:ext cx="3273485" cy="586985"/>
          </a:xfrm>
          <a:prstGeom prst="rect">
            <a:avLst/>
          </a:prstGeom>
        </p:spPr>
        <p:txBody>
          <a:bodyPr vert="horz" lIns="91440" tIns="45720" rIns="91440" bIns="45720" rtlCol="0">
            <a:normAutofit fontScale="92500" lnSpcReduction="10000"/>
          </a:bodyPr>
          <a:lstStyle/>
          <a:p>
            <a:pPr marL="57150">
              <a:lnSpc>
                <a:spcPct val="90000"/>
              </a:lnSpc>
              <a:spcAft>
                <a:spcPts val="600"/>
              </a:spcAft>
            </a:pPr>
            <a:r>
              <a:rPr kumimoji="0" lang="en-US" sz="3600" b="0" i="0" u="none" strike="noStrike" kern="1200" cap="none" spc="0" normalizeH="0" baseline="0" noProof="0" dirty="0">
                <a:ln>
                  <a:noFill/>
                </a:ln>
                <a:solidFill>
                  <a:srgbClr val="FFFFFF"/>
                </a:solidFill>
                <a:effectLst/>
                <a:uLnTx/>
                <a:uFillTx/>
                <a:latin typeface="Aptos" panose="02110004020202020204"/>
                <a:ea typeface="+mn-ea"/>
                <a:cs typeface="+mn-cs"/>
              </a:rPr>
              <a:t>Problem Solver</a:t>
            </a: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endParaRPr lang="en-US" sz="1700" dirty="0"/>
          </a:p>
          <a:p>
            <a:pPr marL="742950" lvl="1" indent="-228600">
              <a:lnSpc>
                <a:spcPct val="90000"/>
              </a:lnSpc>
              <a:spcAft>
                <a:spcPts val="600"/>
              </a:spcAft>
              <a:buFont typeface="Arial" panose="020B0604020202020204" pitchFamily="34" charset="0"/>
              <a:buChar char="•"/>
            </a:pPr>
            <a:endParaRPr lang="en-US" sz="1700" dirty="0"/>
          </a:p>
        </p:txBody>
      </p:sp>
      <p:pic>
        <p:nvPicPr>
          <p:cNvPr id="20" name="Picture 19" descr="clip art of group meeting around table. speech bubbles above.">
            <a:extLst>
              <a:ext uri="{FF2B5EF4-FFF2-40B4-BE49-F238E27FC236}">
                <a16:creationId xmlns:a16="http://schemas.microsoft.com/office/drawing/2014/main" id="{20D11864-C1F6-0B8C-217D-6ABC4E625B53}"/>
              </a:ext>
            </a:extLst>
          </p:cNvPr>
          <p:cNvPicPr>
            <a:picLocks noChangeAspect="1"/>
          </p:cNvPicPr>
          <p:nvPr/>
        </p:nvPicPr>
        <p:blipFill>
          <a:blip r:embed="rId6"/>
          <a:stretch>
            <a:fillRect/>
          </a:stretch>
        </p:blipFill>
        <p:spPr>
          <a:xfrm>
            <a:off x="7937440" y="4063070"/>
            <a:ext cx="2012406" cy="1940213"/>
          </a:xfrm>
          <a:prstGeom prst="rect">
            <a:avLst/>
          </a:prstGeom>
        </p:spPr>
      </p:pic>
      <p:sp>
        <p:nvSpPr>
          <p:cNvPr id="8" name="TextBox 7">
            <a:extLst>
              <a:ext uri="{FF2B5EF4-FFF2-40B4-BE49-F238E27FC236}">
                <a16:creationId xmlns:a16="http://schemas.microsoft.com/office/drawing/2014/main" id="{C98AAA5B-4F43-6E02-06C6-D64990368A53}"/>
              </a:ext>
            </a:extLst>
          </p:cNvPr>
          <p:cNvSpPr txBox="1"/>
          <p:nvPr/>
        </p:nvSpPr>
        <p:spPr>
          <a:xfrm>
            <a:off x="7480871" y="6003480"/>
            <a:ext cx="2925544" cy="646331"/>
          </a:xfrm>
          <a:prstGeom prst="rect">
            <a:avLst/>
          </a:prstGeom>
          <a:noFill/>
        </p:spPr>
        <p:txBody>
          <a:bodyPr wrap="none" rtlCol="0">
            <a:spAutoFit/>
          </a:bodyPr>
          <a:lstStyle/>
          <a:p>
            <a:r>
              <a:rPr kumimoji="0" lang="en-US" sz="3600"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en-US" sz="3600" b="0" i="0" u="none" strike="noStrike" kern="1200" cap="none" spc="0" normalizeH="0" baseline="0" noProof="0" dirty="0">
                <a:ln>
                  <a:noFill/>
                </a:ln>
                <a:solidFill>
                  <a:srgbClr val="FFFFFF"/>
                </a:solidFill>
                <a:effectLst/>
                <a:uLnTx/>
                <a:uFillTx/>
                <a:latin typeface="Aptos" panose="02110004020202020204"/>
                <a:ea typeface="+mn-ea"/>
                <a:cs typeface="+mn-cs"/>
              </a:rPr>
              <a:t>Reality Tester</a:t>
            </a:r>
            <a:endParaRPr lang="en-US" dirty="0"/>
          </a:p>
        </p:txBody>
      </p:sp>
    </p:spTree>
    <p:extLst>
      <p:ext uri="{BB962C8B-B14F-4D97-AF65-F5344CB8AC3E}">
        <p14:creationId xmlns:p14="http://schemas.microsoft.com/office/powerpoint/2010/main" val="181951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0C3B-00F9-9393-33CA-1D99CDAE0480}"/>
              </a:ext>
            </a:extLst>
          </p:cNvPr>
          <p:cNvSpPr>
            <a:spLocks noGrp="1"/>
          </p:cNvSpPr>
          <p:nvPr>
            <p:ph type="title"/>
          </p:nvPr>
        </p:nvSpPr>
        <p:spPr>
          <a:xfrm>
            <a:off x="4682179" y="150305"/>
            <a:ext cx="7076601" cy="1708606"/>
          </a:xfrm>
        </p:spPr>
        <p:txBody>
          <a:bodyPr>
            <a:noAutofit/>
          </a:bodyPr>
          <a:lstStyle/>
          <a:p>
            <a:r>
              <a:rPr lang="en-US" dirty="0"/>
              <a:t>Hats off to Thomas Crum: </a:t>
            </a:r>
            <a:br>
              <a:rPr lang="en-US" dirty="0"/>
            </a:br>
            <a:r>
              <a:rPr lang="en-US" dirty="0"/>
              <a:t>Aikido Master &amp; Conflict Engagement Guy</a:t>
            </a:r>
            <a:r>
              <a:rPr lang="en-US" baseline="18000" dirty="0"/>
              <a:t>*</a:t>
            </a:r>
            <a:endParaRPr lang="en-US" dirty="0"/>
          </a:p>
        </p:txBody>
      </p:sp>
      <p:pic>
        <p:nvPicPr>
          <p:cNvPr id="11" name="Picture 10" descr="hat with four aikido moves in silhouette. ">
            <a:extLst>
              <a:ext uri="{FF2B5EF4-FFF2-40B4-BE49-F238E27FC236}">
                <a16:creationId xmlns:a16="http://schemas.microsoft.com/office/drawing/2014/main" id="{3A9CBD9A-7CCC-A54C-6824-F1C640D1F32C}"/>
              </a:ext>
            </a:extLst>
          </p:cNvPr>
          <p:cNvPicPr>
            <a:picLocks noChangeAspect="1"/>
          </p:cNvPicPr>
          <p:nvPr/>
        </p:nvPicPr>
        <p:blipFill>
          <a:blip r:embed="rId3"/>
          <a:stretch>
            <a:fillRect/>
          </a:stretch>
        </p:blipFill>
        <p:spPr>
          <a:xfrm>
            <a:off x="2242304" y="302498"/>
            <a:ext cx="2159701" cy="1561580"/>
          </a:xfrm>
          <a:prstGeom prst="rect">
            <a:avLst/>
          </a:prstGeom>
        </p:spPr>
      </p:pic>
      <p:pic>
        <p:nvPicPr>
          <p:cNvPr id="1030" name="Picture 6" descr="Tom Crum Keynote Speakers Bureau &amp; Speaking Fee">
            <a:extLst>
              <a:ext uri="{FF2B5EF4-FFF2-40B4-BE49-F238E27FC236}">
                <a16:creationId xmlns:a16="http://schemas.microsoft.com/office/drawing/2014/main" id="{B50FD134-C430-9F01-EE4C-FE2F61B1A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2327082"/>
            <a:ext cx="1973130" cy="27130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7CAA56-C4D5-0026-1890-C805DA5B7588}"/>
              </a:ext>
            </a:extLst>
          </p:cNvPr>
          <p:cNvSpPr>
            <a:spLocks noGrp="1"/>
          </p:cNvSpPr>
          <p:nvPr>
            <p:ph idx="1"/>
          </p:nvPr>
        </p:nvSpPr>
        <p:spPr>
          <a:xfrm>
            <a:off x="4682179" y="2338907"/>
            <a:ext cx="3733800" cy="2701229"/>
          </a:xfrm>
          <a:solidFill>
            <a:srgbClr val="C54A13"/>
          </a:solidFill>
        </p:spPr>
        <p:txBody>
          <a:bodyPr>
            <a:normAutofit fontScale="77500" lnSpcReduction="20000"/>
          </a:bodyPr>
          <a:lstStyle/>
          <a:p>
            <a:pPr marL="0" indent="0" algn="ctr">
              <a:buNone/>
            </a:pPr>
            <a:endParaRPr lang="en-US" dirty="0"/>
          </a:p>
          <a:p>
            <a:pPr marL="0" indent="0" algn="ctr">
              <a:spcBef>
                <a:spcPts val="0"/>
              </a:spcBef>
              <a:buNone/>
            </a:pPr>
            <a:r>
              <a:rPr lang="en-US" dirty="0"/>
              <a:t>“The essence of </a:t>
            </a:r>
            <a:r>
              <a:rPr lang="en-US" dirty="0" err="1"/>
              <a:t>Aiki</a:t>
            </a:r>
            <a:r>
              <a:rPr lang="en-US" dirty="0"/>
              <a:t> is about being so present that you can see the energy that is there, so that you can work with it, and energize it.”</a:t>
            </a:r>
          </a:p>
          <a:p>
            <a:pPr algn="ctr"/>
            <a:endParaRPr lang="en-US" dirty="0"/>
          </a:p>
        </p:txBody>
      </p:sp>
      <p:grpSp>
        <p:nvGrpSpPr>
          <p:cNvPr id="4" name="Group 3" descr="3 books by Thomas Crum: The Magic of Conflict, Three deep breaths, and Journey to center&#10;">
            <a:extLst>
              <a:ext uri="{FF2B5EF4-FFF2-40B4-BE49-F238E27FC236}">
                <a16:creationId xmlns:a16="http://schemas.microsoft.com/office/drawing/2014/main" id="{0259C05F-3338-4355-F4CC-C2FD1D2B776D}"/>
              </a:ext>
            </a:extLst>
          </p:cNvPr>
          <p:cNvGrpSpPr/>
          <p:nvPr/>
        </p:nvGrpSpPr>
        <p:grpSpPr>
          <a:xfrm>
            <a:off x="8983357" y="2059565"/>
            <a:ext cx="2168536" cy="3430433"/>
            <a:chOff x="8983357" y="2059565"/>
            <a:chExt cx="2168536" cy="3430433"/>
          </a:xfrm>
        </p:grpSpPr>
        <p:pic>
          <p:nvPicPr>
            <p:cNvPr id="6" name="Picture 5" descr="Cover of book Three Deep Breaths">
              <a:extLst>
                <a:ext uri="{FF2B5EF4-FFF2-40B4-BE49-F238E27FC236}">
                  <a16:creationId xmlns:a16="http://schemas.microsoft.com/office/drawing/2014/main" id="{9391036A-0628-290C-ACD3-921EE97DA6CA}"/>
                </a:ext>
              </a:extLst>
            </p:cNvPr>
            <p:cNvPicPr>
              <a:picLocks noChangeAspect="1"/>
            </p:cNvPicPr>
            <p:nvPr/>
          </p:nvPicPr>
          <p:blipFill>
            <a:blip r:embed="rId5"/>
            <a:stretch>
              <a:fillRect/>
            </a:stretch>
          </p:blipFill>
          <p:spPr>
            <a:xfrm>
              <a:off x="9892740" y="2059565"/>
              <a:ext cx="1171381" cy="1827354"/>
            </a:xfrm>
            <a:prstGeom prst="rect">
              <a:avLst/>
            </a:prstGeom>
            <a:effectLst>
              <a:outerShdw blurRad="50800" dist="38100" dir="5400000" algn="t" rotWithShape="0">
                <a:prstClr val="black">
                  <a:alpha val="40000"/>
                </a:prstClr>
              </a:outerShdw>
            </a:effectLst>
          </p:spPr>
        </p:pic>
        <p:pic>
          <p:nvPicPr>
            <p:cNvPr id="1028" name="Picture 4" descr="The Magic Of Conflict: Turning A Life Of Work Into A Work Of Art">
              <a:extLst>
                <a:ext uri="{FF2B5EF4-FFF2-40B4-BE49-F238E27FC236}">
                  <a16:creationId xmlns:a16="http://schemas.microsoft.com/office/drawing/2014/main" id="{0196A3AF-ACC8-C67D-154E-2B7F637C4E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3357" y="2550463"/>
              <a:ext cx="1171382" cy="1757073"/>
            </a:xfrm>
            <a:prstGeom prst="rect">
              <a:avLst/>
            </a:prstGeom>
            <a:noFill/>
            <a:ln cmpd="sng">
              <a:solidFill>
                <a:schemeClr val="tx1">
                  <a:lumMod val="65000"/>
                  <a:lumOff val="35000"/>
                  <a:alpha val="74000"/>
                </a:schemeClr>
              </a:solidFill>
            </a:ln>
            <a:effectLst>
              <a:outerShdw blurRad="50800" dist="50800" dir="5400000" sx="103000" sy="103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7" name="Picture 6" descr="Cover of book Journey to Center">
              <a:extLst>
                <a:ext uri="{FF2B5EF4-FFF2-40B4-BE49-F238E27FC236}">
                  <a16:creationId xmlns:a16="http://schemas.microsoft.com/office/drawing/2014/main" id="{7E7D321B-59FD-03D1-18A6-4DE981C7C6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2564" y="3662644"/>
              <a:ext cx="1189329" cy="1827354"/>
            </a:xfrm>
            <a:prstGeom prst="rect">
              <a:avLst/>
            </a:prstGeom>
          </p:spPr>
        </p:pic>
      </p:grpSp>
      <p:sp>
        <p:nvSpPr>
          <p:cNvPr id="9" name="TextBox 8">
            <a:extLst>
              <a:ext uri="{FF2B5EF4-FFF2-40B4-BE49-F238E27FC236}">
                <a16:creationId xmlns:a16="http://schemas.microsoft.com/office/drawing/2014/main" id="{20E10F2B-AAFA-FD06-C6F8-400904E30299}"/>
              </a:ext>
            </a:extLst>
          </p:cNvPr>
          <p:cNvSpPr txBox="1"/>
          <p:nvPr/>
        </p:nvSpPr>
        <p:spPr>
          <a:xfrm>
            <a:off x="2096655" y="5690652"/>
            <a:ext cx="9642763" cy="461665"/>
          </a:xfrm>
          <a:prstGeom prst="rect">
            <a:avLst/>
          </a:prstGeom>
          <a:solidFill>
            <a:schemeClr val="tx2">
              <a:lumMod val="20000"/>
              <a:lumOff val="80000"/>
            </a:schemeClr>
          </a:solidFill>
        </p:spPr>
        <p:txBody>
          <a:bodyPr wrap="square" rtlCol="0">
            <a:spAutoFit/>
          </a:bodyPr>
          <a:lstStyle/>
          <a:p>
            <a:r>
              <a:rPr lang="en-US" sz="2400" b="1" dirty="0"/>
              <a:t>Translated literally, Aikido means “directing and blending of energy.”</a:t>
            </a:r>
          </a:p>
        </p:txBody>
      </p:sp>
      <p:sp>
        <p:nvSpPr>
          <p:cNvPr id="10" name="TextBox 9">
            <a:extLst>
              <a:ext uri="{FF2B5EF4-FFF2-40B4-BE49-F238E27FC236}">
                <a16:creationId xmlns:a16="http://schemas.microsoft.com/office/drawing/2014/main" id="{FFE125CD-D3D7-D6B1-FF83-BD96B6119E22}"/>
              </a:ext>
            </a:extLst>
          </p:cNvPr>
          <p:cNvSpPr txBox="1"/>
          <p:nvPr/>
        </p:nvSpPr>
        <p:spPr>
          <a:xfrm>
            <a:off x="5415029" y="6290779"/>
            <a:ext cx="4477711" cy="461665"/>
          </a:xfrm>
          <a:prstGeom prst="rect">
            <a:avLst/>
          </a:prstGeom>
          <a:noFill/>
        </p:spPr>
        <p:txBody>
          <a:bodyPr wrap="square" rtlCol="0">
            <a:spAutoFit/>
          </a:bodyPr>
          <a:lstStyle/>
          <a:p>
            <a:r>
              <a:rPr lang="en-US" sz="2400" b="1" i="1" baseline="22000" dirty="0">
                <a:solidFill>
                  <a:schemeClr val="bg1"/>
                </a:solidFill>
                <a:latin typeface="Candara" panose="020E0502030303020204" pitchFamily="34" charset="0"/>
              </a:rPr>
              <a:t>* </a:t>
            </a:r>
            <a:r>
              <a:rPr lang="en-US" sz="2400" b="1" i="1" dirty="0">
                <a:solidFill>
                  <a:schemeClr val="bg1"/>
                </a:solidFill>
              </a:rPr>
              <a:t>My description, not his</a:t>
            </a:r>
            <a:r>
              <a:rPr lang="en-US" sz="2400" b="1" dirty="0">
                <a:solidFill>
                  <a:schemeClr val="bg1"/>
                </a:solidFill>
              </a:rPr>
              <a:t>.</a:t>
            </a:r>
          </a:p>
        </p:txBody>
      </p:sp>
    </p:spTree>
    <p:extLst>
      <p:ext uri="{BB962C8B-B14F-4D97-AF65-F5344CB8AC3E}">
        <p14:creationId xmlns:p14="http://schemas.microsoft.com/office/powerpoint/2010/main" val="3273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36AFD1-96CC-E10B-FD76-747B2D956C42}"/>
              </a:ext>
            </a:extLst>
          </p:cNvPr>
          <p:cNvSpPr txBox="1"/>
          <p:nvPr/>
        </p:nvSpPr>
        <p:spPr>
          <a:xfrm>
            <a:off x="2129673" y="238763"/>
            <a:ext cx="9183168" cy="701731"/>
          </a:xfrm>
          <a:prstGeom prst="rect">
            <a:avLst/>
          </a:prstGeom>
        </p:spPr>
        <p:txBody>
          <a:bodyPr vert="horz" lIns="91440" tIns="45720" rIns="91440" bIns="45720" rtlCol="0" anchor="ctr">
            <a:noAutofit/>
          </a:bodyPr>
          <a:lstStyle>
            <a:lvl1pPr>
              <a:lnSpc>
                <a:spcPct val="90000"/>
              </a:lnSpc>
              <a:spcBef>
                <a:spcPct val="0"/>
              </a:spcBef>
              <a:buNone/>
              <a:defRPr sz="4400" b="1">
                <a:solidFill>
                  <a:schemeClr val="bg1"/>
                </a:solidFill>
                <a:latin typeface="+mj-lt"/>
                <a:ea typeface="+mj-ea"/>
                <a:cs typeface="+mj-cs"/>
              </a:defRPr>
            </a:lvl1pPr>
          </a:lstStyle>
          <a:p>
            <a:r>
              <a:rPr lang="en-US" dirty="0"/>
              <a:t>How do you win?</a:t>
            </a:r>
          </a:p>
        </p:txBody>
      </p:sp>
      <p:pic>
        <p:nvPicPr>
          <p:cNvPr id="24582" name="Picture 6" descr="Tug Of War Images – Browse 10,418 Stock Photos, Vectors, and Video | Adobe  Stock">
            <a:extLst>
              <a:ext uri="{FF2B5EF4-FFF2-40B4-BE49-F238E27FC236}">
                <a16:creationId xmlns:a16="http://schemas.microsoft.com/office/drawing/2014/main" id="{2E0C35D5-18FE-5297-A3B8-CD61155C7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662" y="1014064"/>
            <a:ext cx="8299537" cy="24149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1759B437-7E5A-7AA9-54DA-68A00D179A32}"/>
              </a:ext>
            </a:extLst>
          </p:cNvPr>
          <p:cNvSpPr>
            <a:spLocks noGrp="1"/>
          </p:cNvSpPr>
          <p:nvPr>
            <p:ph type="title"/>
          </p:nvPr>
        </p:nvSpPr>
        <p:spPr>
          <a:xfrm>
            <a:off x="3365457" y="3595851"/>
            <a:ext cx="2971800" cy="2971800"/>
          </a:xfrm>
        </p:spPr>
        <p:txBody>
          <a:bodyPr>
            <a:normAutofit/>
          </a:bodyPr>
          <a:lstStyle/>
          <a:p>
            <a:r>
              <a:rPr lang="en-US" dirty="0"/>
              <a:t>Conflict Doesn’t Equal Contest</a:t>
            </a:r>
          </a:p>
        </p:txBody>
      </p:sp>
      <p:sp>
        <p:nvSpPr>
          <p:cNvPr id="16" name="TextBox 15">
            <a:extLst>
              <a:ext uri="{FF2B5EF4-FFF2-40B4-BE49-F238E27FC236}">
                <a16:creationId xmlns:a16="http://schemas.microsoft.com/office/drawing/2014/main" id="{E0F84D3A-CDE5-2611-4F92-F1277108E41B}"/>
              </a:ext>
            </a:extLst>
          </p:cNvPr>
          <p:cNvSpPr txBox="1"/>
          <p:nvPr/>
        </p:nvSpPr>
        <p:spPr>
          <a:xfrm>
            <a:off x="7239010" y="3650590"/>
            <a:ext cx="4648200" cy="2862322"/>
          </a:xfrm>
          <a:prstGeom prst="rect">
            <a:avLst/>
          </a:prstGeom>
          <a:noFill/>
        </p:spPr>
        <p:txBody>
          <a:bodyPr wrap="square" rtlCol="0">
            <a:spAutoFit/>
          </a:bodyPr>
          <a:lstStyle/>
          <a:p>
            <a:r>
              <a:rPr lang="en-US" sz="4000" b="1" dirty="0">
                <a:solidFill>
                  <a:schemeClr val="bg1"/>
                </a:solidFill>
              </a:rPr>
              <a:t>Contest is:</a:t>
            </a:r>
          </a:p>
          <a:p>
            <a:pPr marL="511175" indent="-276225">
              <a:buFont typeface="Arial" panose="020B0604020202020204" pitchFamily="34" charset="0"/>
              <a:buChar char="•"/>
            </a:pPr>
            <a:r>
              <a:rPr lang="en-US" sz="2800" dirty="0">
                <a:solidFill>
                  <a:schemeClr val="bg1"/>
                </a:solidFill>
              </a:rPr>
              <a:t>Competition</a:t>
            </a:r>
          </a:p>
          <a:p>
            <a:pPr marL="511175" indent="-276225">
              <a:buFont typeface="Arial" panose="020B0604020202020204" pitchFamily="34" charset="0"/>
              <a:buChar char="•"/>
            </a:pPr>
            <a:r>
              <a:rPr lang="en-US" sz="2800" dirty="0">
                <a:solidFill>
                  <a:schemeClr val="bg1"/>
                </a:solidFill>
              </a:rPr>
              <a:t>Power Over</a:t>
            </a:r>
          </a:p>
          <a:p>
            <a:pPr marL="511175" indent="-276225">
              <a:buFont typeface="Arial" panose="020B0604020202020204" pitchFamily="34" charset="0"/>
              <a:buChar char="•"/>
            </a:pPr>
            <a:r>
              <a:rPr lang="en-US" sz="2800" dirty="0">
                <a:solidFill>
                  <a:schemeClr val="bg1"/>
                </a:solidFill>
              </a:rPr>
              <a:t>Force</a:t>
            </a:r>
          </a:p>
          <a:p>
            <a:pPr marL="511175" indent="-276225">
              <a:buFont typeface="Arial" panose="020B0604020202020204" pitchFamily="34" charset="0"/>
              <a:buChar char="•"/>
            </a:pPr>
            <a:r>
              <a:rPr lang="en-US" sz="2800" dirty="0">
                <a:solidFill>
                  <a:schemeClr val="bg1"/>
                </a:solidFill>
              </a:rPr>
              <a:t>Outplay</a:t>
            </a:r>
          </a:p>
          <a:p>
            <a:pPr marL="511175" indent="-276225">
              <a:buFont typeface="Arial" panose="020B0604020202020204" pitchFamily="34" charset="0"/>
              <a:buChar char="•"/>
            </a:pPr>
            <a:r>
              <a:rPr lang="en-US" sz="2800" dirty="0">
                <a:solidFill>
                  <a:schemeClr val="bg1"/>
                </a:solidFill>
              </a:rPr>
              <a:t>Win/Lose</a:t>
            </a:r>
          </a:p>
        </p:txBody>
      </p:sp>
    </p:spTree>
    <p:extLst>
      <p:ext uri="{BB962C8B-B14F-4D97-AF65-F5344CB8AC3E}">
        <p14:creationId xmlns:p14="http://schemas.microsoft.com/office/powerpoint/2010/main" val="5796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0ABE-F106-1F25-A3A6-E28994FB3E0D}"/>
              </a:ext>
            </a:extLst>
          </p:cNvPr>
          <p:cNvSpPr>
            <a:spLocks noGrp="1"/>
          </p:cNvSpPr>
          <p:nvPr>
            <p:ph type="title"/>
          </p:nvPr>
        </p:nvSpPr>
        <p:spPr>
          <a:xfrm>
            <a:off x="2135298" y="122795"/>
            <a:ext cx="6319115" cy="970459"/>
          </a:xfrm>
        </p:spPr>
        <p:txBody>
          <a:bodyPr>
            <a:normAutofit/>
          </a:bodyPr>
          <a:lstStyle/>
          <a:p>
            <a:r>
              <a:rPr lang="en-US" dirty="0"/>
              <a:t>Conflict is a Dance</a:t>
            </a:r>
          </a:p>
        </p:txBody>
      </p:sp>
      <p:pic>
        <p:nvPicPr>
          <p:cNvPr id="10" name="Picture 6" descr="Drawing of Aikido move of man flipping another over">
            <a:extLst>
              <a:ext uri="{FF2B5EF4-FFF2-40B4-BE49-F238E27FC236}">
                <a16:creationId xmlns:a16="http://schemas.microsoft.com/office/drawing/2014/main" id="{FCBCBA7D-3D81-DF9C-BB0E-935207B84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169" y="2262126"/>
            <a:ext cx="3281943" cy="30314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B79D199-462B-97EA-3BFB-746DF74AE6A3}"/>
              </a:ext>
            </a:extLst>
          </p:cNvPr>
          <p:cNvSpPr txBox="1"/>
          <p:nvPr/>
        </p:nvSpPr>
        <p:spPr>
          <a:xfrm>
            <a:off x="5954132" y="1306680"/>
            <a:ext cx="5652214" cy="5262979"/>
          </a:xfrm>
          <a:prstGeom prst="rect">
            <a:avLst/>
          </a:prstGeom>
          <a:noFill/>
        </p:spPr>
        <p:txBody>
          <a:bodyPr wrap="square" rtlCol="0">
            <a:spAutoFit/>
          </a:bodyPr>
          <a:lstStyle/>
          <a:p>
            <a:r>
              <a:rPr lang="en-US" sz="2600" b="1" dirty="0">
                <a:solidFill>
                  <a:schemeClr val="bg1"/>
                </a:solidFill>
              </a:rPr>
              <a:t>Conflict is Energy</a:t>
            </a:r>
          </a:p>
          <a:p>
            <a:endParaRPr lang="en-US" sz="2600" b="1" dirty="0">
              <a:solidFill>
                <a:schemeClr val="bg1"/>
              </a:solidFill>
            </a:endParaRPr>
          </a:p>
          <a:p>
            <a:pPr marL="285750" indent="-285750">
              <a:buFont typeface="Arial" panose="020B0604020202020204" pitchFamily="34" charset="0"/>
              <a:buChar char="•"/>
            </a:pPr>
            <a:r>
              <a:rPr lang="en-US" sz="2600" dirty="0">
                <a:solidFill>
                  <a:schemeClr val="bg1"/>
                </a:solidFill>
              </a:rPr>
              <a:t>All of life, including an attack, is energy with which to dance.</a:t>
            </a:r>
          </a:p>
          <a:p>
            <a:endParaRPr lang="en-US" sz="800" dirty="0">
              <a:solidFill>
                <a:schemeClr val="bg1"/>
              </a:solidFill>
            </a:endParaRPr>
          </a:p>
          <a:p>
            <a:pPr marL="285750" indent="-285750">
              <a:buFont typeface="Arial" panose="020B0604020202020204" pitchFamily="34" charset="0"/>
              <a:buChar char="•"/>
            </a:pPr>
            <a:r>
              <a:rPr lang="en-US" sz="2600" dirty="0">
                <a:solidFill>
                  <a:schemeClr val="bg1"/>
                </a:solidFill>
              </a:rPr>
              <a:t>An attack is just another of the endless gifts of energy to be used creatively and harmoniously.</a:t>
            </a:r>
          </a:p>
          <a:p>
            <a:endParaRPr lang="en-US" sz="800" dirty="0">
              <a:solidFill>
                <a:schemeClr val="bg1"/>
              </a:solidFill>
            </a:endParaRPr>
          </a:p>
          <a:p>
            <a:pPr marL="285750" indent="-285750">
              <a:buFont typeface="Arial" panose="020B0604020202020204" pitchFamily="34" charset="0"/>
              <a:buChar char="•"/>
            </a:pPr>
            <a:r>
              <a:rPr lang="en-US" sz="2600" dirty="0">
                <a:solidFill>
                  <a:schemeClr val="bg1"/>
                </a:solidFill>
              </a:rPr>
              <a:t>We can honor and acknowledge the energy given instead of oppose it.</a:t>
            </a:r>
          </a:p>
          <a:p>
            <a:pPr marL="285750" indent="-285750">
              <a:buFont typeface="Arial" panose="020B0604020202020204" pitchFamily="34" charset="0"/>
              <a:buChar char="•"/>
            </a:pPr>
            <a:endParaRPr lang="en-US" sz="800" dirty="0">
              <a:solidFill>
                <a:schemeClr val="bg1"/>
              </a:solidFill>
            </a:endParaRPr>
          </a:p>
          <a:p>
            <a:pPr marL="285750" indent="-285750">
              <a:buFont typeface="Arial" panose="020B0604020202020204" pitchFamily="34" charset="0"/>
              <a:buChar char="•"/>
            </a:pPr>
            <a:r>
              <a:rPr lang="en-US" sz="2600" dirty="0">
                <a:solidFill>
                  <a:schemeClr val="bg1"/>
                </a:solidFill>
              </a:rPr>
              <a:t>We can accept the energy and redirect the flow instead of being pushed around by it.</a:t>
            </a:r>
          </a:p>
        </p:txBody>
      </p:sp>
    </p:spTree>
    <p:extLst>
      <p:ext uri="{BB962C8B-B14F-4D97-AF65-F5344CB8AC3E}">
        <p14:creationId xmlns:p14="http://schemas.microsoft.com/office/powerpoint/2010/main" val="131743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F2A5741A-655B-FAA8-A9E0-B36027BE039A}"/>
              </a:ext>
              <a:ext uri="{C183D7F6-B498-43B3-948B-1728B52AA6E4}">
                <adec:decorative xmlns:adec="http://schemas.microsoft.com/office/drawing/2017/decorative" val="1"/>
              </a:ext>
            </a:extLst>
          </p:cNvPr>
          <p:cNvSpPr/>
          <p:nvPr/>
        </p:nvSpPr>
        <p:spPr>
          <a:xfrm>
            <a:off x="2355535" y="2061359"/>
            <a:ext cx="1971675" cy="2286000"/>
          </a:xfrm>
          <a:prstGeom prst="homePlate">
            <a:avLst/>
          </a:prstGeom>
          <a:solidFill>
            <a:srgbClr val="C54A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5535" y="1930730"/>
            <a:ext cx="1971675" cy="2547257"/>
          </a:xfrm>
          <a:noFill/>
        </p:spPr>
        <p:txBody>
          <a:bodyPr vert="horz" lIns="91440" tIns="45720" rIns="91440" bIns="45720" rtlCol="0" anchor="ctr">
            <a:normAutofit fontScale="90000"/>
          </a:bodyPr>
          <a:lstStyle/>
          <a:p>
            <a:br>
              <a:rPr lang="en-US" sz="3100" dirty="0">
                <a:solidFill>
                  <a:srgbClr val="FFFFFF"/>
                </a:solidFill>
                <a:effectLst>
                  <a:outerShdw blurRad="38100" dist="38100" dir="2700000" algn="tl">
                    <a:srgbClr val="000000">
                      <a:alpha val="43137"/>
                    </a:srgbClr>
                  </a:outerShdw>
                </a:effectLst>
              </a:rPr>
            </a:br>
            <a:r>
              <a:rPr lang="en-US" sz="6000" dirty="0">
                <a:solidFill>
                  <a:srgbClr val="FFFFFF"/>
                </a:solidFill>
              </a:rPr>
              <a:t>The Plan</a:t>
            </a:r>
            <a:br>
              <a:rPr lang="en-US" sz="3100" dirty="0">
                <a:solidFill>
                  <a:srgbClr val="FFFFFF"/>
                </a:solidFill>
                <a:effectLst>
                  <a:outerShdw blurRad="38100" dist="38100" dir="2700000" algn="tl">
                    <a:srgbClr val="000000">
                      <a:alpha val="43137"/>
                    </a:srgbClr>
                  </a:outerShdw>
                </a:effectLst>
              </a:rPr>
            </a:br>
            <a:r>
              <a:rPr lang="en-US" sz="3100" dirty="0">
                <a:solidFill>
                  <a:srgbClr val="FFFFFF"/>
                </a:solidFill>
                <a:effectLst>
                  <a:outerShdw blurRad="38100" dist="38100" dir="2700000" algn="tl">
                    <a:srgbClr val="000000">
                      <a:alpha val="43137"/>
                    </a:srgbClr>
                  </a:outerShdw>
                </a:effectLst>
              </a:rPr>
              <a:t> </a:t>
            </a:r>
          </a:p>
        </p:txBody>
      </p:sp>
      <p:pic>
        <p:nvPicPr>
          <p:cNvPr id="6" name="Content Placeholder 5" descr="Hand writing the word Agenda ">
            <a:extLst>
              <a:ext uri="{FF2B5EF4-FFF2-40B4-BE49-F238E27FC236}">
                <a16:creationId xmlns:a16="http://schemas.microsoft.com/office/drawing/2014/main" id="{633571BE-AAAD-4A09-A41A-CBD3878004BF}"/>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15000" y="214396"/>
            <a:ext cx="2738536" cy="1815590"/>
          </a:xfrm>
          <a:prstGeom prst="rect">
            <a:avLst/>
          </a:prstGeom>
        </p:spPr>
      </p:pic>
      <p:sp>
        <p:nvSpPr>
          <p:cNvPr id="9" name="TextBox 8">
            <a:extLst>
              <a:ext uri="{FF2B5EF4-FFF2-40B4-BE49-F238E27FC236}">
                <a16:creationId xmlns:a16="http://schemas.microsoft.com/office/drawing/2014/main" id="{6EB49F18-569A-2D32-CFCF-935479F93E39}"/>
              </a:ext>
            </a:extLst>
          </p:cNvPr>
          <p:cNvSpPr txBox="1"/>
          <p:nvPr/>
        </p:nvSpPr>
        <p:spPr>
          <a:xfrm>
            <a:off x="4007170" y="2362200"/>
            <a:ext cx="6622731" cy="3970318"/>
          </a:xfrm>
          <a:prstGeom prst="rect">
            <a:avLst/>
          </a:prstGeom>
          <a:noFill/>
        </p:spPr>
        <p:txBody>
          <a:bodyPr wrap="square" rtlCol="0">
            <a:spAutoFit/>
          </a:bodyPr>
          <a:lstStyle/>
          <a:p>
            <a:pPr lvl="1"/>
            <a:r>
              <a:rPr lang="en-US" sz="2400" dirty="0">
                <a:solidFill>
                  <a:srgbClr val="FFFFFF"/>
                </a:solidFill>
                <a:latin typeface="Candara" panose="020E0502030303020204" pitchFamily="34" charset="0"/>
              </a:rPr>
              <a:t> </a:t>
            </a:r>
            <a:r>
              <a:rPr lang="en-US" sz="3600" b="1" dirty="0">
                <a:solidFill>
                  <a:srgbClr val="FFFFFF"/>
                </a:solidFill>
                <a:latin typeface="Aptos" panose="020B0004020202020204" pitchFamily="34" charset="0"/>
              </a:rPr>
              <a:t>Things we will do and cover:</a:t>
            </a:r>
          </a:p>
          <a:p>
            <a:pPr marL="742950" lvl="1" indent="-285750">
              <a:buFont typeface="Arial" panose="020B0604020202020204" pitchFamily="34" charset="0"/>
              <a:buChar char="•"/>
            </a:pPr>
            <a:endParaRPr lang="en-US" sz="2400" dirty="0">
              <a:solidFill>
                <a:srgbClr val="FFFFFF"/>
              </a:solidFill>
              <a:latin typeface="Aptos" panose="020B0004020202020204" pitchFamily="34" charset="0"/>
            </a:endParaRPr>
          </a:p>
          <a:p>
            <a:pPr marL="742950" lvl="1" indent="-285750">
              <a:buFont typeface="Arial" panose="020B0604020202020204" pitchFamily="34" charset="0"/>
              <a:buChar char="•"/>
            </a:pPr>
            <a:r>
              <a:rPr lang="en-US" sz="2400" dirty="0">
                <a:solidFill>
                  <a:srgbClr val="FFFFFF"/>
                </a:solidFill>
                <a:latin typeface="Aptos" panose="020B0004020202020204" pitchFamily="34" charset="0"/>
              </a:rPr>
              <a:t>Who we are and why we are here</a:t>
            </a:r>
          </a:p>
          <a:p>
            <a:pPr marL="742950" lvl="1" indent="-285750">
              <a:buFont typeface="Arial" panose="020B0604020202020204" pitchFamily="34" charset="0"/>
              <a:buChar char="•"/>
            </a:pPr>
            <a:r>
              <a:rPr lang="en-US" sz="2400" dirty="0">
                <a:solidFill>
                  <a:srgbClr val="FFFFFF"/>
                </a:solidFill>
                <a:latin typeface="Aptos" panose="020B0004020202020204" pitchFamily="34" charset="0"/>
              </a:rPr>
              <a:t>When facilitation is useful</a:t>
            </a:r>
          </a:p>
          <a:p>
            <a:pPr marL="742950" lvl="1" indent="-285750">
              <a:buFont typeface="Arial" panose="020B0604020202020204" pitchFamily="34" charset="0"/>
              <a:buChar char="•"/>
            </a:pPr>
            <a:r>
              <a:rPr lang="en-US" sz="2400" dirty="0">
                <a:solidFill>
                  <a:srgbClr val="FFFFFF"/>
                </a:solidFill>
                <a:latin typeface="Aptos" panose="020B0004020202020204" pitchFamily="34" charset="0"/>
              </a:rPr>
              <a:t>Why facilitation works</a:t>
            </a:r>
          </a:p>
          <a:p>
            <a:pPr marL="742950" lvl="1" indent="-285750">
              <a:buFont typeface="Arial" panose="020B0604020202020204" pitchFamily="34" charset="0"/>
              <a:buChar char="•"/>
            </a:pPr>
            <a:r>
              <a:rPr lang="en-US" sz="2400" dirty="0">
                <a:solidFill>
                  <a:srgbClr val="FFFFFF"/>
                </a:solidFill>
                <a:latin typeface="Aptos" panose="020B0004020202020204" pitchFamily="34" charset="0"/>
              </a:rPr>
              <a:t>Specific problems in facilitation and strategies for mitigating them</a:t>
            </a:r>
          </a:p>
          <a:p>
            <a:pPr marL="742950" lvl="1" indent="-285750">
              <a:buFont typeface="Arial" panose="020B0604020202020204" pitchFamily="34" charset="0"/>
              <a:buChar char="•"/>
            </a:pPr>
            <a:r>
              <a:rPr lang="en-US" sz="2400" dirty="0">
                <a:solidFill>
                  <a:srgbClr val="FFFFFF"/>
                </a:solidFill>
                <a:latin typeface="Aptos" panose="020B0004020202020204" pitchFamily="34" charset="0"/>
              </a:rPr>
              <a:t>We will practice and discuss content along the way</a:t>
            </a:r>
          </a:p>
          <a:p>
            <a:pPr marL="742950" lvl="1" indent="-285750">
              <a:buFont typeface="Arial" panose="020B0604020202020204" pitchFamily="34" charset="0"/>
              <a:buChar char="•"/>
            </a:pPr>
            <a:endParaRPr lang="en-US" sz="2400" dirty="0">
              <a:latin typeface="Candara" panose="020E0502030303020204" pitchFamily="34" charset="0"/>
            </a:endParaRPr>
          </a:p>
        </p:txBody>
      </p:sp>
    </p:spTree>
    <p:extLst>
      <p:ext uri="{BB962C8B-B14F-4D97-AF65-F5344CB8AC3E}">
        <p14:creationId xmlns:p14="http://schemas.microsoft.com/office/powerpoint/2010/main" val="154050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A0EC57-471F-6009-282A-4D0C4F21CC9D}"/>
              </a:ext>
            </a:extLst>
          </p:cNvPr>
          <p:cNvSpPr>
            <a:spLocks noGrp="1"/>
          </p:cNvSpPr>
          <p:nvPr>
            <p:ph type="title"/>
          </p:nvPr>
        </p:nvSpPr>
        <p:spPr>
          <a:xfrm>
            <a:off x="2005136" y="12334"/>
            <a:ext cx="9432098" cy="1142999"/>
          </a:xfrm>
        </p:spPr>
        <p:txBody>
          <a:bodyPr vert="horz" lIns="91440" tIns="45720" rIns="91440" bIns="45720" rtlCol="0" anchor="ctr">
            <a:normAutofit fontScale="90000"/>
          </a:bodyPr>
          <a:lstStyle/>
          <a:p>
            <a:br>
              <a:rPr lang="en-US" dirty="0"/>
            </a:br>
            <a:r>
              <a:rPr lang="en-US" dirty="0"/>
              <a:t>Idaho City, ID – Pop. 445  (65 Attendees)</a:t>
            </a:r>
            <a:br>
              <a:rPr lang="en-US" dirty="0"/>
            </a:br>
            <a:endParaRPr lang="en-US" dirty="0"/>
          </a:p>
        </p:txBody>
      </p:sp>
      <p:pic>
        <p:nvPicPr>
          <p:cNvPr id="16" name="Picture 15" descr="Idaho City, Idaho Courthouse">
            <a:extLst>
              <a:ext uri="{FF2B5EF4-FFF2-40B4-BE49-F238E27FC236}">
                <a16:creationId xmlns:a16="http://schemas.microsoft.com/office/drawing/2014/main" id="{4668FAB8-41B4-AF8A-F497-DC06E96E4122}"/>
              </a:ext>
            </a:extLst>
          </p:cNvPr>
          <p:cNvPicPr>
            <a:picLocks noChangeAspect="1"/>
          </p:cNvPicPr>
          <p:nvPr/>
        </p:nvPicPr>
        <p:blipFill>
          <a:blip r:embed="rId3"/>
          <a:stretch>
            <a:fillRect/>
          </a:stretch>
        </p:blipFill>
        <p:spPr>
          <a:xfrm>
            <a:off x="3452250" y="4369744"/>
            <a:ext cx="6505942" cy="2352364"/>
          </a:xfrm>
          <a:prstGeom prst="rect">
            <a:avLst/>
          </a:prstGeom>
        </p:spPr>
      </p:pic>
      <p:sp>
        <p:nvSpPr>
          <p:cNvPr id="20" name="TextBox 19" descr="CASE: Rural and rustic town, with a very independent spirit. Many people have dogs, and very few have them secured. Pack of feral dogs were harassing the community, and neighbors turned against each other and their pets, sometimes violently. Judge set up a town meeting to work on solutions. Sixty-five angry citizens showed up (many armed).  They had divided into camps.&#10;">
            <a:extLst>
              <a:ext uri="{FF2B5EF4-FFF2-40B4-BE49-F238E27FC236}">
                <a16:creationId xmlns:a16="http://schemas.microsoft.com/office/drawing/2014/main" id="{1140C44C-57D0-ADEF-28CC-71DA26A63152}"/>
              </a:ext>
            </a:extLst>
          </p:cNvPr>
          <p:cNvSpPr txBox="1"/>
          <p:nvPr/>
        </p:nvSpPr>
        <p:spPr>
          <a:xfrm>
            <a:off x="2085134" y="830314"/>
            <a:ext cx="9432099" cy="3539430"/>
          </a:xfrm>
          <a:prstGeom prst="rect">
            <a:avLst/>
          </a:prstGeom>
          <a:noFill/>
        </p:spPr>
        <p:txBody>
          <a:bodyPr wrap="square" rtlCol="0">
            <a:spAutoFit/>
          </a:bodyPr>
          <a:lstStyle/>
          <a:p>
            <a:r>
              <a:rPr lang="en-US" sz="2800" dirty="0">
                <a:solidFill>
                  <a:schemeClr val="bg1"/>
                </a:solidFill>
              </a:rPr>
              <a:t>CASE: This rural old mining town has a very independent spirit. Many people have dogs, and very few have them secured. A pack of feral dogs were harassing the community, and neighbors turned against each other and the pets, sometimes violently. The Judge insisted on a town meeting to work on solutions. Sixty-five angry citizens showed up (many armed).  They had divided into camps of fearful neighbors (some for their pets, and some for their own safety).</a:t>
            </a:r>
          </a:p>
        </p:txBody>
      </p:sp>
    </p:spTree>
    <p:extLst>
      <p:ext uri="{BB962C8B-B14F-4D97-AF65-F5344CB8AC3E}">
        <p14:creationId xmlns:p14="http://schemas.microsoft.com/office/powerpoint/2010/main" val="2598359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9305-51A3-73D3-A784-ADCE98E2706A}"/>
              </a:ext>
            </a:extLst>
          </p:cNvPr>
          <p:cNvSpPr>
            <a:spLocks noGrp="1"/>
          </p:cNvSpPr>
          <p:nvPr>
            <p:ph type="title"/>
          </p:nvPr>
        </p:nvSpPr>
        <p:spPr>
          <a:xfrm>
            <a:off x="2004060" y="4629956"/>
            <a:ext cx="3978820" cy="1412119"/>
          </a:xfrm>
        </p:spPr>
        <p:txBody>
          <a:bodyPr vert="horz" lIns="91440" tIns="45720" rIns="91440" bIns="45720" rtlCol="0" anchor="ctr">
            <a:normAutofit/>
          </a:bodyPr>
          <a:lstStyle/>
          <a:p>
            <a:r>
              <a:rPr lang="en-US" dirty="0"/>
              <a:t>Key Takeaways: Idaho City</a:t>
            </a:r>
          </a:p>
        </p:txBody>
      </p:sp>
      <p:pic>
        <p:nvPicPr>
          <p:cNvPr id="7" name="Picture 6" descr="Main Street of Idaho City, Idaho. Man standing in front of hitching post.">
            <a:extLst>
              <a:ext uri="{FF2B5EF4-FFF2-40B4-BE49-F238E27FC236}">
                <a16:creationId xmlns:a16="http://schemas.microsoft.com/office/drawing/2014/main" id="{B7A08C7D-EF41-9449-0AA2-01C69307C892}"/>
              </a:ext>
            </a:extLst>
          </p:cNvPr>
          <p:cNvPicPr>
            <a:picLocks noChangeAspect="1"/>
          </p:cNvPicPr>
          <p:nvPr/>
        </p:nvPicPr>
        <p:blipFill rotWithShape="1">
          <a:blip r:embed="rId3"/>
          <a:srcRect t="5460" b="9324"/>
          <a:stretch/>
        </p:blipFill>
        <p:spPr>
          <a:xfrm>
            <a:off x="2004060" y="-19998"/>
            <a:ext cx="8202168" cy="4088912"/>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 name="Title 5" descr="                         Key Takeaways&#10;-  Set Boundaries&#10;-  Make Everyone Equally Uncomfortable&#10;-  Champion Hope">
            <a:extLst>
              <a:ext uri="{FF2B5EF4-FFF2-40B4-BE49-F238E27FC236}">
                <a16:creationId xmlns:a16="http://schemas.microsoft.com/office/drawing/2014/main" id="{334B6DF8-74B0-3A6E-5DBE-9949EAF40492}"/>
              </a:ext>
              <a:ext uri="{C183D7F6-B498-43B3-948B-1728B52AA6E4}">
                <adec:decorative xmlns:adec="http://schemas.microsoft.com/office/drawing/2017/decorative" val="0"/>
              </a:ext>
            </a:extLst>
          </p:cNvPr>
          <p:cNvSpPr>
            <a:spLocks noGrp="1"/>
          </p:cNvSpPr>
          <p:nvPr>
            <p:ph idx="1"/>
          </p:nvPr>
        </p:nvSpPr>
        <p:spPr>
          <a:xfrm>
            <a:off x="6096000" y="4451819"/>
            <a:ext cx="5641981" cy="2094073"/>
          </a:xfrm>
        </p:spPr>
        <p:txBody>
          <a:bodyPr anchor="ctr">
            <a:noAutofit/>
          </a:bodyPr>
          <a:lstStyle/>
          <a:p>
            <a:r>
              <a:rPr lang="en-US" sz="2600" b="0" dirty="0"/>
              <a:t>Set Boundaries</a:t>
            </a:r>
            <a:br>
              <a:rPr lang="en-US" sz="2600" b="0" dirty="0"/>
            </a:br>
            <a:endParaRPr lang="en-US" sz="1400" b="0" dirty="0"/>
          </a:p>
          <a:p>
            <a:r>
              <a:rPr lang="en-US" sz="2600" b="0" dirty="0"/>
              <a:t>Make Everyone Equally Uncomfortable</a:t>
            </a:r>
            <a:br>
              <a:rPr lang="en-US" sz="2600" b="0" dirty="0"/>
            </a:br>
            <a:endParaRPr lang="en-US" sz="1400" b="0" dirty="0"/>
          </a:p>
          <a:p>
            <a:r>
              <a:rPr lang="en-US" sz="2600" b="0" dirty="0"/>
              <a:t>Champion Hope</a:t>
            </a:r>
          </a:p>
        </p:txBody>
      </p:sp>
    </p:spTree>
    <p:extLst>
      <p:ext uri="{BB962C8B-B14F-4D97-AF65-F5344CB8AC3E}">
        <p14:creationId xmlns:p14="http://schemas.microsoft.com/office/powerpoint/2010/main" val="169291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0D7E-B2C9-9C3F-2A03-7E77698F045A}"/>
              </a:ext>
            </a:extLst>
          </p:cNvPr>
          <p:cNvSpPr>
            <a:spLocks noGrp="1"/>
          </p:cNvSpPr>
          <p:nvPr>
            <p:ph type="title"/>
          </p:nvPr>
        </p:nvSpPr>
        <p:spPr>
          <a:xfrm>
            <a:off x="2059685" y="118965"/>
            <a:ext cx="8072629" cy="1026156"/>
          </a:xfrm>
        </p:spPr>
        <p:txBody>
          <a:bodyPr vert="horz" lIns="91440" tIns="45720" rIns="91440" bIns="45720" rtlCol="0" anchor="ctr">
            <a:normAutofit/>
          </a:bodyPr>
          <a:lstStyle/>
          <a:p>
            <a:r>
              <a:rPr lang="en-US" dirty="0">
                <a:effectLst/>
              </a:rPr>
              <a:t>Takeaways</a:t>
            </a:r>
          </a:p>
        </p:txBody>
      </p:sp>
      <p:pic>
        <p:nvPicPr>
          <p:cNvPr id="27652" name="Picture 4" descr="Collaboration in center square with arrows to word: trust, inspiration, exchange, assist, support, success, share, teamwork">
            <a:extLst>
              <a:ext uri="{FF2B5EF4-FFF2-40B4-BE49-F238E27FC236}">
                <a16:creationId xmlns:a16="http://schemas.microsoft.com/office/drawing/2014/main" id="{D74B4426-A592-C53A-1733-79704F45DF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952" y="1853591"/>
            <a:ext cx="4341116" cy="28940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42CC077-CC75-587F-9571-4057217F5E61}"/>
              </a:ext>
            </a:extLst>
          </p:cNvPr>
          <p:cNvSpPr txBox="1">
            <a:spLocks/>
          </p:cNvSpPr>
          <p:nvPr/>
        </p:nvSpPr>
        <p:spPr>
          <a:xfrm>
            <a:off x="6946987" y="632043"/>
            <a:ext cx="4668033" cy="57474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28600">
              <a:buFont typeface="Arial" panose="020B0604020202020204" pitchFamily="34" charset="0"/>
              <a:buChar char="•"/>
            </a:pPr>
            <a:r>
              <a:rPr lang="en-US" dirty="0">
                <a:solidFill>
                  <a:schemeClr val="bg1"/>
                </a:solidFill>
                <a:latin typeface="+mn-lt"/>
              </a:rPr>
              <a:t>Winning and losing are goals for games, not for differences of opinion.</a:t>
            </a:r>
          </a:p>
          <a:p>
            <a:pPr marL="342900" indent="-228600">
              <a:buFont typeface="Arial" panose="020B0604020202020204" pitchFamily="34" charset="0"/>
              <a:buChar char="•"/>
            </a:pPr>
            <a:r>
              <a:rPr lang="en-US" dirty="0">
                <a:solidFill>
                  <a:schemeClr val="bg1"/>
                </a:solidFill>
                <a:latin typeface="+mn-lt"/>
              </a:rPr>
              <a:t>Learning, growing, and cooperating are goals for healthy interactions.</a:t>
            </a:r>
          </a:p>
          <a:p>
            <a:pPr marL="342900" indent="-228600">
              <a:buFont typeface="Arial" panose="020B0604020202020204" pitchFamily="34" charset="0"/>
              <a:buChar char="•"/>
            </a:pPr>
            <a:r>
              <a:rPr lang="en-US" dirty="0">
                <a:solidFill>
                  <a:schemeClr val="bg1"/>
                </a:solidFill>
                <a:latin typeface="+mn-lt"/>
              </a:rPr>
              <a:t>Resolving conflict is rarely about who is right. It is about acknowledgment and appreciation of differences.</a:t>
            </a:r>
          </a:p>
          <a:p>
            <a:pPr marL="342900" indent="-228600">
              <a:buFont typeface="Arial" panose="020B0604020202020204" pitchFamily="34" charset="0"/>
              <a:buChar char="•"/>
            </a:pPr>
            <a:r>
              <a:rPr lang="en-US" dirty="0">
                <a:solidFill>
                  <a:schemeClr val="bg1"/>
                </a:solidFill>
                <a:latin typeface="+mn-lt"/>
              </a:rPr>
              <a:t>Conflict managers can channel energies with others toward resolutions.</a:t>
            </a:r>
          </a:p>
        </p:txBody>
      </p:sp>
    </p:spTree>
    <p:extLst>
      <p:ext uri="{BB962C8B-B14F-4D97-AF65-F5344CB8AC3E}">
        <p14:creationId xmlns:p14="http://schemas.microsoft.com/office/powerpoint/2010/main" val="298821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A5374-FAB1-7C6D-436B-2709DB005B6E}"/>
              </a:ext>
            </a:extLst>
          </p:cNvPr>
          <p:cNvSpPr>
            <a:spLocks noGrp="1"/>
          </p:cNvSpPr>
          <p:nvPr>
            <p:ph type="title"/>
          </p:nvPr>
        </p:nvSpPr>
        <p:spPr>
          <a:xfrm>
            <a:off x="2038426" y="127704"/>
            <a:ext cx="7243360" cy="1119981"/>
          </a:xfrm>
        </p:spPr>
        <p:txBody>
          <a:bodyPr>
            <a:normAutofit fontScale="90000"/>
          </a:bodyPr>
          <a:lstStyle/>
          <a:p>
            <a:r>
              <a:rPr lang="en-US" dirty="0"/>
              <a:t> The Architect: Setting the Stage</a:t>
            </a:r>
          </a:p>
        </p:txBody>
      </p:sp>
      <p:pic>
        <p:nvPicPr>
          <p:cNvPr id="12" name="Picture 11" descr="A person wearing a hat with a tall building on top&#10;&#10; ">
            <a:extLst>
              <a:ext uri="{FF2B5EF4-FFF2-40B4-BE49-F238E27FC236}">
                <a16:creationId xmlns:a16="http://schemas.microsoft.com/office/drawing/2014/main" id="{04B1D7FB-E79B-4F0B-076F-AE8637713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312" y="212884"/>
            <a:ext cx="1222666" cy="1389827"/>
          </a:xfrm>
          <a:prstGeom prst="rect">
            <a:avLst/>
          </a:prstGeom>
        </p:spPr>
      </p:pic>
      <p:sp>
        <p:nvSpPr>
          <p:cNvPr id="6" name="TextBox 5">
            <a:extLst>
              <a:ext uri="{FF2B5EF4-FFF2-40B4-BE49-F238E27FC236}">
                <a16:creationId xmlns:a16="http://schemas.microsoft.com/office/drawing/2014/main" id="{9E95CD4D-A9A2-9D83-9CA9-20A0114D6334}"/>
              </a:ext>
            </a:extLst>
          </p:cNvPr>
          <p:cNvSpPr txBox="1"/>
          <p:nvPr/>
        </p:nvSpPr>
        <p:spPr>
          <a:xfrm>
            <a:off x="4805633" y="1452537"/>
            <a:ext cx="7043989" cy="5062924"/>
          </a:xfrm>
          <a:prstGeom prst="rect">
            <a:avLst/>
          </a:prstGeom>
          <a:noFill/>
        </p:spPr>
        <p:txBody>
          <a:bodyPr wrap="square" rtlCol="0">
            <a:spAutoFit/>
          </a:bodyPr>
          <a:lstStyle/>
          <a:p>
            <a:pPr algn="ctr"/>
            <a:endParaRPr lang="en-US" sz="1000" dirty="0">
              <a:latin typeface="Candara" panose="020E0502030303020204" pitchFamily="34" charset="0"/>
            </a:endParaRPr>
          </a:p>
          <a:p>
            <a:pPr>
              <a:spcAft>
                <a:spcPts val="600"/>
              </a:spcAft>
            </a:pPr>
            <a:r>
              <a:rPr lang="en-US" sz="2800" b="1" dirty="0">
                <a:solidFill>
                  <a:schemeClr val="bg1"/>
                </a:solidFill>
              </a:rPr>
              <a:t>Considerations</a:t>
            </a:r>
            <a:r>
              <a:rPr lang="en-US" sz="2400" b="1" dirty="0">
                <a:solidFill>
                  <a:schemeClr val="bg1"/>
                </a:solidFill>
              </a:rPr>
              <a:t>:</a:t>
            </a:r>
          </a:p>
          <a:p>
            <a:pPr marL="457200" lvl="2" indent="-287338">
              <a:spcAft>
                <a:spcPts val="600"/>
              </a:spcAft>
              <a:buFont typeface="Arial" panose="020B0604020202020204" pitchFamily="34" charset="0"/>
              <a:buChar char="•"/>
            </a:pPr>
            <a:r>
              <a:rPr lang="en-US" sz="2400" dirty="0">
                <a:solidFill>
                  <a:schemeClr val="bg1"/>
                </a:solidFill>
              </a:rPr>
              <a:t>Room: facilities, power spots, distractions</a:t>
            </a:r>
          </a:p>
          <a:p>
            <a:pPr marL="457200" lvl="2" indent="-287338">
              <a:spcAft>
                <a:spcPts val="600"/>
              </a:spcAft>
              <a:buFont typeface="Arial" panose="020B0604020202020204" pitchFamily="34" charset="0"/>
              <a:buChar char="•"/>
            </a:pPr>
            <a:r>
              <a:rPr lang="en-US" sz="2400" dirty="0">
                <a:solidFill>
                  <a:schemeClr val="bg1"/>
                </a:solidFill>
              </a:rPr>
              <a:t>My role</a:t>
            </a:r>
          </a:p>
          <a:p>
            <a:pPr marL="457200" lvl="2" indent="-287338">
              <a:spcAft>
                <a:spcPts val="600"/>
              </a:spcAft>
              <a:buFont typeface="Arial" panose="020B0604020202020204" pitchFamily="34" charset="0"/>
              <a:buChar char="•"/>
            </a:pPr>
            <a:r>
              <a:rPr lang="en-US" sz="2400" dirty="0">
                <a:solidFill>
                  <a:schemeClr val="bg1"/>
                </a:solidFill>
              </a:rPr>
              <a:t>Everyone can participate as equally as possible</a:t>
            </a:r>
          </a:p>
          <a:p>
            <a:pPr marL="457200" lvl="2" indent="-287338">
              <a:spcAft>
                <a:spcPts val="600"/>
              </a:spcAft>
              <a:buFont typeface="Arial" panose="020B0604020202020204" pitchFamily="34" charset="0"/>
              <a:buChar char="•"/>
            </a:pPr>
            <a:r>
              <a:rPr lang="en-US" sz="2400" dirty="0">
                <a:solidFill>
                  <a:schemeClr val="bg1"/>
                </a:solidFill>
              </a:rPr>
              <a:t>Relationships and history</a:t>
            </a:r>
          </a:p>
          <a:p>
            <a:pPr marL="457200" lvl="2" indent="-287338">
              <a:spcAft>
                <a:spcPts val="600"/>
              </a:spcAft>
              <a:buFont typeface="Arial" panose="020B0604020202020204" pitchFamily="34" charset="0"/>
              <a:buChar char="•"/>
            </a:pPr>
            <a:r>
              <a:rPr lang="en-US" sz="2400" dirty="0">
                <a:solidFill>
                  <a:schemeClr val="bg1"/>
                </a:solidFill>
              </a:rPr>
              <a:t>Power dynamics </a:t>
            </a:r>
          </a:p>
          <a:p>
            <a:pPr marL="457200" lvl="2" indent="-287338">
              <a:spcAft>
                <a:spcPts val="600"/>
              </a:spcAft>
              <a:buFont typeface="Arial" panose="020B0604020202020204" pitchFamily="34" charset="0"/>
              <a:buChar char="•"/>
            </a:pPr>
            <a:r>
              <a:rPr lang="en-US" sz="2400" dirty="0">
                <a:solidFill>
                  <a:schemeClr val="bg1"/>
                </a:solidFill>
              </a:rPr>
              <a:t>Expected levels of contention  </a:t>
            </a:r>
          </a:p>
          <a:p>
            <a:pPr marL="457200" lvl="2" indent="-287338">
              <a:spcAft>
                <a:spcPts val="600"/>
              </a:spcAft>
              <a:buFont typeface="Arial" panose="020B0604020202020204" pitchFamily="34" charset="0"/>
              <a:buChar char="•"/>
            </a:pPr>
            <a:r>
              <a:rPr lang="en-US" sz="2400" dirty="0">
                <a:solidFill>
                  <a:schemeClr val="bg1"/>
                </a:solidFill>
              </a:rPr>
              <a:t>Time pressures</a:t>
            </a:r>
          </a:p>
          <a:p>
            <a:pPr marL="457200" lvl="2" indent="-287338">
              <a:spcAft>
                <a:spcPts val="600"/>
              </a:spcAft>
              <a:buFont typeface="Arial" panose="020B0604020202020204" pitchFamily="34" charset="0"/>
              <a:buChar char="•"/>
            </a:pPr>
            <a:r>
              <a:rPr lang="en-US" sz="2400" dirty="0">
                <a:solidFill>
                  <a:schemeClr val="bg1"/>
                </a:solidFill>
              </a:rPr>
              <a:t>Ability to move around</a:t>
            </a:r>
          </a:p>
          <a:p>
            <a:pPr marL="457200" lvl="2" indent="-287338">
              <a:spcAft>
                <a:spcPts val="600"/>
              </a:spcAft>
              <a:buFont typeface="Arial" panose="020B0604020202020204" pitchFamily="34" charset="0"/>
              <a:buChar char="•"/>
            </a:pPr>
            <a:r>
              <a:rPr lang="en-US" sz="2400" dirty="0">
                <a:solidFill>
                  <a:schemeClr val="bg1"/>
                </a:solidFill>
              </a:rPr>
              <a:t>Clear understanding of deliverables and expectations</a:t>
            </a:r>
            <a:endParaRPr lang="en-US" sz="2400" dirty="0"/>
          </a:p>
        </p:txBody>
      </p:sp>
      <p:pic>
        <p:nvPicPr>
          <p:cNvPr id="10" name="Picture 9" descr="A group of people on a stage&#10; ">
            <a:extLst>
              <a:ext uri="{FF2B5EF4-FFF2-40B4-BE49-F238E27FC236}">
                <a16:creationId xmlns:a16="http://schemas.microsoft.com/office/drawing/2014/main" id="{5DF6AF90-E1E7-35C7-9838-A3F9EC50C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909" y="2213256"/>
            <a:ext cx="2360990" cy="3541485"/>
          </a:xfrm>
          <a:prstGeom prst="rect">
            <a:avLst/>
          </a:prstGeom>
        </p:spPr>
      </p:pic>
    </p:spTree>
    <p:extLst>
      <p:ext uri="{BB962C8B-B14F-4D97-AF65-F5344CB8AC3E}">
        <p14:creationId xmlns:p14="http://schemas.microsoft.com/office/powerpoint/2010/main" val="33385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5673-9763-8D4E-4F29-B0AF8C2DA9CA}"/>
              </a:ext>
            </a:extLst>
          </p:cNvPr>
          <p:cNvSpPr>
            <a:spLocks noGrp="1"/>
          </p:cNvSpPr>
          <p:nvPr>
            <p:ph type="title"/>
          </p:nvPr>
        </p:nvSpPr>
        <p:spPr>
          <a:xfrm>
            <a:off x="2076451" y="123059"/>
            <a:ext cx="5695950" cy="1082674"/>
          </a:xfrm>
        </p:spPr>
        <p:txBody>
          <a:bodyPr/>
          <a:lstStyle/>
          <a:p>
            <a:r>
              <a:rPr lang="en-US" dirty="0"/>
              <a:t>What to Consider? </a:t>
            </a:r>
          </a:p>
        </p:txBody>
      </p:sp>
      <p:pic>
        <p:nvPicPr>
          <p:cNvPr id="5" name="Content Placeholder 4" descr="A person wearing a hat with a tall building on top">
            <a:extLst>
              <a:ext uri="{FF2B5EF4-FFF2-40B4-BE49-F238E27FC236}">
                <a16:creationId xmlns:a16="http://schemas.microsoft.com/office/drawing/2014/main" id="{7741385D-177A-D4B4-3970-C37A709A67E0}"/>
              </a:ext>
            </a:extLst>
          </p:cNvPr>
          <p:cNvPicPr>
            <a:picLocks noChangeAspect="1"/>
          </p:cNvPicPr>
          <p:nvPr/>
        </p:nvPicPr>
        <p:blipFill>
          <a:blip r:embed="rId3">
            <a:extLst>
              <a:ext uri="{28A0092B-C50C-407E-A947-70E740481C1C}">
                <a14:useLocalDpi xmlns:a14="http://schemas.microsoft.com/office/drawing/2010/main" val="0"/>
              </a:ext>
            </a:extLst>
          </a:blip>
          <a:srcRect t="730" b="730"/>
          <a:stretch/>
        </p:blipFill>
        <p:spPr>
          <a:xfrm>
            <a:off x="8402744" y="123059"/>
            <a:ext cx="1177711" cy="1353344"/>
          </a:xfrm>
          <a:prstGeom prst="rect">
            <a:avLst/>
          </a:prstGeom>
        </p:spPr>
      </p:pic>
      <p:sp>
        <p:nvSpPr>
          <p:cNvPr id="3" name="Content Placeholder 2">
            <a:extLst>
              <a:ext uri="{FF2B5EF4-FFF2-40B4-BE49-F238E27FC236}">
                <a16:creationId xmlns:a16="http://schemas.microsoft.com/office/drawing/2014/main" id="{84BA88E2-DAC9-23C7-28BB-7485B742D91C}"/>
              </a:ext>
            </a:extLst>
          </p:cNvPr>
          <p:cNvSpPr>
            <a:spLocks noGrp="1"/>
          </p:cNvSpPr>
          <p:nvPr>
            <p:ph idx="1"/>
          </p:nvPr>
        </p:nvSpPr>
        <p:spPr>
          <a:xfrm>
            <a:off x="2076451" y="1577860"/>
            <a:ext cx="9801224" cy="6200071"/>
          </a:xfrm>
        </p:spPr>
        <p:txBody>
          <a:bodyPr>
            <a:normAutofit/>
          </a:bodyPr>
          <a:lstStyle/>
          <a:p>
            <a:pPr marL="0" indent="0">
              <a:lnSpc>
                <a:spcPct val="100000"/>
              </a:lnSpc>
              <a:spcBef>
                <a:spcPts val="0"/>
              </a:spcBef>
              <a:buNone/>
            </a:pPr>
            <a:r>
              <a:rPr lang="en-US" b="1" dirty="0"/>
              <a:t>Case</a:t>
            </a:r>
            <a:r>
              <a:rPr lang="en-US" dirty="0"/>
              <a:t>: State Hospital Association Meeting </a:t>
            </a:r>
          </a:p>
          <a:p>
            <a:pPr>
              <a:lnSpc>
                <a:spcPct val="100000"/>
              </a:lnSpc>
              <a:spcBef>
                <a:spcPts val="0"/>
              </a:spcBef>
            </a:pPr>
            <a:r>
              <a:rPr lang="en-US" sz="2400" b="0" dirty="0"/>
              <a:t>A statewide, nonprofit association of hospital and healthcare leaders meeting to establish their ranked budget priorities for limited state funding dollars.</a:t>
            </a:r>
          </a:p>
          <a:p>
            <a:endParaRPr lang="en-US" sz="600" b="0" dirty="0"/>
          </a:p>
          <a:p>
            <a:r>
              <a:rPr lang="en-US" sz="2400" dirty="0"/>
              <a:t>Attendees</a:t>
            </a:r>
            <a:r>
              <a:rPr lang="en-US" sz="2400" b="0" dirty="0"/>
              <a:t>: 25 Hospital Administrators from 4 state </a:t>
            </a:r>
            <a:r>
              <a:rPr lang="en-US" sz="2400" dirty="0"/>
              <a:t>r</a:t>
            </a:r>
            <a:r>
              <a:rPr lang="en-US" sz="2400" b="0" dirty="0"/>
              <a:t>egions, representing 50+ hospitals. Also attending: 20 Board Members, and the Executive Committee of the Association.</a:t>
            </a:r>
          </a:p>
          <a:p>
            <a:endParaRPr lang="en-US" sz="600" dirty="0"/>
          </a:p>
          <a:p>
            <a:r>
              <a:rPr lang="en-US" sz="2400" dirty="0"/>
              <a:t>Multiple Challenges:</a:t>
            </a:r>
            <a:r>
              <a:rPr lang="en-US" sz="2400" b="0" dirty="0"/>
              <a:t> urban/rural; well-funded/under-funded; shortages; internal competition; political agendas; state funding needs; lobbying agendas; differing healthcare needs for population; history of not playing nice. Oh, and EGOS!</a:t>
            </a:r>
          </a:p>
          <a:p>
            <a:endParaRPr lang="en-US" sz="2400" dirty="0">
              <a:latin typeface="Open Sans" panose="020B0604020202020204" pitchFamily="34" charset="0"/>
            </a:endParaRPr>
          </a:p>
          <a:p>
            <a:endParaRPr lang="en-US" sz="2400" dirty="0"/>
          </a:p>
        </p:txBody>
      </p:sp>
    </p:spTree>
    <p:extLst>
      <p:ext uri="{BB962C8B-B14F-4D97-AF65-F5344CB8AC3E}">
        <p14:creationId xmlns:p14="http://schemas.microsoft.com/office/powerpoint/2010/main" val="375731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9206-79EC-4D32-CE37-50133C1B0DA4}"/>
              </a:ext>
            </a:extLst>
          </p:cNvPr>
          <p:cNvSpPr>
            <a:spLocks noGrp="1"/>
          </p:cNvSpPr>
          <p:nvPr>
            <p:ph type="title"/>
          </p:nvPr>
        </p:nvSpPr>
        <p:spPr>
          <a:xfrm>
            <a:off x="2054796" y="145839"/>
            <a:ext cx="6153150" cy="1325563"/>
          </a:xfrm>
        </p:spPr>
        <p:txBody>
          <a:bodyPr/>
          <a:lstStyle/>
          <a:p>
            <a:r>
              <a:rPr lang="en-US" dirty="0"/>
              <a:t>Different Approaches to  Group Norms</a:t>
            </a:r>
          </a:p>
        </p:txBody>
      </p:sp>
      <p:pic>
        <p:nvPicPr>
          <p:cNvPr id="6" name="Content Placeholder 4" descr="A person wearing a hat with a tall building on top">
            <a:extLst>
              <a:ext uri="{FF2B5EF4-FFF2-40B4-BE49-F238E27FC236}">
                <a16:creationId xmlns:a16="http://schemas.microsoft.com/office/drawing/2014/main" id="{9FBB6B3D-22B5-C903-DB21-4B63377D053B}"/>
              </a:ext>
            </a:extLst>
          </p:cNvPr>
          <p:cNvPicPr>
            <a:picLocks noChangeAspect="1"/>
          </p:cNvPicPr>
          <p:nvPr/>
        </p:nvPicPr>
        <p:blipFill>
          <a:blip r:embed="rId3">
            <a:extLst>
              <a:ext uri="{28A0092B-C50C-407E-A947-70E740481C1C}">
                <a14:useLocalDpi xmlns:a14="http://schemas.microsoft.com/office/drawing/2010/main" val="0"/>
              </a:ext>
            </a:extLst>
          </a:blip>
          <a:srcRect t="10081" b="10081"/>
          <a:stretch/>
        </p:blipFill>
        <p:spPr>
          <a:xfrm>
            <a:off x="9630515" y="199232"/>
            <a:ext cx="1443143" cy="1398482"/>
          </a:xfrm>
          <a:prstGeom prst="rect">
            <a:avLst/>
          </a:prstGeom>
        </p:spPr>
      </p:pic>
      <p:graphicFrame>
        <p:nvGraphicFramePr>
          <p:cNvPr id="5" name="Content Placeholder 4" descr="Separating the Issues, Positions and Interests&#10;Getting People on the Same Side of the Table&#10;Identifying the Criteria for Good Decisions&#10;">
            <a:extLst>
              <a:ext uri="{FF2B5EF4-FFF2-40B4-BE49-F238E27FC236}">
                <a16:creationId xmlns:a16="http://schemas.microsoft.com/office/drawing/2014/main" id="{E55DC8C8-A745-77E6-0E0F-123AD6321624}"/>
              </a:ext>
            </a:extLst>
          </p:cNvPr>
          <p:cNvGraphicFramePr>
            <a:graphicFrameLocks noGrp="1"/>
          </p:cNvGraphicFramePr>
          <p:nvPr>
            <p:ph idx="1"/>
            <p:extLst>
              <p:ext uri="{D42A27DB-BD31-4B8C-83A1-F6EECF244321}">
                <p14:modId xmlns:p14="http://schemas.microsoft.com/office/powerpoint/2010/main" val="2501928528"/>
              </p:ext>
            </p:extLst>
          </p:nvPr>
        </p:nvGraphicFramePr>
        <p:xfrm>
          <a:off x="2733098" y="1724025"/>
          <a:ext cx="8134350" cy="4832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824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DF45-82BA-0C9A-8D51-B9F839DDCDA0}"/>
              </a:ext>
            </a:extLst>
          </p:cNvPr>
          <p:cNvSpPr>
            <a:spLocks noGrp="1"/>
          </p:cNvSpPr>
          <p:nvPr>
            <p:ph type="title"/>
          </p:nvPr>
        </p:nvSpPr>
        <p:spPr>
          <a:xfrm>
            <a:off x="2126051" y="105893"/>
            <a:ext cx="3776523" cy="1082675"/>
          </a:xfrm>
        </p:spPr>
        <p:txBody>
          <a:bodyPr/>
          <a:lstStyle/>
          <a:p>
            <a:r>
              <a:rPr lang="en-US" dirty="0"/>
              <a:t>Level of Trust</a:t>
            </a:r>
          </a:p>
        </p:txBody>
      </p:sp>
      <p:pic>
        <p:nvPicPr>
          <p:cNvPr id="6" name="Content Placeholder 4" descr="Man in a Building shaped hat">
            <a:extLst>
              <a:ext uri="{FF2B5EF4-FFF2-40B4-BE49-F238E27FC236}">
                <a16:creationId xmlns:a16="http://schemas.microsoft.com/office/drawing/2014/main" id="{9FD78FEE-FF65-5535-E8D3-039E27D63DC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t="8885" b="8885"/>
          <a:stretch/>
        </p:blipFill>
        <p:spPr>
          <a:xfrm>
            <a:off x="6096000" y="291261"/>
            <a:ext cx="1228089" cy="1082674"/>
          </a:xfrm>
          <a:prstGeom prst="rect">
            <a:avLst/>
          </a:prstGeom>
        </p:spPr>
      </p:pic>
      <p:grpSp>
        <p:nvGrpSpPr>
          <p:cNvPr id="7" name="Group 6" descr="An arrow labelled High Trust pushes the level down">
            <a:extLst>
              <a:ext uri="{FF2B5EF4-FFF2-40B4-BE49-F238E27FC236}">
                <a16:creationId xmlns:a16="http://schemas.microsoft.com/office/drawing/2014/main" id="{7B693A61-B970-D474-E8B2-6EADBAFAB2F8}"/>
              </a:ext>
            </a:extLst>
          </p:cNvPr>
          <p:cNvGrpSpPr/>
          <p:nvPr/>
        </p:nvGrpSpPr>
        <p:grpSpPr>
          <a:xfrm>
            <a:off x="3362256" y="1946752"/>
            <a:ext cx="2873282" cy="2891291"/>
            <a:chOff x="3362256" y="1946752"/>
            <a:chExt cx="2873282" cy="2891291"/>
          </a:xfrm>
        </p:grpSpPr>
        <p:sp>
          <p:nvSpPr>
            <p:cNvPr id="10" name="Freeform: Shape 9">
              <a:extLst>
                <a:ext uri="{FF2B5EF4-FFF2-40B4-BE49-F238E27FC236}">
                  <a16:creationId xmlns:a16="http://schemas.microsoft.com/office/drawing/2014/main" id="{D1C916BF-BC38-6175-1FFB-730E222B7CFE}"/>
                </a:ext>
                <a:ext uri="{C183D7F6-B498-43B3-948B-1728B52AA6E4}">
                  <adec:decorative xmlns:adec="http://schemas.microsoft.com/office/drawing/2017/decorative" val="0"/>
                </a:ext>
              </a:extLst>
            </p:cNvPr>
            <p:cNvSpPr/>
            <p:nvPr/>
          </p:nvSpPr>
          <p:spPr>
            <a:xfrm>
              <a:off x="3362256" y="3529344"/>
              <a:ext cx="2873282" cy="1308699"/>
            </a:xfrm>
            <a:custGeom>
              <a:avLst/>
              <a:gdLst>
                <a:gd name="connsiteX0" fmla="*/ 0 w 2873282"/>
                <a:gd name="connsiteY0" fmla="*/ 0 h 1308699"/>
                <a:gd name="connsiteX1" fmla="*/ 2873282 w 2873282"/>
                <a:gd name="connsiteY1" fmla="*/ 0 h 1308699"/>
                <a:gd name="connsiteX2" fmla="*/ 2873282 w 2873282"/>
                <a:gd name="connsiteY2" fmla="*/ 1308699 h 1308699"/>
                <a:gd name="connsiteX3" fmla="*/ 0 w 2873282"/>
                <a:gd name="connsiteY3" fmla="*/ 1308699 h 1308699"/>
                <a:gd name="connsiteX4" fmla="*/ 0 w 2873282"/>
                <a:gd name="connsiteY4" fmla="*/ 0 h 130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282" h="1308699">
                  <a:moveTo>
                    <a:pt x="0" y="0"/>
                  </a:moveTo>
                  <a:lnTo>
                    <a:pt x="2873282" y="0"/>
                  </a:lnTo>
                  <a:lnTo>
                    <a:pt x="2873282" y="1308699"/>
                  </a:lnTo>
                  <a:lnTo>
                    <a:pt x="0" y="130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High Trust</a:t>
              </a:r>
            </a:p>
          </p:txBody>
        </p:sp>
        <p:sp>
          <p:nvSpPr>
            <p:cNvPr id="9" name="Arrow: Down 8" descr="Down arrow">
              <a:extLst>
                <a:ext uri="{FF2B5EF4-FFF2-40B4-BE49-F238E27FC236}">
                  <a16:creationId xmlns:a16="http://schemas.microsoft.com/office/drawing/2014/main" id="{3DE30CC7-D174-7AE9-E28C-838571584897}"/>
                </a:ext>
                <a:ext uri="{C183D7F6-B498-43B3-948B-1728B52AA6E4}">
                  <adec:decorative xmlns:adec="http://schemas.microsoft.com/office/drawing/2017/decorative" val="0"/>
                </a:ext>
              </a:extLst>
            </p:cNvPr>
            <p:cNvSpPr/>
            <p:nvPr/>
          </p:nvSpPr>
          <p:spPr>
            <a:xfrm>
              <a:off x="3646995" y="1946752"/>
              <a:ext cx="2366010" cy="1819773"/>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grpSp>
        <p:nvGrpSpPr>
          <p:cNvPr id="3" name="Group 2" descr="A tilted rectangle labelled &quot;LEvel of Formality Needed.">
            <a:extLst>
              <a:ext uri="{FF2B5EF4-FFF2-40B4-BE49-F238E27FC236}">
                <a16:creationId xmlns:a16="http://schemas.microsoft.com/office/drawing/2014/main" id="{57E74FDC-A067-3450-B405-EB35FDCF0EF8}"/>
              </a:ext>
            </a:extLst>
          </p:cNvPr>
          <p:cNvGrpSpPr/>
          <p:nvPr/>
        </p:nvGrpSpPr>
        <p:grpSpPr>
          <a:xfrm>
            <a:off x="3471176" y="2366316"/>
            <a:ext cx="7592795" cy="3703682"/>
            <a:chOff x="3471176" y="2366316"/>
            <a:chExt cx="7592795" cy="3703682"/>
          </a:xfrm>
        </p:grpSpPr>
        <p:sp>
          <p:nvSpPr>
            <p:cNvPr id="5" name="Minus Sign 4">
              <a:extLst>
                <a:ext uri="{FF2B5EF4-FFF2-40B4-BE49-F238E27FC236}">
                  <a16:creationId xmlns:a16="http://schemas.microsoft.com/office/drawing/2014/main" id="{C934D2F6-D863-2004-8E2C-ED5AD31D939B}"/>
                </a:ext>
                <a:ext uri="{C183D7F6-B498-43B3-948B-1728B52AA6E4}">
                  <adec:decorative xmlns:adec="http://schemas.microsoft.com/office/drawing/2017/decorative" val="1"/>
                </a:ext>
              </a:extLst>
            </p:cNvPr>
            <p:cNvSpPr/>
            <p:nvPr/>
          </p:nvSpPr>
          <p:spPr>
            <a:xfrm rot="20249525">
              <a:off x="3471176" y="2366316"/>
              <a:ext cx="7592795" cy="3703682"/>
            </a:xfrm>
            <a:prstGeom prst="mathMinus">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A460EAAE-DA62-5027-8AC1-6D94E0D7E8A3}"/>
                </a:ext>
              </a:extLst>
            </p:cNvPr>
            <p:cNvSpPr txBox="1"/>
            <p:nvPr/>
          </p:nvSpPr>
          <p:spPr>
            <a:xfrm rot="20242228">
              <a:off x="4845304" y="3815032"/>
              <a:ext cx="5105400" cy="584775"/>
            </a:xfrm>
            <a:prstGeom prst="rect">
              <a:avLst/>
            </a:prstGeom>
            <a:noFill/>
          </p:spPr>
          <p:txBody>
            <a:bodyPr wrap="square" rtlCol="0">
              <a:spAutoFit/>
            </a:bodyPr>
            <a:lstStyle/>
            <a:p>
              <a:pPr algn="ctr"/>
              <a:r>
                <a:rPr lang="en-US" sz="3200" dirty="0"/>
                <a:t>Level Formality Needed</a:t>
              </a:r>
            </a:p>
          </p:txBody>
        </p:sp>
      </p:grpSp>
      <p:grpSp>
        <p:nvGrpSpPr>
          <p:cNvPr id="4" name="Group 3" descr="Anarrow labelled &quot;Low Trust&quot; pushes the level up">
            <a:extLst>
              <a:ext uri="{FF2B5EF4-FFF2-40B4-BE49-F238E27FC236}">
                <a16:creationId xmlns:a16="http://schemas.microsoft.com/office/drawing/2014/main" id="{AF47AF01-CD5D-E4A6-34DB-73D9ECC518B9}"/>
              </a:ext>
            </a:extLst>
          </p:cNvPr>
          <p:cNvGrpSpPr/>
          <p:nvPr/>
        </p:nvGrpSpPr>
        <p:grpSpPr>
          <a:xfrm>
            <a:off x="8318814" y="3846650"/>
            <a:ext cx="2834871" cy="2621056"/>
            <a:chOff x="8318814" y="3846650"/>
            <a:chExt cx="2834871" cy="2621056"/>
          </a:xfrm>
        </p:grpSpPr>
        <p:sp>
          <p:nvSpPr>
            <p:cNvPr id="12" name="Freeform: Shape 11">
              <a:extLst>
                <a:ext uri="{FF2B5EF4-FFF2-40B4-BE49-F238E27FC236}">
                  <a16:creationId xmlns:a16="http://schemas.microsoft.com/office/drawing/2014/main" id="{C077EED3-718A-928D-2D88-0EB0D519F41E}"/>
                </a:ext>
                <a:ext uri="{C183D7F6-B498-43B3-948B-1728B52AA6E4}">
                  <adec:decorative xmlns:adec="http://schemas.microsoft.com/office/drawing/2017/decorative" val="0"/>
                </a:ext>
              </a:extLst>
            </p:cNvPr>
            <p:cNvSpPr/>
            <p:nvPr/>
          </p:nvSpPr>
          <p:spPr>
            <a:xfrm>
              <a:off x="8318814" y="3846650"/>
              <a:ext cx="2834871" cy="918178"/>
            </a:xfrm>
            <a:custGeom>
              <a:avLst/>
              <a:gdLst>
                <a:gd name="connsiteX0" fmla="*/ 0 w 2834871"/>
                <a:gd name="connsiteY0" fmla="*/ 0 h 918178"/>
                <a:gd name="connsiteX1" fmla="*/ 2834871 w 2834871"/>
                <a:gd name="connsiteY1" fmla="*/ 0 h 918178"/>
                <a:gd name="connsiteX2" fmla="*/ 2834871 w 2834871"/>
                <a:gd name="connsiteY2" fmla="*/ 918178 h 918178"/>
                <a:gd name="connsiteX3" fmla="*/ 0 w 2834871"/>
                <a:gd name="connsiteY3" fmla="*/ 918178 h 918178"/>
                <a:gd name="connsiteX4" fmla="*/ 0 w 2834871"/>
                <a:gd name="connsiteY4" fmla="*/ 0 h 91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871" h="918178">
                  <a:moveTo>
                    <a:pt x="0" y="0"/>
                  </a:moveTo>
                  <a:lnTo>
                    <a:pt x="2834871" y="0"/>
                  </a:lnTo>
                  <a:lnTo>
                    <a:pt x="2834871" y="918178"/>
                  </a:lnTo>
                  <a:lnTo>
                    <a:pt x="0" y="9181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Low Trust</a:t>
              </a:r>
            </a:p>
          </p:txBody>
        </p:sp>
        <p:sp>
          <p:nvSpPr>
            <p:cNvPr id="11" name="Arrow: Up 10" descr="Up arrow pointing to low trust">
              <a:extLst>
                <a:ext uri="{FF2B5EF4-FFF2-40B4-BE49-F238E27FC236}">
                  <a16:creationId xmlns:a16="http://schemas.microsoft.com/office/drawing/2014/main" id="{C863D2A7-5542-4340-8CC3-DC216D84E3EB}"/>
                </a:ext>
                <a:ext uri="{C183D7F6-B498-43B3-948B-1728B52AA6E4}">
                  <adec:decorative xmlns:adec="http://schemas.microsoft.com/office/drawing/2017/decorative" val="0"/>
                </a:ext>
              </a:extLst>
            </p:cNvPr>
            <p:cNvSpPr/>
            <p:nvPr/>
          </p:nvSpPr>
          <p:spPr>
            <a:xfrm>
              <a:off x="8553255" y="4647933"/>
              <a:ext cx="2366010" cy="1819773"/>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1881465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2BC2-8F6F-CAC2-C742-0FE860D2A853}"/>
              </a:ext>
            </a:extLst>
          </p:cNvPr>
          <p:cNvSpPr>
            <a:spLocks noGrp="1"/>
          </p:cNvSpPr>
          <p:nvPr>
            <p:ph type="title"/>
          </p:nvPr>
        </p:nvSpPr>
        <p:spPr>
          <a:xfrm>
            <a:off x="2118496" y="0"/>
            <a:ext cx="8210550" cy="1325563"/>
          </a:xfrm>
        </p:spPr>
        <p:txBody>
          <a:bodyPr/>
          <a:lstStyle/>
          <a:p>
            <a:r>
              <a:rPr lang="en-US" dirty="0"/>
              <a:t>Staying Centered in Facilitation</a:t>
            </a:r>
          </a:p>
        </p:txBody>
      </p:sp>
      <p:sp>
        <p:nvSpPr>
          <p:cNvPr id="3" name="Content Placeholder 2">
            <a:extLst>
              <a:ext uri="{FF2B5EF4-FFF2-40B4-BE49-F238E27FC236}">
                <a16:creationId xmlns:a16="http://schemas.microsoft.com/office/drawing/2014/main" id="{85D962EE-EF80-931B-1645-477DC9CBC104}"/>
              </a:ext>
            </a:extLst>
          </p:cNvPr>
          <p:cNvSpPr>
            <a:spLocks noGrp="1"/>
          </p:cNvSpPr>
          <p:nvPr>
            <p:ph idx="1"/>
          </p:nvPr>
        </p:nvSpPr>
        <p:spPr>
          <a:xfrm>
            <a:off x="2186804" y="980374"/>
            <a:ext cx="7886700" cy="1325563"/>
          </a:xfrm>
        </p:spPr>
        <p:txBody>
          <a:bodyPr>
            <a:normAutofit/>
          </a:bodyPr>
          <a:lstStyle/>
          <a:p>
            <a:pPr marL="0" indent="0">
              <a:buNone/>
            </a:pPr>
            <a:endParaRPr lang="en-US" sz="2800" dirty="0"/>
          </a:p>
          <a:p>
            <a:pPr marL="0" indent="0">
              <a:buNone/>
            </a:pPr>
            <a:r>
              <a:rPr lang="en-US" dirty="0"/>
              <a:t>“What could go wrong?”</a:t>
            </a:r>
          </a:p>
        </p:txBody>
      </p:sp>
      <p:sp>
        <p:nvSpPr>
          <p:cNvPr id="5" name="TextBox 4">
            <a:extLst>
              <a:ext uri="{FF2B5EF4-FFF2-40B4-BE49-F238E27FC236}">
                <a16:creationId xmlns:a16="http://schemas.microsoft.com/office/drawing/2014/main" id="{9A6C2142-C200-7D0B-744C-542071A43821}"/>
              </a:ext>
            </a:extLst>
          </p:cNvPr>
          <p:cNvSpPr txBox="1"/>
          <p:nvPr/>
        </p:nvSpPr>
        <p:spPr>
          <a:xfrm>
            <a:off x="2530258" y="2208565"/>
            <a:ext cx="9231682"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Can turn into a complaint system</a:t>
            </a:r>
          </a:p>
          <a:p>
            <a:pPr marL="285750" indent="-285750">
              <a:buFont typeface="Arial" panose="020B0604020202020204" pitchFamily="34" charset="0"/>
              <a:buChar char="•"/>
            </a:pPr>
            <a:r>
              <a:rPr lang="en-US" sz="2800" dirty="0">
                <a:solidFill>
                  <a:schemeClr val="bg1"/>
                </a:solidFill>
              </a:rPr>
              <a:t>Differing opinions can make agreement hard</a:t>
            </a:r>
          </a:p>
          <a:p>
            <a:pPr marL="285750" indent="-285750">
              <a:buFont typeface="Arial" panose="020B0604020202020204" pitchFamily="34" charset="0"/>
              <a:buChar char="•"/>
            </a:pPr>
            <a:r>
              <a:rPr lang="en-US" sz="2800" dirty="0">
                <a:solidFill>
                  <a:schemeClr val="bg1"/>
                </a:solidFill>
              </a:rPr>
              <a:t>Hidden or competing agendas </a:t>
            </a:r>
          </a:p>
          <a:p>
            <a:pPr marL="285750" indent="-285750">
              <a:buFont typeface="Arial" panose="020B0604020202020204" pitchFamily="34" charset="0"/>
              <a:buChar char="•"/>
            </a:pPr>
            <a:r>
              <a:rPr lang="en-US" sz="2800" dirty="0">
                <a:solidFill>
                  <a:schemeClr val="bg1"/>
                </a:solidFill>
              </a:rPr>
              <a:t>Lack of perspective sharing</a:t>
            </a:r>
          </a:p>
          <a:p>
            <a:pPr marL="285750" indent="-285750">
              <a:buFont typeface="Arial" panose="020B0604020202020204" pitchFamily="34" charset="0"/>
              <a:buChar char="•"/>
            </a:pPr>
            <a:r>
              <a:rPr lang="en-US" sz="2800" dirty="0">
                <a:solidFill>
                  <a:schemeClr val="bg1"/>
                </a:solidFill>
              </a:rPr>
              <a:t>Getting too bogged down in abstract ideas vs. practical steps</a:t>
            </a:r>
          </a:p>
          <a:p>
            <a:pPr marL="285750" indent="-285750">
              <a:buFont typeface="Arial" panose="020B0604020202020204" pitchFamily="34" charset="0"/>
              <a:buChar char="•"/>
            </a:pPr>
            <a:r>
              <a:rPr lang="en-US" sz="2800" dirty="0">
                <a:solidFill>
                  <a:schemeClr val="bg1"/>
                </a:solidFill>
              </a:rPr>
              <a:t>Wrong people at the table</a:t>
            </a:r>
          </a:p>
          <a:p>
            <a:pPr marL="285750" indent="-285750">
              <a:buFont typeface="Arial" panose="020B0604020202020204" pitchFamily="34" charset="0"/>
              <a:buChar char="•"/>
            </a:pPr>
            <a:r>
              <a:rPr lang="en-US" sz="2800" dirty="0">
                <a:solidFill>
                  <a:schemeClr val="bg1"/>
                </a:solidFill>
              </a:rPr>
              <a:t>Competing goals</a:t>
            </a:r>
          </a:p>
          <a:p>
            <a:pPr marL="285750" indent="-285750">
              <a:buFont typeface="Arial" panose="020B0604020202020204" pitchFamily="34" charset="0"/>
              <a:buChar char="•"/>
            </a:pPr>
            <a:r>
              <a:rPr lang="en-US" sz="2800" dirty="0">
                <a:solidFill>
                  <a:schemeClr val="bg1"/>
                </a:solidFill>
              </a:rPr>
              <a:t>Passion can make people resistant to other’s ideas</a:t>
            </a:r>
          </a:p>
          <a:p>
            <a:pPr marL="285750" indent="-285750">
              <a:buFont typeface="Arial" panose="020B0604020202020204" pitchFamily="34" charset="0"/>
              <a:buChar char="•"/>
            </a:pPr>
            <a:r>
              <a:rPr lang="en-US" sz="2800" dirty="0">
                <a:solidFill>
                  <a:schemeClr val="bg1"/>
                </a:solidFill>
              </a:rPr>
              <a:t>Antagonistic communication styles</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3742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61EA-8DE1-DD6B-A1C5-2311A5CC8F5F}"/>
              </a:ext>
            </a:extLst>
          </p:cNvPr>
          <p:cNvSpPr>
            <a:spLocks noGrp="1"/>
          </p:cNvSpPr>
          <p:nvPr>
            <p:ph type="title"/>
          </p:nvPr>
        </p:nvSpPr>
        <p:spPr>
          <a:xfrm>
            <a:off x="4476751" y="265756"/>
            <a:ext cx="6076949" cy="1082675"/>
          </a:xfrm>
        </p:spPr>
        <p:txBody>
          <a:bodyPr>
            <a:normAutofit/>
          </a:bodyPr>
          <a:lstStyle/>
          <a:p>
            <a:r>
              <a:rPr lang="en-US" dirty="0"/>
              <a:t>Centeredness</a:t>
            </a:r>
            <a:br>
              <a:rPr lang="en-US" sz="3500" dirty="0"/>
            </a:br>
            <a:r>
              <a:rPr lang="en-US" sz="2800" dirty="0"/>
              <a:t>(according to Crum)</a:t>
            </a:r>
            <a:endParaRPr lang="en-US" sz="3500" dirty="0"/>
          </a:p>
        </p:txBody>
      </p:sp>
      <p:pic>
        <p:nvPicPr>
          <p:cNvPr id="5" name="Picture 4" descr="hat with four aikido moves in silhouette. ">
            <a:extLst>
              <a:ext uri="{FF2B5EF4-FFF2-40B4-BE49-F238E27FC236}">
                <a16:creationId xmlns:a16="http://schemas.microsoft.com/office/drawing/2014/main" id="{5A8B98EF-936B-4539-A608-334A4A118E4D}"/>
              </a:ext>
            </a:extLst>
          </p:cNvPr>
          <p:cNvPicPr>
            <a:picLocks noChangeAspect="1"/>
          </p:cNvPicPr>
          <p:nvPr/>
        </p:nvPicPr>
        <p:blipFill>
          <a:blip r:embed="rId3"/>
          <a:stretch>
            <a:fillRect/>
          </a:stretch>
        </p:blipFill>
        <p:spPr>
          <a:xfrm>
            <a:off x="2375127" y="196294"/>
            <a:ext cx="1689496" cy="1221597"/>
          </a:xfrm>
          <a:prstGeom prst="rect">
            <a:avLst/>
          </a:prstGeom>
        </p:spPr>
      </p:pic>
      <p:pic>
        <p:nvPicPr>
          <p:cNvPr id="4098" name="Picture 2" descr="3 Ways to Feel Centered, So You Can Create a Life You Love">
            <a:extLst>
              <a:ext uri="{FF2B5EF4-FFF2-40B4-BE49-F238E27FC236}">
                <a16:creationId xmlns:a16="http://schemas.microsoft.com/office/drawing/2014/main" id="{44825BE6-3064-EFE8-718E-1104352DD8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57" r="9731"/>
          <a:stretch>
            <a:fillRect/>
          </a:stretch>
        </p:blipFill>
        <p:spPr bwMode="auto">
          <a:xfrm>
            <a:off x="2535738" y="2288403"/>
            <a:ext cx="3453008" cy="38994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EF403CA-3224-D299-A3AF-40E65A1AC6B2}"/>
              </a:ext>
            </a:extLst>
          </p:cNvPr>
          <p:cNvSpPr>
            <a:spLocks noGrp="1"/>
          </p:cNvSpPr>
          <p:nvPr>
            <p:ph idx="1"/>
          </p:nvPr>
        </p:nvSpPr>
        <p:spPr>
          <a:xfrm>
            <a:off x="6096000" y="1348431"/>
            <a:ext cx="5624945" cy="5039189"/>
          </a:xfrm>
        </p:spPr>
        <p:txBody>
          <a:bodyPr>
            <a:noAutofit/>
          </a:bodyPr>
          <a:lstStyle/>
          <a:p>
            <a:pPr marL="0" indent="0">
              <a:buNone/>
            </a:pPr>
            <a:r>
              <a:rPr lang="en-US" sz="3200" dirty="0"/>
              <a:t>Centeredness is:</a:t>
            </a:r>
          </a:p>
          <a:p>
            <a:pPr marL="463550" indent="-285750"/>
            <a:r>
              <a:rPr lang="en-US" sz="2800" b="0" dirty="0"/>
              <a:t>Mindfulness</a:t>
            </a:r>
          </a:p>
          <a:p>
            <a:pPr marL="463550" indent="-285750"/>
            <a:r>
              <a:rPr lang="en-US" sz="2800" b="0" dirty="0"/>
              <a:t>Emotional and Physical Stability</a:t>
            </a:r>
          </a:p>
          <a:p>
            <a:pPr marL="463550" indent="-285750"/>
            <a:r>
              <a:rPr lang="en-US" sz="2800" b="0" dirty="0"/>
              <a:t>Balance</a:t>
            </a:r>
          </a:p>
          <a:p>
            <a:pPr marL="463550" indent="-285750"/>
            <a:r>
              <a:rPr lang="en-US" sz="2800" b="0" dirty="0"/>
              <a:t>Being Present</a:t>
            </a:r>
          </a:p>
          <a:p>
            <a:pPr marL="463550" indent="-285750"/>
            <a:r>
              <a:rPr lang="en-US" sz="2800" b="0" dirty="0"/>
              <a:t>Focus</a:t>
            </a:r>
          </a:p>
          <a:p>
            <a:pPr marL="463550" indent="-285750"/>
            <a:r>
              <a:rPr lang="en-US" sz="2800" b="0" dirty="0"/>
              <a:t>Connectedness</a:t>
            </a:r>
          </a:p>
          <a:p>
            <a:pPr marL="463550" indent="-285750"/>
            <a:r>
              <a:rPr lang="en-US" sz="2800" b="0" dirty="0"/>
              <a:t>Appreciation </a:t>
            </a:r>
          </a:p>
          <a:p>
            <a:pPr marL="463550" indent="-285750"/>
            <a:r>
              <a:rPr lang="en-US" sz="2800" b="0" dirty="0"/>
              <a:t>A Point of Power</a:t>
            </a:r>
          </a:p>
          <a:p>
            <a:pPr marL="463550" indent="-285750"/>
            <a:r>
              <a:rPr lang="en-US" sz="2800" b="0" dirty="0"/>
              <a:t>A Choice</a:t>
            </a:r>
          </a:p>
          <a:p>
            <a:pPr marL="285750" indent="-285750"/>
            <a:endParaRPr lang="en-US" sz="1800" dirty="0"/>
          </a:p>
        </p:txBody>
      </p:sp>
    </p:spTree>
    <p:extLst>
      <p:ext uri="{BB962C8B-B14F-4D97-AF65-F5344CB8AC3E}">
        <p14:creationId xmlns:p14="http://schemas.microsoft.com/office/powerpoint/2010/main" val="14707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3461-B858-FFCA-86DE-11FB7D6D578D}"/>
              </a:ext>
            </a:extLst>
          </p:cNvPr>
          <p:cNvSpPr>
            <a:spLocks noGrp="1"/>
          </p:cNvSpPr>
          <p:nvPr>
            <p:ph type="title"/>
          </p:nvPr>
        </p:nvSpPr>
        <p:spPr>
          <a:xfrm>
            <a:off x="2343148" y="423147"/>
            <a:ext cx="9423367" cy="1325563"/>
          </a:xfrm>
        </p:spPr>
        <p:txBody>
          <a:bodyPr/>
          <a:lstStyle/>
          <a:p>
            <a:r>
              <a:rPr lang="en-US" dirty="0"/>
              <a:t>Problem Solving &amp; </a:t>
            </a:r>
            <a:br>
              <a:rPr lang="en-US" dirty="0"/>
            </a:br>
            <a:r>
              <a:rPr lang="en-US" dirty="0"/>
              <a:t>Decision Making Cycle</a:t>
            </a:r>
          </a:p>
        </p:txBody>
      </p:sp>
      <p:graphicFrame>
        <p:nvGraphicFramePr>
          <p:cNvPr id="6" name="Diagram 5" descr="Identify and Diagnose&#10;Develop Possible Actions&#10;Evaluate Alternative Solutions&#10;Identify the Most Appropriate Solution&#10;Evaluate and&#10; Follow-up&#10;">
            <a:extLst>
              <a:ext uri="{FF2B5EF4-FFF2-40B4-BE49-F238E27FC236}">
                <a16:creationId xmlns:a16="http://schemas.microsoft.com/office/drawing/2014/main" id="{8227076C-D2B4-772F-158B-7428D79A06AD}"/>
              </a:ext>
            </a:extLst>
          </p:cNvPr>
          <p:cNvGraphicFramePr/>
          <p:nvPr>
            <p:extLst>
              <p:ext uri="{D42A27DB-BD31-4B8C-83A1-F6EECF244321}">
                <p14:modId xmlns:p14="http://schemas.microsoft.com/office/powerpoint/2010/main" val="414336784"/>
              </p:ext>
            </p:extLst>
          </p:nvPr>
        </p:nvGraphicFramePr>
        <p:xfrm>
          <a:off x="4727540" y="2009511"/>
          <a:ext cx="6858000" cy="4538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3876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DEA-58C3-C3E0-8945-959C5C3EDBA1}"/>
              </a:ext>
            </a:extLst>
          </p:cNvPr>
          <p:cNvSpPr>
            <a:spLocks noGrp="1"/>
          </p:cNvSpPr>
          <p:nvPr>
            <p:ph type="title"/>
          </p:nvPr>
        </p:nvSpPr>
        <p:spPr>
          <a:xfrm>
            <a:off x="2040426" y="28831"/>
            <a:ext cx="8111148" cy="1346977"/>
          </a:xfrm>
        </p:spPr>
        <p:txBody>
          <a:bodyPr/>
          <a:lstStyle/>
          <a:p>
            <a:r>
              <a:rPr lang="en-US" dirty="0"/>
              <a:t>About Your Facilitator</a:t>
            </a:r>
          </a:p>
        </p:txBody>
      </p:sp>
      <p:pic>
        <p:nvPicPr>
          <p:cNvPr id="1034" name="Picture 10" descr="Outline Map of the state of Idaho  with a red dot in south central of state.">
            <a:extLst>
              <a:ext uri="{FF2B5EF4-FFF2-40B4-BE49-F238E27FC236}">
                <a16:creationId xmlns:a16="http://schemas.microsoft.com/office/drawing/2014/main" id="{3721EF33-C40B-A1F0-4E96-0D841620AC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3" t="5324" r="14180" b="6560"/>
          <a:stretch/>
        </p:blipFill>
        <p:spPr bwMode="auto">
          <a:xfrm>
            <a:off x="9043791" y="203418"/>
            <a:ext cx="1301939" cy="206497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B2382FA0-EB0F-6D83-9879-9FA3BABB425E}"/>
              </a:ext>
            </a:extLst>
          </p:cNvPr>
          <p:cNvSpPr>
            <a:spLocks noGrp="1"/>
          </p:cNvSpPr>
          <p:nvPr>
            <p:ph idx="1"/>
          </p:nvPr>
        </p:nvSpPr>
        <p:spPr>
          <a:xfrm>
            <a:off x="2203561" y="2582320"/>
            <a:ext cx="1792704" cy="423250"/>
          </a:xfrm>
        </p:spPr>
        <p:txBody>
          <a:bodyPr>
            <a:normAutofit fontScale="40000" lnSpcReduction="20000"/>
          </a:bodyPr>
          <a:lstStyle/>
          <a:p>
            <a:pPr marL="0" indent="0">
              <a:buNone/>
            </a:pPr>
            <a:r>
              <a:rPr lang="en-US" sz="6000" b="0" dirty="0"/>
              <a:t>Education:</a:t>
            </a:r>
            <a:r>
              <a:rPr lang="en-US" b="0" dirty="0"/>
              <a:t> </a:t>
            </a:r>
          </a:p>
        </p:txBody>
      </p:sp>
      <p:pic>
        <p:nvPicPr>
          <p:cNvPr id="6" name="Picture 6" descr="Boise State Logo">
            <a:extLst>
              <a:ext uri="{FF2B5EF4-FFF2-40B4-BE49-F238E27FC236}">
                <a16:creationId xmlns:a16="http://schemas.microsoft.com/office/drawing/2014/main" id="{4A26BAC2-42CD-EA1A-7F41-9F4C7EA63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5411" y="2581876"/>
            <a:ext cx="781803" cy="5667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171C0F6-09B2-AC4D-6D28-D335C4DC52EC}"/>
              </a:ext>
            </a:extLst>
          </p:cNvPr>
          <p:cNvSpPr txBox="1"/>
          <p:nvPr/>
        </p:nvSpPr>
        <p:spPr>
          <a:xfrm flipH="1">
            <a:off x="5127774" y="2375430"/>
            <a:ext cx="5890746" cy="461665"/>
          </a:xfrm>
          <a:prstGeom prst="rect">
            <a:avLst/>
          </a:prstGeom>
          <a:noFill/>
        </p:spPr>
        <p:txBody>
          <a:bodyPr wrap="square" rtlCol="0">
            <a:spAutoFit/>
          </a:bodyPr>
          <a:lstStyle/>
          <a:p>
            <a:r>
              <a:rPr lang="en-US" sz="2400" dirty="0">
                <a:solidFill>
                  <a:srgbClr val="FFFFFF"/>
                </a:solidFill>
              </a:rPr>
              <a:t>B.A. Communication</a:t>
            </a:r>
          </a:p>
        </p:txBody>
      </p:sp>
      <p:sp>
        <p:nvSpPr>
          <p:cNvPr id="19" name="TextBox 18">
            <a:extLst>
              <a:ext uri="{FF2B5EF4-FFF2-40B4-BE49-F238E27FC236}">
                <a16:creationId xmlns:a16="http://schemas.microsoft.com/office/drawing/2014/main" id="{232E5D36-B2F9-3E7D-BFA3-FD3BCA26EADD}"/>
              </a:ext>
            </a:extLst>
          </p:cNvPr>
          <p:cNvSpPr txBox="1"/>
          <p:nvPr/>
        </p:nvSpPr>
        <p:spPr>
          <a:xfrm>
            <a:off x="5146122" y="2804413"/>
            <a:ext cx="5872398" cy="461665"/>
          </a:xfrm>
          <a:prstGeom prst="rect">
            <a:avLst/>
          </a:prstGeom>
          <a:noFill/>
        </p:spPr>
        <p:txBody>
          <a:bodyPr wrap="square" rtlCol="0">
            <a:spAutoFit/>
          </a:bodyPr>
          <a:lstStyle/>
          <a:p>
            <a:r>
              <a:rPr lang="en-US" sz="2400" dirty="0">
                <a:solidFill>
                  <a:srgbClr val="FFFFFF"/>
                </a:solidFill>
              </a:rPr>
              <a:t>M.S. Human Performance Technology</a:t>
            </a:r>
          </a:p>
        </p:txBody>
      </p:sp>
      <p:sp>
        <p:nvSpPr>
          <p:cNvPr id="23" name="TextBox 22">
            <a:extLst>
              <a:ext uri="{FF2B5EF4-FFF2-40B4-BE49-F238E27FC236}">
                <a16:creationId xmlns:a16="http://schemas.microsoft.com/office/drawing/2014/main" id="{ADE7B8ED-0527-B9C9-0A1E-80E189D4FD95}"/>
              </a:ext>
            </a:extLst>
          </p:cNvPr>
          <p:cNvSpPr txBox="1"/>
          <p:nvPr/>
        </p:nvSpPr>
        <p:spPr>
          <a:xfrm>
            <a:off x="2203560" y="3664812"/>
            <a:ext cx="1278395" cy="461665"/>
          </a:xfrm>
          <a:prstGeom prst="rect">
            <a:avLst/>
          </a:prstGeom>
          <a:noFill/>
        </p:spPr>
        <p:txBody>
          <a:bodyPr wrap="square" rtlCol="0">
            <a:spAutoFit/>
          </a:bodyPr>
          <a:lstStyle/>
          <a:p>
            <a:r>
              <a:rPr lang="en-US" sz="2400" dirty="0">
                <a:solidFill>
                  <a:srgbClr val="FFFFFF"/>
                </a:solidFill>
              </a:rPr>
              <a:t>Career:</a:t>
            </a:r>
          </a:p>
        </p:txBody>
      </p:sp>
      <p:pic>
        <p:nvPicPr>
          <p:cNvPr id="26" name="Picture 6" descr="Boise State Logo">
            <a:extLst>
              <a:ext uri="{FF2B5EF4-FFF2-40B4-BE49-F238E27FC236}">
                <a16:creationId xmlns:a16="http://schemas.microsoft.com/office/drawing/2014/main" id="{8B81C845-7531-043A-BC9D-11E3A13206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6252" y="3676165"/>
            <a:ext cx="781804" cy="56678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E545ED-654F-2180-DC37-D0376894A10B}"/>
              </a:ext>
            </a:extLst>
          </p:cNvPr>
          <p:cNvSpPr txBox="1"/>
          <p:nvPr/>
        </p:nvSpPr>
        <p:spPr>
          <a:xfrm>
            <a:off x="5146122" y="3544060"/>
            <a:ext cx="2717638" cy="830997"/>
          </a:xfrm>
          <a:prstGeom prst="rect">
            <a:avLst/>
          </a:prstGeom>
          <a:noFill/>
        </p:spPr>
        <p:txBody>
          <a:bodyPr wrap="square" rtlCol="0">
            <a:spAutoFit/>
          </a:bodyPr>
          <a:lstStyle/>
          <a:p>
            <a:r>
              <a:rPr lang="en-US" sz="2400" dirty="0">
                <a:solidFill>
                  <a:srgbClr val="FFFFFF"/>
                </a:solidFill>
              </a:rPr>
              <a:t>Communication &amp;</a:t>
            </a:r>
          </a:p>
          <a:p>
            <a:r>
              <a:rPr lang="en-US" sz="2400" dirty="0">
                <a:solidFill>
                  <a:srgbClr val="FFFFFF"/>
                </a:solidFill>
              </a:rPr>
              <a:t>Dispute Resolution</a:t>
            </a:r>
          </a:p>
        </p:txBody>
      </p:sp>
      <p:pic>
        <p:nvPicPr>
          <p:cNvPr id="3" name="Picture 12" descr="College of Western Idaho Logo">
            <a:extLst>
              <a:ext uri="{FF2B5EF4-FFF2-40B4-BE49-F238E27FC236}">
                <a16:creationId xmlns:a16="http://schemas.microsoft.com/office/drawing/2014/main" id="{3C94142A-C9BC-ADEF-55EC-3770C54344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500" t="16667" r="31667" b="16027"/>
          <a:stretch/>
        </p:blipFill>
        <p:spPr bwMode="auto">
          <a:xfrm>
            <a:off x="8111826" y="3687805"/>
            <a:ext cx="561569" cy="5537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A0A4545-1DD7-65B9-74EA-BC0716D5AA2C}"/>
              </a:ext>
            </a:extLst>
          </p:cNvPr>
          <p:cNvSpPr txBox="1"/>
          <p:nvPr/>
        </p:nvSpPr>
        <p:spPr>
          <a:xfrm>
            <a:off x="8901127" y="3480147"/>
            <a:ext cx="1587268" cy="830997"/>
          </a:xfrm>
          <a:prstGeom prst="rect">
            <a:avLst/>
          </a:prstGeom>
          <a:noFill/>
        </p:spPr>
        <p:txBody>
          <a:bodyPr wrap="square" rtlCol="0">
            <a:spAutoFit/>
          </a:bodyPr>
          <a:lstStyle/>
          <a:p>
            <a:r>
              <a:rPr lang="en-US" sz="2400" dirty="0">
                <a:solidFill>
                  <a:srgbClr val="FFFFFF"/>
                </a:solidFill>
              </a:rPr>
              <a:t>Founding Faculty</a:t>
            </a:r>
          </a:p>
        </p:txBody>
      </p:sp>
      <p:pic>
        <p:nvPicPr>
          <p:cNvPr id="9" name="Picture 8" descr="Relationsmart logo">
            <a:extLst>
              <a:ext uri="{FF2B5EF4-FFF2-40B4-BE49-F238E27FC236}">
                <a16:creationId xmlns:a16="http://schemas.microsoft.com/office/drawing/2014/main" id="{12222B64-48A6-3C21-9BFB-F5F314A0E5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460" y="4518894"/>
            <a:ext cx="901791" cy="830997"/>
          </a:xfrm>
          <a:prstGeom prst="rect">
            <a:avLst/>
          </a:prstGeom>
          <a:solidFill>
            <a:schemeClr val="bg1"/>
          </a:solidFill>
        </p:spPr>
      </p:pic>
      <p:sp>
        <p:nvSpPr>
          <p:cNvPr id="31" name="TextBox 30">
            <a:extLst>
              <a:ext uri="{FF2B5EF4-FFF2-40B4-BE49-F238E27FC236}">
                <a16:creationId xmlns:a16="http://schemas.microsoft.com/office/drawing/2014/main" id="{02024B25-102B-3892-0CA4-F6CEA41DFA4B}"/>
              </a:ext>
            </a:extLst>
          </p:cNvPr>
          <p:cNvSpPr txBox="1"/>
          <p:nvPr/>
        </p:nvSpPr>
        <p:spPr>
          <a:xfrm>
            <a:off x="5127774" y="4558678"/>
            <a:ext cx="6366937" cy="830997"/>
          </a:xfrm>
          <a:prstGeom prst="rect">
            <a:avLst/>
          </a:prstGeom>
          <a:noFill/>
        </p:spPr>
        <p:txBody>
          <a:bodyPr wrap="square" rtlCol="0">
            <a:spAutoFit/>
          </a:bodyPr>
          <a:lstStyle/>
          <a:p>
            <a:r>
              <a:rPr lang="en-US" sz="2400" dirty="0">
                <a:solidFill>
                  <a:srgbClr val="FFFFFF"/>
                </a:solidFill>
              </a:rPr>
              <a:t>Mediator</a:t>
            </a:r>
            <a:r>
              <a:rPr lang="en-US" sz="2400" dirty="0"/>
              <a:t>/ </a:t>
            </a:r>
            <a:r>
              <a:rPr lang="en-US" sz="2400" dirty="0">
                <a:solidFill>
                  <a:srgbClr val="FFFFFF"/>
                </a:solidFill>
              </a:rPr>
              <a:t>Facilitator – IMA President Performance Engineer</a:t>
            </a:r>
          </a:p>
        </p:txBody>
      </p:sp>
      <p:pic>
        <p:nvPicPr>
          <p:cNvPr id="8" name="Picture 7" descr="CADRE Logo">
            <a:extLst>
              <a:ext uri="{FF2B5EF4-FFF2-40B4-BE49-F238E27FC236}">
                <a16:creationId xmlns:a16="http://schemas.microsoft.com/office/drawing/2014/main" id="{B31BA87A-1695-5452-7F46-BB685D2497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1569" y="5666040"/>
            <a:ext cx="855434" cy="60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0E0E65B-4BBF-2F6B-9C73-6B0015C07BB6}"/>
              </a:ext>
            </a:extLst>
          </p:cNvPr>
          <p:cNvSpPr txBox="1"/>
          <p:nvPr/>
        </p:nvSpPr>
        <p:spPr>
          <a:xfrm>
            <a:off x="5146122" y="5719884"/>
            <a:ext cx="3433849" cy="461665"/>
          </a:xfrm>
          <a:prstGeom prst="rect">
            <a:avLst/>
          </a:prstGeom>
          <a:noFill/>
        </p:spPr>
        <p:txBody>
          <a:bodyPr wrap="square" rtlCol="0">
            <a:spAutoFit/>
          </a:bodyPr>
          <a:lstStyle/>
          <a:p>
            <a:r>
              <a:rPr lang="en-US" sz="2400" dirty="0">
                <a:solidFill>
                  <a:srgbClr val="FFFFFF"/>
                </a:solidFill>
              </a:rPr>
              <a:t>Senior Consultant</a:t>
            </a:r>
          </a:p>
        </p:txBody>
      </p:sp>
    </p:spTree>
    <p:extLst>
      <p:ext uri="{BB962C8B-B14F-4D97-AF65-F5344CB8AC3E}">
        <p14:creationId xmlns:p14="http://schemas.microsoft.com/office/powerpoint/2010/main" val="47045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3461-B858-FFCA-86DE-11FB7D6D578D}"/>
              </a:ext>
            </a:extLst>
          </p:cNvPr>
          <p:cNvSpPr>
            <a:spLocks noGrp="1"/>
          </p:cNvSpPr>
          <p:nvPr>
            <p:ph type="title"/>
          </p:nvPr>
        </p:nvSpPr>
        <p:spPr/>
        <p:txBody>
          <a:bodyPr/>
          <a:lstStyle/>
          <a:p>
            <a:r>
              <a:rPr lang="en-US" dirty="0"/>
              <a:t>Identify &amp; Diagnose</a:t>
            </a:r>
          </a:p>
        </p:txBody>
      </p:sp>
      <p:graphicFrame>
        <p:nvGraphicFramePr>
          <p:cNvPr id="6" name="Diagram 5" descr="Identify and Diagnose&#10;Develop Possible Actions&#10;Evaluate Alternative Solutions&#10;Identify the Most Appropriate Solution&#10;Evaluate and&#10; Follow-up&#10;">
            <a:extLst>
              <a:ext uri="{FF2B5EF4-FFF2-40B4-BE49-F238E27FC236}">
                <a16:creationId xmlns:a16="http://schemas.microsoft.com/office/drawing/2014/main" id="{8227076C-D2B4-772F-158B-7428D79A06AD}"/>
              </a:ext>
            </a:extLst>
          </p:cNvPr>
          <p:cNvGraphicFramePr/>
          <p:nvPr>
            <p:extLst>
              <p:ext uri="{D42A27DB-BD31-4B8C-83A1-F6EECF244321}">
                <p14:modId xmlns:p14="http://schemas.microsoft.com/office/powerpoint/2010/main" val="1156967565"/>
              </p:ext>
            </p:extLst>
          </p:nvPr>
        </p:nvGraphicFramePr>
        <p:xfrm>
          <a:off x="4270340" y="981075"/>
          <a:ext cx="7315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957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72B701F-5DBA-4702-A828-554B8AB65A8E}"/>
              </a:ext>
            </a:extLst>
          </p:cNvPr>
          <p:cNvSpPr>
            <a:spLocks noGrp="1"/>
          </p:cNvSpPr>
          <p:nvPr>
            <p:ph type="title"/>
          </p:nvPr>
        </p:nvSpPr>
        <p:spPr>
          <a:xfrm>
            <a:off x="2113538" y="104749"/>
            <a:ext cx="5272833" cy="1325563"/>
          </a:xfrm>
        </p:spPr>
        <p:txBody>
          <a:bodyPr vert="horz" lIns="91440" tIns="45720" rIns="91440" bIns="45720" rtlCol="0" anchor="ctr">
            <a:normAutofit/>
          </a:bodyPr>
          <a:lstStyle/>
          <a:p>
            <a:r>
              <a:rPr lang="en-US" dirty="0"/>
              <a:t>Defining the Problem</a:t>
            </a:r>
          </a:p>
        </p:txBody>
      </p:sp>
      <p:pic>
        <p:nvPicPr>
          <p:cNvPr id="3" name="Picture 2" descr="man wearing a hat shaped as a rubic's cube">
            <a:extLst>
              <a:ext uri="{FF2B5EF4-FFF2-40B4-BE49-F238E27FC236}">
                <a16:creationId xmlns:a16="http://schemas.microsoft.com/office/drawing/2014/main" id="{46BC347E-34B1-9375-8260-D38DEAEEF574}"/>
              </a:ext>
            </a:extLst>
          </p:cNvPr>
          <p:cNvPicPr>
            <a:picLocks noChangeAspect="1"/>
          </p:cNvPicPr>
          <p:nvPr/>
        </p:nvPicPr>
        <p:blipFill>
          <a:blip r:embed="rId3"/>
          <a:stretch>
            <a:fillRect/>
          </a:stretch>
        </p:blipFill>
        <p:spPr>
          <a:xfrm>
            <a:off x="7386371" y="362915"/>
            <a:ext cx="1937014" cy="1796568"/>
          </a:xfrm>
          <a:prstGeom prst="rect">
            <a:avLst/>
          </a:prstGeom>
        </p:spPr>
      </p:pic>
      <p:pic>
        <p:nvPicPr>
          <p:cNvPr id="5" name="Picture 4" descr="A person wearing a hat with a tall building on top&#10;&#10;">
            <a:extLst>
              <a:ext uri="{FF2B5EF4-FFF2-40B4-BE49-F238E27FC236}">
                <a16:creationId xmlns:a16="http://schemas.microsoft.com/office/drawing/2014/main" id="{38F00578-BB0E-2DA0-0523-E84796E0B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0685" y="160279"/>
            <a:ext cx="1937014" cy="2201840"/>
          </a:xfrm>
          <a:prstGeom prst="rect">
            <a:avLst/>
          </a:prstGeom>
        </p:spPr>
      </p:pic>
      <p:graphicFrame>
        <p:nvGraphicFramePr>
          <p:cNvPr id="26" name="TextBox 1">
            <a:extLst>
              <a:ext uri="{FF2B5EF4-FFF2-40B4-BE49-F238E27FC236}">
                <a16:creationId xmlns:a16="http://schemas.microsoft.com/office/drawing/2014/main" id="{7358F429-F2F9-7BF8-D547-F3144F509FC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7573351"/>
              </p:ext>
            </p:extLst>
          </p:nvPr>
        </p:nvGraphicFramePr>
        <p:xfrm>
          <a:off x="2705100" y="2432934"/>
          <a:ext cx="8458200" cy="4264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B3DC8CA5-9A0C-3E94-9360-23D924AE3031}"/>
              </a:ext>
            </a:extLst>
          </p:cNvPr>
          <p:cNvSpPr txBox="1"/>
          <p:nvPr/>
        </p:nvSpPr>
        <p:spPr>
          <a:xfrm>
            <a:off x="2857500" y="4433456"/>
            <a:ext cx="2365664" cy="1569660"/>
          </a:xfrm>
          <a:prstGeom prst="rect">
            <a:avLst/>
          </a:prstGeom>
          <a:noFill/>
        </p:spPr>
        <p:txBody>
          <a:bodyPr wrap="square" rtlCol="0">
            <a:spAutoFit/>
          </a:bodyPr>
          <a:lstStyle/>
          <a:p>
            <a:pPr lvl="0" algn="ctr"/>
            <a:r>
              <a:rPr lang="en-US" sz="2400" dirty="0"/>
              <a:t>Separating the Issues, Positions and Interests</a:t>
            </a:r>
          </a:p>
        </p:txBody>
      </p:sp>
      <p:sp>
        <p:nvSpPr>
          <p:cNvPr id="6" name="TextBox 5">
            <a:extLst>
              <a:ext uri="{FF2B5EF4-FFF2-40B4-BE49-F238E27FC236}">
                <a16:creationId xmlns:a16="http://schemas.microsoft.com/office/drawing/2014/main" id="{2C576EF5-E3CE-3511-27E5-C04CC2472447}"/>
              </a:ext>
            </a:extLst>
          </p:cNvPr>
          <p:cNvSpPr txBox="1"/>
          <p:nvPr/>
        </p:nvSpPr>
        <p:spPr>
          <a:xfrm>
            <a:off x="5949069" y="4454492"/>
            <a:ext cx="2039537" cy="1569660"/>
          </a:xfrm>
          <a:prstGeom prst="rect">
            <a:avLst/>
          </a:prstGeom>
          <a:noFill/>
        </p:spPr>
        <p:txBody>
          <a:bodyPr wrap="square" rtlCol="0">
            <a:spAutoFit/>
          </a:bodyPr>
          <a:lstStyle/>
          <a:p>
            <a:pPr lvl="0" algn="ctr"/>
            <a:r>
              <a:rPr lang="en-US" sz="2400" dirty="0"/>
              <a:t>Getting People on the Same Side of the Table</a:t>
            </a:r>
          </a:p>
        </p:txBody>
      </p:sp>
      <p:sp>
        <p:nvSpPr>
          <p:cNvPr id="7" name="TextBox 6">
            <a:extLst>
              <a:ext uri="{FF2B5EF4-FFF2-40B4-BE49-F238E27FC236}">
                <a16:creationId xmlns:a16="http://schemas.microsoft.com/office/drawing/2014/main" id="{4D056E4F-D5F2-3AE2-A486-6BD6885BE19D}"/>
              </a:ext>
            </a:extLst>
          </p:cNvPr>
          <p:cNvSpPr txBox="1"/>
          <p:nvPr/>
        </p:nvSpPr>
        <p:spPr>
          <a:xfrm>
            <a:off x="8852331" y="4433456"/>
            <a:ext cx="2164314" cy="1569660"/>
          </a:xfrm>
          <a:prstGeom prst="rect">
            <a:avLst/>
          </a:prstGeom>
          <a:noFill/>
        </p:spPr>
        <p:txBody>
          <a:bodyPr wrap="square" rtlCol="0">
            <a:spAutoFit/>
          </a:bodyPr>
          <a:lstStyle/>
          <a:p>
            <a:pPr lvl="0" algn="ctr"/>
            <a:r>
              <a:rPr lang="en-US" sz="2400" dirty="0"/>
              <a:t>Identifying the Criteria for Good Decisions</a:t>
            </a:r>
          </a:p>
        </p:txBody>
      </p:sp>
    </p:spTree>
    <p:extLst>
      <p:ext uri="{BB962C8B-B14F-4D97-AF65-F5344CB8AC3E}">
        <p14:creationId xmlns:p14="http://schemas.microsoft.com/office/powerpoint/2010/main" val="307486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2220D0-327D-8C1A-6EDC-BCA9A6A37B1D}"/>
              </a:ext>
            </a:extLst>
          </p:cNvPr>
          <p:cNvSpPr>
            <a:spLocks noGrp="1"/>
          </p:cNvSpPr>
          <p:nvPr>
            <p:ph type="title"/>
          </p:nvPr>
        </p:nvSpPr>
        <p:spPr>
          <a:xfrm>
            <a:off x="2231404" y="291190"/>
            <a:ext cx="5610648" cy="1359584"/>
          </a:xfrm>
        </p:spPr>
        <p:txBody>
          <a:bodyPr>
            <a:normAutofit/>
          </a:bodyPr>
          <a:lstStyle/>
          <a:p>
            <a:r>
              <a:rPr lang="en-US" dirty="0"/>
              <a:t>Understanding the Problem</a:t>
            </a:r>
          </a:p>
        </p:txBody>
      </p:sp>
      <p:grpSp>
        <p:nvGrpSpPr>
          <p:cNvPr id="12" name="Group 11" descr="Issues are the Topics">
            <a:extLst>
              <a:ext uri="{FF2B5EF4-FFF2-40B4-BE49-F238E27FC236}">
                <a16:creationId xmlns:a16="http://schemas.microsoft.com/office/drawing/2014/main" id="{16940B25-F804-AB72-AA55-D9F6FA63D4E9}"/>
              </a:ext>
            </a:extLst>
          </p:cNvPr>
          <p:cNvGrpSpPr/>
          <p:nvPr/>
        </p:nvGrpSpPr>
        <p:grpSpPr>
          <a:xfrm>
            <a:off x="2776605" y="3355112"/>
            <a:ext cx="3560347" cy="584775"/>
            <a:chOff x="2776605" y="3355112"/>
            <a:chExt cx="3560347" cy="584775"/>
          </a:xfrm>
        </p:grpSpPr>
        <p:sp>
          <p:nvSpPr>
            <p:cNvPr id="9" name="TextBox 8">
              <a:extLst>
                <a:ext uri="{FF2B5EF4-FFF2-40B4-BE49-F238E27FC236}">
                  <a16:creationId xmlns:a16="http://schemas.microsoft.com/office/drawing/2014/main" id="{06D9FFF9-4AB2-F53E-E371-E90D96C7FEC6}"/>
                </a:ext>
              </a:extLst>
            </p:cNvPr>
            <p:cNvSpPr txBox="1"/>
            <p:nvPr/>
          </p:nvSpPr>
          <p:spPr>
            <a:xfrm>
              <a:off x="2776605" y="3355112"/>
              <a:ext cx="19097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110004020202020204"/>
                  <a:ea typeface="+mn-ea"/>
                  <a:cs typeface="+mn-cs"/>
                </a:rPr>
                <a:t>Issues</a:t>
              </a:r>
            </a:p>
          </p:txBody>
        </p:sp>
        <p:sp>
          <p:nvSpPr>
            <p:cNvPr id="2" name="TextBox 1">
              <a:extLst>
                <a:ext uri="{FF2B5EF4-FFF2-40B4-BE49-F238E27FC236}">
                  <a16:creationId xmlns:a16="http://schemas.microsoft.com/office/drawing/2014/main" id="{75C027C4-9274-1AC8-0CB5-652EA696F73F}"/>
                </a:ext>
              </a:extLst>
            </p:cNvPr>
            <p:cNvSpPr txBox="1"/>
            <p:nvPr/>
          </p:nvSpPr>
          <p:spPr>
            <a:xfrm>
              <a:off x="4868919" y="3416668"/>
              <a:ext cx="1468033" cy="461665"/>
            </a:xfrm>
            <a:prstGeom prst="rect">
              <a:avLst/>
            </a:prstGeom>
            <a:noFill/>
          </p:spPr>
          <p:txBody>
            <a:bodyPr wrap="square" rtlCol="0">
              <a:spAutoFit/>
            </a:bodyPr>
            <a:lstStyle/>
            <a:p>
              <a:r>
                <a:rPr lang="en-US" sz="2400" b="1" dirty="0">
                  <a:solidFill>
                    <a:srgbClr val="FFFF00"/>
                  </a:solidFill>
                </a:rPr>
                <a:t>TOPICS</a:t>
              </a:r>
            </a:p>
          </p:txBody>
        </p:sp>
      </p:grpSp>
      <p:grpSp>
        <p:nvGrpSpPr>
          <p:cNvPr id="13" name="Group 12" descr="Positions are the party's wants">
            <a:extLst>
              <a:ext uri="{FF2B5EF4-FFF2-40B4-BE49-F238E27FC236}">
                <a16:creationId xmlns:a16="http://schemas.microsoft.com/office/drawing/2014/main" id="{8F9B97E7-DAFF-F315-E55B-CA01DB09B9DB}"/>
              </a:ext>
            </a:extLst>
          </p:cNvPr>
          <p:cNvGrpSpPr/>
          <p:nvPr/>
        </p:nvGrpSpPr>
        <p:grpSpPr>
          <a:xfrm>
            <a:off x="2776605" y="4483714"/>
            <a:ext cx="3560348" cy="461666"/>
            <a:chOff x="2776605" y="4483714"/>
            <a:chExt cx="3560348" cy="461666"/>
          </a:xfrm>
        </p:grpSpPr>
        <p:sp>
          <p:nvSpPr>
            <p:cNvPr id="10" name="TextBox 9">
              <a:extLst>
                <a:ext uri="{FF2B5EF4-FFF2-40B4-BE49-F238E27FC236}">
                  <a16:creationId xmlns:a16="http://schemas.microsoft.com/office/drawing/2014/main" id="{8C37E2B1-7DA9-916D-61ED-8DB4B5EE9066}"/>
                </a:ext>
              </a:extLst>
            </p:cNvPr>
            <p:cNvSpPr txBox="1"/>
            <p:nvPr/>
          </p:nvSpPr>
          <p:spPr>
            <a:xfrm>
              <a:off x="2776605" y="4483714"/>
              <a:ext cx="1733284" cy="461666"/>
            </a:xfrm>
            <a:prstGeom prst="rect">
              <a:avLst/>
            </a:prstGeom>
          </p:spPr>
          <p:txBody>
            <a:bodyPr vert="horz" wrap="none" lIns="91440" tIns="45720" rIns="91440" bIns="45720" rtlCol="0" anchor="b" anchorCtr="0">
              <a:normAutofit fontScale="85000" lnSpcReduction="20000"/>
            </a:bodyPr>
            <a:lstStyle/>
            <a:p>
              <a:pPr algn="l" defTabSz="914400">
                <a:spcAft>
                  <a:spcPts val="600"/>
                </a:spcAft>
              </a:pPr>
              <a:r>
                <a:rPr lang="en-US" sz="3200" dirty="0">
                  <a:solidFill>
                    <a:schemeClr val="bg1"/>
                  </a:solidFill>
                  <a:latin typeface="+mn-lt"/>
                  <a:cs typeface="+mj-cs"/>
                </a:rPr>
                <a:t>Positions</a:t>
              </a:r>
            </a:p>
          </p:txBody>
        </p:sp>
        <p:sp>
          <p:nvSpPr>
            <p:cNvPr id="3" name="TextBox 2">
              <a:extLst>
                <a:ext uri="{FF2B5EF4-FFF2-40B4-BE49-F238E27FC236}">
                  <a16:creationId xmlns:a16="http://schemas.microsoft.com/office/drawing/2014/main" id="{277B7517-98CA-AA52-18E1-487DA3E1608A}"/>
                </a:ext>
              </a:extLst>
            </p:cNvPr>
            <p:cNvSpPr txBox="1"/>
            <p:nvPr/>
          </p:nvSpPr>
          <p:spPr>
            <a:xfrm>
              <a:off x="4868920" y="4483715"/>
              <a:ext cx="1468033" cy="461665"/>
            </a:xfrm>
            <a:prstGeom prst="rect">
              <a:avLst/>
            </a:prstGeom>
            <a:noFill/>
          </p:spPr>
          <p:txBody>
            <a:bodyPr wrap="square" rtlCol="0">
              <a:spAutoFit/>
            </a:bodyPr>
            <a:lstStyle/>
            <a:p>
              <a:r>
                <a:rPr lang="en-US" sz="2400" b="1" dirty="0">
                  <a:solidFill>
                    <a:srgbClr val="FFFF00"/>
                  </a:solidFill>
                </a:rPr>
                <a:t>WANTS</a:t>
              </a:r>
            </a:p>
          </p:txBody>
        </p:sp>
      </p:grpSp>
      <p:grpSp>
        <p:nvGrpSpPr>
          <p:cNvPr id="14" name="Group 13" descr="Interests are what the party really needs&#10;">
            <a:extLst>
              <a:ext uri="{FF2B5EF4-FFF2-40B4-BE49-F238E27FC236}">
                <a16:creationId xmlns:a16="http://schemas.microsoft.com/office/drawing/2014/main" id="{AC0CE041-55B9-1135-3AD6-D2FFFDA8EAA4}"/>
              </a:ext>
            </a:extLst>
          </p:cNvPr>
          <p:cNvGrpSpPr/>
          <p:nvPr/>
        </p:nvGrpSpPr>
        <p:grpSpPr>
          <a:xfrm>
            <a:off x="2776605" y="5550762"/>
            <a:ext cx="3569694" cy="461666"/>
            <a:chOff x="2776605" y="5550762"/>
            <a:chExt cx="3569694" cy="461666"/>
          </a:xfrm>
        </p:grpSpPr>
        <p:sp>
          <p:nvSpPr>
            <p:cNvPr id="11" name="TextBox 10">
              <a:extLst>
                <a:ext uri="{FF2B5EF4-FFF2-40B4-BE49-F238E27FC236}">
                  <a16:creationId xmlns:a16="http://schemas.microsoft.com/office/drawing/2014/main" id="{BCC38B8F-4295-8056-6608-868AE43947CA}"/>
                </a:ext>
              </a:extLst>
            </p:cNvPr>
            <p:cNvSpPr txBox="1"/>
            <p:nvPr/>
          </p:nvSpPr>
          <p:spPr>
            <a:xfrm>
              <a:off x="2776605" y="5550762"/>
              <a:ext cx="1733284" cy="461666"/>
            </a:xfrm>
            <a:prstGeom prst="rect">
              <a:avLst/>
            </a:prstGeom>
          </p:spPr>
          <p:txBody>
            <a:bodyPr vert="horz" wrap="none" lIns="91440" tIns="45720" rIns="91440" bIns="45720" rtlCol="0" anchor="b" anchorCtr="0">
              <a:normAutofit fontScale="85000" lnSpcReduction="20000"/>
            </a:bodyPr>
            <a:lstStyle/>
            <a:p>
              <a:pPr algn="l" defTabSz="914400">
                <a:spcAft>
                  <a:spcPts val="600"/>
                </a:spcAft>
              </a:pPr>
              <a:r>
                <a:rPr lang="en-US" sz="3200" dirty="0">
                  <a:solidFill>
                    <a:schemeClr val="bg1"/>
                  </a:solidFill>
                  <a:latin typeface="+mn-lt"/>
                  <a:cs typeface="+mj-cs"/>
                </a:rPr>
                <a:t>Interests</a:t>
              </a:r>
            </a:p>
          </p:txBody>
        </p:sp>
        <p:sp>
          <p:nvSpPr>
            <p:cNvPr id="4" name="TextBox 3">
              <a:extLst>
                <a:ext uri="{FF2B5EF4-FFF2-40B4-BE49-F238E27FC236}">
                  <a16:creationId xmlns:a16="http://schemas.microsoft.com/office/drawing/2014/main" id="{58DD86FA-88C1-49D4-70E4-BBE31F7BCF98}"/>
                </a:ext>
              </a:extLst>
            </p:cNvPr>
            <p:cNvSpPr txBox="1"/>
            <p:nvPr/>
          </p:nvSpPr>
          <p:spPr>
            <a:xfrm>
              <a:off x="4878266" y="5550762"/>
              <a:ext cx="1468033" cy="461665"/>
            </a:xfrm>
            <a:prstGeom prst="rect">
              <a:avLst/>
            </a:prstGeom>
            <a:noFill/>
          </p:spPr>
          <p:txBody>
            <a:bodyPr wrap="square" rtlCol="0">
              <a:spAutoFit/>
            </a:bodyPr>
            <a:lstStyle/>
            <a:p>
              <a:r>
                <a:rPr lang="en-US" sz="2400" b="1" dirty="0">
                  <a:solidFill>
                    <a:srgbClr val="FFFF00"/>
                  </a:solidFill>
                </a:rPr>
                <a:t>NEEDS</a:t>
              </a:r>
            </a:p>
          </p:txBody>
        </p:sp>
      </p:grpSp>
      <p:pic>
        <p:nvPicPr>
          <p:cNvPr id="15" name="Picture 2" descr="Iceberg, mostly below water">
            <a:extLst>
              <a:ext uri="{FF2B5EF4-FFF2-40B4-BE49-F238E27FC236}">
                <a16:creationId xmlns:a16="http://schemas.microsoft.com/office/drawing/2014/main" id="{42148DE8-1891-3149-9792-11BBD34BE3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8" r="1" b="1"/>
          <a:stretch/>
        </p:blipFill>
        <p:spPr bwMode="auto">
          <a:xfrm>
            <a:off x="7474370" y="10"/>
            <a:ext cx="434225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38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9CD-B530-EC4C-9EF7-5366B0876BA5}"/>
              </a:ext>
            </a:extLst>
          </p:cNvPr>
          <p:cNvSpPr>
            <a:spLocks noGrp="1"/>
          </p:cNvSpPr>
          <p:nvPr>
            <p:ph type="title"/>
          </p:nvPr>
        </p:nvSpPr>
        <p:spPr>
          <a:xfrm>
            <a:off x="1983248" y="16431"/>
            <a:ext cx="9553223" cy="1199402"/>
          </a:xfrm>
        </p:spPr>
        <p:txBody>
          <a:bodyPr>
            <a:noAutofit/>
          </a:bodyPr>
          <a:lstStyle/>
          <a:p>
            <a:r>
              <a:rPr lang="en-US" dirty="0"/>
              <a:t>Recognize the Positions and</a:t>
            </a:r>
            <a:br>
              <a:rPr lang="en-US" dirty="0"/>
            </a:br>
            <a:r>
              <a:rPr lang="en-US" dirty="0"/>
              <a:t>Uncover the Interests</a:t>
            </a:r>
          </a:p>
        </p:txBody>
      </p:sp>
      <p:pic>
        <p:nvPicPr>
          <p:cNvPr id="9" name="Picture 2" descr="Iceberg with top and bottom showing above and below the water">
            <a:extLst>
              <a:ext uri="{FF2B5EF4-FFF2-40B4-BE49-F238E27FC236}">
                <a16:creationId xmlns:a16="http://schemas.microsoft.com/office/drawing/2014/main" id="{42148DE8-1891-3149-9792-11BBD34BE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575" y="1876425"/>
            <a:ext cx="325232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3"/>
          <p:cNvSpPr txBox="1">
            <a:spLocks/>
          </p:cNvSpPr>
          <p:nvPr/>
        </p:nvSpPr>
        <p:spPr>
          <a:xfrm>
            <a:off x="1983248" y="1741575"/>
            <a:ext cx="6302558" cy="5116425"/>
          </a:xfrm>
          <a:prstGeom prst="rect">
            <a:avLst/>
          </a:prstGeom>
        </p:spPr>
        <p:txBody>
          <a:bodyPr vert="horz" lIns="91440" tIns="45720" rIns="91440" bIns="45720" rtlCol="0">
            <a:normAutofit lnSpcReduction="10000"/>
          </a:bodyPr>
          <a:lstStyle>
            <a:lvl1pPr marL="342891" indent="-342891" algn="l" defTabSz="457189" rtl="0" eaLnBrk="1" latinLnBrk="0" hangingPunct="1">
              <a:lnSpc>
                <a:spcPct val="95000"/>
              </a:lnSpc>
              <a:spcBef>
                <a:spcPts val="500"/>
              </a:spcBef>
              <a:spcAft>
                <a:spcPts val="800"/>
              </a:spcAft>
              <a:buFont typeface="Arial"/>
              <a:buChar char="•"/>
              <a:defRPr sz="2700" kern="1200">
                <a:solidFill>
                  <a:srgbClr val="3D9A32"/>
                </a:solidFill>
                <a:latin typeface="Verdana"/>
                <a:ea typeface="+mn-ea"/>
                <a:cs typeface="Verdana"/>
              </a:defRPr>
            </a:lvl1pPr>
            <a:lvl2pPr marL="742932" indent="-285744" algn="l" defTabSz="457189" rtl="0" eaLnBrk="1" latinLnBrk="0" hangingPunct="1">
              <a:lnSpc>
                <a:spcPct val="95000"/>
              </a:lnSpc>
              <a:spcBef>
                <a:spcPts val="300"/>
              </a:spcBef>
              <a:spcAft>
                <a:spcPts val="500"/>
              </a:spcAft>
              <a:buFont typeface="Arial"/>
              <a:buChar char="–"/>
              <a:defRPr sz="2200" b="0" i="0" kern="1200">
                <a:solidFill>
                  <a:srgbClr val="3A5898"/>
                </a:solidFill>
                <a:latin typeface="Verdana"/>
                <a:ea typeface="+mn-ea"/>
                <a:cs typeface="Verdana"/>
              </a:defRPr>
            </a:lvl2pPr>
            <a:lvl3pPr marL="1142971" indent="-228594" algn="l" defTabSz="457189" rtl="0" eaLnBrk="1" latinLnBrk="0" hangingPunct="1">
              <a:lnSpc>
                <a:spcPct val="95000"/>
              </a:lnSpc>
              <a:spcBef>
                <a:spcPts val="300"/>
              </a:spcBef>
              <a:spcAft>
                <a:spcPts val="300"/>
              </a:spcAft>
              <a:buFont typeface="Arial"/>
              <a:buChar char="•"/>
              <a:defRPr sz="2000" kern="1200">
                <a:solidFill>
                  <a:srgbClr val="5C5C5C"/>
                </a:solidFill>
                <a:latin typeface="Verdana"/>
                <a:ea typeface="+mn-ea"/>
                <a:cs typeface="Verdana"/>
              </a:defRPr>
            </a:lvl3pPr>
            <a:lvl4pPr marL="1600160" indent="-228594" algn="l" defTabSz="457189" rtl="0" eaLnBrk="1" latinLnBrk="0" hangingPunct="1">
              <a:lnSpc>
                <a:spcPct val="95000"/>
              </a:lnSpc>
              <a:spcBef>
                <a:spcPct val="20000"/>
              </a:spcBef>
              <a:buFont typeface="Arial"/>
              <a:buChar char="–"/>
              <a:defRPr sz="2000" kern="1200">
                <a:solidFill>
                  <a:srgbClr val="5C5C5C"/>
                </a:solidFill>
                <a:latin typeface="Verdana"/>
                <a:ea typeface="+mn-ea"/>
                <a:cs typeface="Verdana"/>
              </a:defRPr>
            </a:lvl4pPr>
            <a:lvl5pPr marL="2057349" indent="-228594" algn="l" defTabSz="457189" rtl="0" eaLnBrk="1" latinLnBrk="0" hangingPunct="1">
              <a:lnSpc>
                <a:spcPct val="95000"/>
              </a:lnSpc>
              <a:spcBef>
                <a:spcPct val="20000"/>
              </a:spcBef>
              <a:buFont typeface="Arial"/>
              <a:buChar char="»"/>
              <a:defRPr sz="2000" kern="1200">
                <a:solidFill>
                  <a:srgbClr val="5C5C5C"/>
                </a:solidFill>
                <a:latin typeface="Verdana"/>
                <a:ea typeface="+mn-ea"/>
                <a:cs typeface="Verdan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u="sng" dirty="0">
                <a:solidFill>
                  <a:srgbClr val="FFFFFF"/>
                </a:solidFill>
                <a:latin typeface="+mn-lt"/>
              </a:rPr>
              <a:t>Positions</a:t>
            </a:r>
            <a:r>
              <a:rPr lang="en-US" sz="2800" dirty="0">
                <a:solidFill>
                  <a:srgbClr val="FFFFFF"/>
                </a:solidFill>
                <a:latin typeface="+mn-lt"/>
              </a:rPr>
              <a:t> are the solutions offered.</a:t>
            </a:r>
          </a:p>
          <a:p>
            <a:pPr marL="0" indent="0">
              <a:lnSpc>
                <a:spcPct val="100000"/>
              </a:lnSpc>
              <a:spcBef>
                <a:spcPts val="0"/>
              </a:spcBef>
              <a:spcAft>
                <a:spcPts val="0"/>
              </a:spcAft>
              <a:buNone/>
            </a:pPr>
            <a:r>
              <a:rPr lang="en-US" sz="2800" dirty="0">
                <a:solidFill>
                  <a:srgbClr val="FFFFFF"/>
                </a:solidFill>
                <a:latin typeface="+mn-lt"/>
              </a:rPr>
              <a:t>	</a:t>
            </a:r>
            <a:r>
              <a:rPr lang="en-US" sz="2400" i="1" dirty="0">
                <a:solidFill>
                  <a:srgbClr val="FFFFFF"/>
                </a:solidFill>
                <a:latin typeface="+mn-lt"/>
              </a:rPr>
              <a:t>“I expect ...”  </a:t>
            </a:r>
          </a:p>
          <a:p>
            <a:pPr marL="0" indent="0">
              <a:lnSpc>
                <a:spcPct val="100000"/>
              </a:lnSpc>
              <a:spcBef>
                <a:spcPts val="0"/>
              </a:spcBef>
              <a:spcAft>
                <a:spcPts val="0"/>
              </a:spcAft>
              <a:buNone/>
            </a:pPr>
            <a:r>
              <a:rPr lang="en-US" sz="2400" i="1" dirty="0">
                <a:solidFill>
                  <a:srgbClr val="FFFFFF"/>
                </a:solidFill>
                <a:latin typeface="+mn-lt"/>
              </a:rPr>
              <a:t>	“I want ...” </a:t>
            </a:r>
          </a:p>
          <a:p>
            <a:pPr marL="0" indent="0">
              <a:lnSpc>
                <a:spcPct val="100000"/>
              </a:lnSpc>
              <a:spcBef>
                <a:spcPts val="0"/>
              </a:spcBef>
              <a:spcAft>
                <a:spcPts val="0"/>
              </a:spcAft>
              <a:buNone/>
            </a:pPr>
            <a:r>
              <a:rPr lang="en-US" sz="2400" i="1" dirty="0">
                <a:solidFill>
                  <a:srgbClr val="FFFFFF"/>
                </a:solidFill>
                <a:latin typeface="+mn-lt"/>
              </a:rPr>
              <a:t>	“You should ...” </a:t>
            </a:r>
          </a:p>
          <a:p>
            <a:pPr marL="0" indent="0">
              <a:lnSpc>
                <a:spcPct val="100000"/>
              </a:lnSpc>
              <a:spcBef>
                <a:spcPts val="0"/>
              </a:spcBef>
              <a:spcAft>
                <a:spcPts val="0"/>
              </a:spcAft>
              <a:buNone/>
            </a:pPr>
            <a:r>
              <a:rPr lang="en-US" sz="2400" i="1" dirty="0">
                <a:solidFill>
                  <a:srgbClr val="FFFFFF"/>
                </a:solidFill>
                <a:latin typeface="+mn-lt"/>
              </a:rPr>
              <a:t>	“This is what must happen ...”</a:t>
            </a:r>
            <a:endParaRPr lang="en-US" sz="2400" dirty="0">
              <a:solidFill>
                <a:srgbClr val="FFFFFF"/>
              </a:solidFill>
              <a:latin typeface="+mn-lt"/>
            </a:endParaRPr>
          </a:p>
          <a:p>
            <a:pPr marL="0" indent="0">
              <a:buNone/>
            </a:pPr>
            <a:endParaRPr lang="en-US" sz="2800" dirty="0">
              <a:solidFill>
                <a:srgbClr val="FFFFFF"/>
              </a:solidFill>
              <a:latin typeface="+mn-lt"/>
            </a:endParaRPr>
          </a:p>
          <a:p>
            <a:r>
              <a:rPr lang="en-US" sz="2800" u="sng" dirty="0">
                <a:solidFill>
                  <a:srgbClr val="FFFFFF"/>
                </a:solidFill>
                <a:latin typeface="+mn-lt"/>
              </a:rPr>
              <a:t>Interests</a:t>
            </a:r>
            <a:r>
              <a:rPr lang="en-US" sz="2800" dirty="0">
                <a:solidFill>
                  <a:srgbClr val="FFFFFF"/>
                </a:solidFill>
                <a:latin typeface="+mn-lt"/>
              </a:rPr>
              <a:t> are the motivations.</a:t>
            </a:r>
          </a:p>
          <a:p>
            <a:pPr marL="0" indent="0">
              <a:lnSpc>
                <a:spcPct val="100000"/>
              </a:lnSpc>
              <a:spcBef>
                <a:spcPts val="0"/>
              </a:spcBef>
              <a:spcAft>
                <a:spcPts val="0"/>
              </a:spcAft>
              <a:buNone/>
            </a:pPr>
            <a:r>
              <a:rPr lang="en-US" sz="2800" i="1" dirty="0">
                <a:solidFill>
                  <a:srgbClr val="FFFFFF"/>
                </a:solidFill>
                <a:latin typeface="+mn-lt"/>
              </a:rPr>
              <a:t>	</a:t>
            </a:r>
            <a:r>
              <a:rPr lang="en-US" sz="2400" i="1" dirty="0">
                <a:solidFill>
                  <a:srgbClr val="FFFFFF"/>
                </a:solidFill>
                <a:latin typeface="+mn-lt"/>
              </a:rPr>
              <a:t>“I need ...” </a:t>
            </a:r>
          </a:p>
          <a:p>
            <a:pPr marL="0" indent="0">
              <a:lnSpc>
                <a:spcPct val="100000"/>
              </a:lnSpc>
              <a:spcBef>
                <a:spcPts val="0"/>
              </a:spcBef>
              <a:spcAft>
                <a:spcPts val="0"/>
              </a:spcAft>
              <a:buNone/>
            </a:pPr>
            <a:r>
              <a:rPr lang="en-US" sz="2400" i="1" dirty="0">
                <a:solidFill>
                  <a:srgbClr val="FFFFFF"/>
                </a:solidFill>
                <a:latin typeface="+mn-lt"/>
              </a:rPr>
              <a:t>	“I value ...”  </a:t>
            </a:r>
          </a:p>
          <a:p>
            <a:pPr marL="0" indent="0">
              <a:lnSpc>
                <a:spcPct val="100000"/>
              </a:lnSpc>
              <a:spcBef>
                <a:spcPts val="0"/>
              </a:spcBef>
              <a:spcAft>
                <a:spcPts val="0"/>
              </a:spcAft>
              <a:buNone/>
            </a:pPr>
            <a:r>
              <a:rPr lang="en-US" sz="2400" i="1" dirty="0">
                <a:solidFill>
                  <a:srgbClr val="FFFFFF"/>
                </a:solidFill>
                <a:latin typeface="+mn-lt"/>
              </a:rPr>
              <a:t>	“I fear ...”</a:t>
            </a:r>
          </a:p>
          <a:p>
            <a:pPr marL="0" indent="0">
              <a:lnSpc>
                <a:spcPct val="100000"/>
              </a:lnSpc>
              <a:spcBef>
                <a:spcPts val="0"/>
              </a:spcBef>
              <a:spcAft>
                <a:spcPts val="0"/>
              </a:spcAft>
              <a:buNone/>
            </a:pPr>
            <a:r>
              <a:rPr lang="en-US" sz="2400" i="1" dirty="0">
                <a:solidFill>
                  <a:srgbClr val="FFFFFF"/>
                </a:solidFill>
                <a:latin typeface="+mn-lt"/>
              </a:rPr>
              <a:t>	“I hope ...”</a:t>
            </a:r>
          </a:p>
          <a:p>
            <a:pPr marL="0" indent="0">
              <a:lnSpc>
                <a:spcPct val="100000"/>
              </a:lnSpc>
              <a:spcBef>
                <a:spcPts val="0"/>
              </a:spcBef>
              <a:spcAft>
                <a:spcPts val="0"/>
              </a:spcAft>
              <a:buNone/>
            </a:pPr>
            <a:r>
              <a:rPr lang="en-US" sz="1900" i="1" dirty="0">
                <a:solidFill>
                  <a:srgbClr val="FFFFFF"/>
                </a:solidFill>
                <a:latin typeface="+mn-lt"/>
              </a:rPr>
              <a:t>	</a:t>
            </a:r>
          </a:p>
          <a:p>
            <a:pPr marL="0" indent="0">
              <a:lnSpc>
                <a:spcPct val="100000"/>
              </a:lnSpc>
              <a:spcBef>
                <a:spcPts val="0"/>
              </a:spcBef>
              <a:spcAft>
                <a:spcPts val="0"/>
              </a:spcAft>
              <a:buNone/>
            </a:pPr>
            <a:r>
              <a:rPr lang="en-US" sz="1900" i="1" dirty="0"/>
              <a:t>		</a:t>
            </a:r>
            <a:endParaRPr lang="en-US" sz="2400" b="1" dirty="0">
              <a:solidFill>
                <a:schemeClr val="tx1"/>
              </a:solidFill>
            </a:endParaRPr>
          </a:p>
        </p:txBody>
      </p:sp>
      <p:sp>
        <p:nvSpPr>
          <p:cNvPr id="3" name="Left Brace 2">
            <a:extLst>
              <a:ext uri="{C183D7F6-B498-43B3-948B-1728B52AA6E4}">
                <adec:decorative xmlns:adec="http://schemas.microsoft.com/office/drawing/2017/decorative" val="1"/>
              </a:ext>
            </a:extLst>
          </p:cNvPr>
          <p:cNvSpPr/>
          <p:nvPr/>
        </p:nvSpPr>
        <p:spPr>
          <a:xfrm>
            <a:off x="8036424" y="1876425"/>
            <a:ext cx="249382" cy="2048937"/>
          </a:xfrm>
          <a:prstGeom prst="leftBrace">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Left Brace 9">
            <a:extLst>
              <a:ext uri="{C183D7F6-B498-43B3-948B-1728B52AA6E4}">
                <adec:decorative xmlns:adec="http://schemas.microsoft.com/office/drawing/2017/decorative" val="1"/>
              </a:ext>
            </a:extLst>
          </p:cNvPr>
          <p:cNvSpPr/>
          <p:nvPr/>
        </p:nvSpPr>
        <p:spPr>
          <a:xfrm>
            <a:off x="8036424" y="4047144"/>
            <a:ext cx="249382" cy="2237701"/>
          </a:xfrm>
          <a:prstGeom prst="leftBrace">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5436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041017" y="96183"/>
            <a:ext cx="4235091" cy="1616964"/>
          </a:xfrm>
        </p:spPr>
        <p:txBody>
          <a:bodyPr>
            <a:normAutofit fontScale="90000"/>
          </a:bodyPr>
          <a:lstStyle/>
          <a:p>
            <a:pPr eaLnBrk="1" hangingPunct="1">
              <a:defRPr/>
            </a:pPr>
            <a:r>
              <a:rPr lang="en-US" altLang="en-US" sz="3600" dirty="0"/>
              <a:t>Facilitator questions to dig </a:t>
            </a:r>
            <a:r>
              <a:rPr lang="en-US" altLang="en-US" sz="3600" u="sng" dirty="0"/>
              <a:t>under</a:t>
            </a:r>
            <a:r>
              <a:rPr lang="en-US" altLang="en-US" sz="3600" dirty="0"/>
              <a:t> positions to </a:t>
            </a:r>
            <a:br>
              <a:rPr lang="en-US" altLang="en-US" sz="3600" dirty="0"/>
            </a:br>
            <a:r>
              <a:rPr lang="en-US" altLang="en-US" sz="3600" dirty="0"/>
              <a:t>find the interests</a:t>
            </a:r>
          </a:p>
        </p:txBody>
      </p:sp>
      <p:pic>
        <p:nvPicPr>
          <p:cNvPr id="37892" name="Picture 3" descr="Dog digging in dirt up to head"/>
          <p:cNvPicPr>
            <a:picLocks noChangeAspect="1"/>
          </p:cNvPicPr>
          <p:nvPr/>
        </p:nvPicPr>
        <p:blipFill rotWithShape="1">
          <a:blip r:embed="rId3">
            <a:extLst>
              <a:ext uri="{28A0092B-C50C-407E-A947-70E740481C1C}">
                <a14:useLocalDpi xmlns:a14="http://schemas.microsoft.com/office/drawing/2010/main" val="0"/>
              </a:ext>
            </a:extLst>
          </a:blip>
          <a:srcRect t="2640" r="-2" b="2919"/>
          <a:stretch/>
        </p:blipFill>
        <p:spPr bwMode="auto">
          <a:xfrm>
            <a:off x="6096000" y="125312"/>
            <a:ext cx="5481732" cy="317567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Dog digging in dirt up to back legs"/>
          <p:cNvPicPr>
            <a:picLocks noChangeAspect="1"/>
          </p:cNvPicPr>
          <p:nvPr/>
        </p:nvPicPr>
        <p:blipFill rotWithShape="1">
          <a:blip r:embed="rId4">
            <a:extLst>
              <a:ext uri="{28A0092B-C50C-407E-A947-70E740481C1C}">
                <a14:useLocalDpi xmlns:a14="http://schemas.microsoft.com/office/drawing/2010/main" val="0"/>
              </a:ext>
            </a:extLst>
          </a:blip>
          <a:srcRect t="1541" r="-2" b="16336"/>
          <a:stretch/>
        </p:blipFill>
        <p:spPr bwMode="auto">
          <a:xfrm>
            <a:off x="6096000"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p:cNvSpPr>
          <p:nvPr>
            <p:ph idx="1"/>
          </p:nvPr>
        </p:nvSpPr>
        <p:spPr>
          <a:xfrm>
            <a:off x="2250568" y="2094426"/>
            <a:ext cx="3845432" cy="3664351"/>
          </a:xfrm>
        </p:spPr>
        <p:txBody>
          <a:bodyPr>
            <a:noAutofit/>
          </a:bodyPr>
          <a:lstStyle/>
          <a:p>
            <a:pPr eaLnBrk="1" hangingPunct="1">
              <a:spcBef>
                <a:spcPct val="50000"/>
              </a:spcBef>
            </a:pPr>
            <a:r>
              <a:rPr lang="en-US" altLang="en-US" sz="2400" b="0" dirty="0"/>
              <a:t>What need is this position attempting to satisfy?</a:t>
            </a:r>
          </a:p>
          <a:p>
            <a:pPr eaLnBrk="1" hangingPunct="1">
              <a:spcBef>
                <a:spcPct val="50000"/>
              </a:spcBef>
            </a:pPr>
            <a:r>
              <a:rPr lang="en-US" altLang="en-US" sz="2400" b="0" dirty="0"/>
              <a:t>What is motivating the person?</a:t>
            </a:r>
          </a:p>
          <a:p>
            <a:pPr eaLnBrk="1" hangingPunct="1">
              <a:spcBef>
                <a:spcPct val="50000"/>
              </a:spcBef>
            </a:pPr>
            <a:r>
              <a:rPr lang="en-US" altLang="en-US" sz="2400" b="0" dirty="0"/>
              <a:t>What is the person emphasizing so it will be heard and understood?</a:t>
            </a:r>
          </a:p>
          <a:p>
            <a:pPr eaLnBrk="1" hangingPunct="1">
              <a:spcBef>
                <a:spcPct val="50000"/>
              </a:spcBef>
            </a:pPr>
            <a:r>
              <a:rPr lang="en-US" altLang="en-US" sz="2400" b="0" dirty="0"/>
              <a:t>What is the person afraid will happen if a demand is not fulfilled?</a:t>
            </a:r>
          </a:p>
        </p:txBody>
      </p:sp>
    </p:spTree>
    <p:extLst>
      <p:ext uri="{BB962C8B-B14F-4D97-AF65-F5344CB8AC3E}">
        <p14:creationId xmlns:p14="http://schemas.microsoft.com/office/powerpoint/2010/main" val="34182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B095-D72E-248E-D107-18DD403841A2}"/>
              </a:ext>
            </a:extLst>
          </p:cNvPr>
          <p:cNvSpPr>
            <a:spLocks noGrp="1"/>
          </p:cNvSpPr>
          <p:nvPr>
            <p:ph type="title"/>
          </p:nvPr>
        </p:nvSpPr>
        <p:spPr>
          <a:xfrm>
            <a:off x="2073219" y="127705"/>
            <a:ext cx="8401050" cy="1106424"/>
          </a:xfrm>
        </p:spPr>
        <p:txBody>
          <a:bodyPr vert="horz" lIns="91440" tIns="45720" rIns="91440" bIns="45720" rtlCol="0" anchor="ctr">
            <a:normAutofit/>
          </a:bodyPr>
          <a:lstStyle/>
          <a:p>
            <a:r>
              <a:rPr lang="en-US" dirty="0"/>
              <a:t>A Couple of Aikido Moves</a:t>
            </a:r>
          </a:p>
        </p:txBody>
      </p:sp>
      <p:pic>
        <p:nvPicPr>
          <p:cNvPr id="28674" name="Picture 2" descr="Common Aikido Attacks">
            <a:extLst>
              <a:ext uri="{FF2B5EF4-FFF2-40B4-BE49-F238E27FC236}">
                <a16:creationId xmlns:a16="http://schemas.microsoft.com/office/drawing/2014/main" id="{C653ACB5-E733-7517-5AD4-A602D0EE3B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98" r="3319" b="-2"/>
          <a:stretch/>
        </p:blipFill>
        <p:spPr bwMode="auto">
          <a:xfrm>
            <a:off x="2250482" y="1523022"/>
            <a:ext cx="4937781" cy="4438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9AB229-8598-DE1E-7426-7F59AC2E9608}"/>
              </a:ext>
            </a:extLst>
          </p:cNvPr>
          <p:cNvSpPr txBox="1"/>
          <p:nvPr/>
        </p:nvSpPr>
        <p:spPr>
          <a:xfrm>
            <a:off x="7472628" y="1266825"/>
            <a:ext cx="4089805" cy="4695052"/>
          </a:xfrm>
          <a:prstGeom prst="rect">
            <a:avLst/>
          </a:prstGeom>
        </p:spPr>
        <p:txBody>
          <a:bodyPr vert="horz" lIns="91440" tIns="45720" rIns="91440" bIns="45720" rtlCol="0" anchor="ctr">
            <a:normAutofit/>
          </a:bodyPr>
          <a:lstStyle/>
          <a:p>
            <a:pPr>
              <a:lnSpc>
                <a:spcPct val="90000"/>
              </a:lnSpc>
              <a:spcAft>
                <a:spcPts val="600"/>
              </a:spcAft>
            </a:pPr>
            <a:r>
              <a:rPr lang="en-US" sz="2800" b="1" dirty="0">
                <a:solidFill>
                  <a:srgbClr val="FFFFFF"/>
                </a:solidFill>
                <a:latin typeface="+mj-lt"/>
              </a:rPr>
              <a:t>The Mutual Interest Statement</a:t>
            </a:r>
          </a:p>
          <a:p>
            <a:pPr indent="-228600">
              <a:lnSpc>
                <a:spcPct val="90000"/>
              </a:lnSpc>
              <a:spcAft>
                <a:spcPts val="600"/>
              </a:spcAft>
              <a:buFont typeface="Arial" panose="020B0604020202020204" pitchFamily="34" charset="0"/>
              <a:buChar char="•"/>
            </a:pPr>
            <a:endParaRPr lang="en-US" sz="2800" dirty="0">
              <a:solidFill>
                <a:srgbClr val="FFFFFF"/>
              </a:solidFill>
              <a:latin typeface="+mj-lt"/>
            </a:endParaRPr>
          </a:p>
          <a:p>
            <a:pPr>
              <a:lnSpc>
                <a:spcPct val="90000"/>
              </a:lnSpc>
              <a:spcAft>
                <a:spcPts val="600"/>
              </a:spcAft>
            </a:pPr>
            <a:r>
              <a:rPr lang="en-US" sz="2800" dirty="0">
                <a:solidFill>
                  <a:srgbClr val="FFFFFF"/>
                </a:solidFill>
                <a:latin typeface="+mj-lt"/>
              </a:rPr>
              <a:t> Looks like whatever we decide needs to address both _____________ </a:t>
            </a:r>
          </a:p>
          <a:p>
            <a:pPr>
              <a:lnSpc>
                <a:spcPct val="90000"/>
              </a:lnSpc>
              <a:spcAft>
                <a:spcPts val="600"/>
              </a:spcAft>
            </a:pPr>
            <a:r>
              <a:rPr lang="en-US" sz="2800" dirty="0">
                <a:solidFill>
                  <a:srgbClr val="FFFFFF"/>
                </a:solidFill>
                <a:latin typeface="+mj-lt"/>
              </a:rPr>
              <a:t>as well as __________.</a:t>
            </a:r>
          </a:p>
        </p:txBody>
      </p:sp>
    </p:spTree>
    <p:extLst>
      <p:ext uri="{BB962C8B-B14F-4D97-AF65-F5344CB8AC3E}">
        <p14:creationId xmlns:p14="http://schemas.microsoft.com/office/powerpoint/2010/main" val="2947576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B095-D72E-248E-D107-18DD403841A2}"/>
              </a:ext>
            </a:extLst>
          </p:cNvPr>
          <p:cNvSpPr>
            <a:spLocks noGrp="1"/>
          </p:cNvSpPr>
          <p:nvPr>
            <p:ph type="title"/>
          </p:nvPr>
        </p:nvSpPr>
        <p:spPr>
          <a:xfrm>
            <a:off x="2013811" y="127705"/>
            <a:ext cx="6960525" cy="1225106"/>
          </a:xfrm>
        </p:spPr>
        <p:txBody>
          <a:bodyPr vert="horz" lIns="91440" tIns="45720" rIns="91440" bIns="45720" rtlCol="0" anchor="ctr">
            <a:normAutofit fontScale="90000"/>
          </a:bodyPr>
          <a:lstStyle/>
          <a:p>
            <a:r>
              <a:rPr lang="en-US" dirty="0"/>
              <a:t>Engagement When Criticized</a:t>
            </a:r>
          </a:p>
        </p:txBody>
      </p:sp>
      <p:pic>
        <p:nvPicPr>
          <p:cNvPr id="7172" name="Picture 4" descr="Aikido Jo Staff Training">
            <a:extLst>
              <a:ext uri="{FF2B5EF4-FFF2-40B4-BE49-F238E27FC236}">
                <a16:creationId xmlns:a16="http://schemas.microsoft.com/office/drawing/2014/main" id="{DFA1C7B7-7428-48A3-9406-259DFDA97C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9" r="12444" b="1"/>
          <a:stretch/>
        </p:blipFill>
        <p:spPr bwMode="auto">
          <a:xfrm>
            <a:off x="7174422" y="1507430"/>
            <a:ext cx="4488178" cy="48577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9AB229-8598-DE1E-7426-7F59AC2E9608}"/>
              </a:ext>
            </a:extLst>
          </p:cNvPr>
          <p:cNvSpPr txBox="1"/>
          <p:nvPr/>
        </p:nvSpPr>
        <p:spPr>
          <a:xfrm>
            <a:off x="2013811" y="1445079"/>
            <a:ext cx="5160611" cy="4572000"/>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en-US" sz="3200" dirty="0"/>
          </a:p>
          <a:p>
            <a:pPr>
              <a:lnSpc>
                <a:spcPct val="90000"/>
              </a:lnSpc>
              <a:spcAft>
                <a:spcPts val="600"/>
              </a:spcAft>
            </a:pPr>
            <a:r>
              <a:rPr lang="en-US" sz="3200" dirty="0">
                <a:solidFill>
                  <a:srgbClr val="FFFFFF"/>
                </a:solidFill>
              </a:rPr>
              <a:t>1.  Seek more information.</a:t>
            </a:r>
          </a:p>
          <a:p>
            <a:pPr>
              <a:lnSpc>
                <a:spcPct val="90000"/>
              </a:lnSpc>
              <a:spcAft>
                <a:spcPts val="600"/>
              </a:spcAft>
            </a:pPr>
            <a:r>
              <a:rPr lang="en-US" sz="3200" dirty="0">
                <a:solidFill>
                  <a:srgbClr val="FFFFFF"/>
                </a:solidFill>
              </a:rPr>
              <a:t>2. Guess, if necessary.</a:t>
            </a:r>
          </a:p>
          <a:p>
            <a:pPr>
              <a:lnSpc>
                <a:spcPct val="90000"/>
              </a:lnSpc>
              <a:spcAft>
                <a:spcPts val="600"/>
              </a:spcAft>
            </a:pPr>
            <a:r>
              <a:rPr lang="en-US" sz="3200" dirty="0">
                <a:solidFill>
                  <a:srgbClr val="FFFFFF"/>
                </a:solidFill>
              </a:rPr>
              <a:t>3. Agree with the speaker:</a:t>
            </a:r>
          </a:p>
          <a:p>
            <a:pPr marL="627063" indent="-228600">
              <a:lnSpc>
                <a:spcPct val="90000"/>
              </a:lnSpc>
              <a:spcAft>
                <a:spcPts val="600"/>
              </a:spcAft>
              <a:buFont typeface="Arial" panose="020B0604020202020204" pitchFamily="34" charset="0"/>
              <a:buChar char="•"/>
            </a:pPr>
            <a:r>
              <a:rPr lang="en-US" sz="3200" dirty="0">
                <a:solidFill>
                  <a:srgbClr val="FFFFFF"/>
                </a:solidFill>
              </a:rPr>
              <a:t> Agree in principle, or</a:t>
            </a:r>
          </a:p>
          <a:p>
            <a:pPr marL="627063" indent="-228600">
              <a:lnSpc>
                <a:spcPct val="90000"/>
              </a:lnSpc>
              <a:spcAft>
                <a:spcPts val="600"/>
              </a:spcAft>
              <a:buFont typeface="Arial" panose="020B0604020202020204" pitchFamily="34" charset="0"/>
              <a:buChar char="•"/>
            </a:pPr>
            <a:r>
              <a:rPr lang="en-US" sz="3200" dirty="0">
                <a:solidFill>
                  <a:srgbClr val="FFFFFF"/>
                </a:solidFill>
              </a:rPr>
              <a:t> Agree with the facts, or</a:t>
            </a:r>
          </a:p>
          <a:p>
            <a:pPr marL="627063" indent="-228600">
              <a:lnSpc>
                <a:spcPct val="90000"/>
              </a:lnSpc>
              <a:spcAft>
                <a:spcPts val="600"/>
              </a:spcAft>
              <a:buFont typeface="Arial" panose="020B0604020202020204" pitchFamily="34" charset="0"/>
              <a:buChar char="•"/>
            </a:pPr>
            <a:r>
              <a:rPr lang="en-US" sz="3200" dirty="0">
                <a:solidFill>
                  <a:srgbClr val="FFFFFF"/>
                </a:solidFill>
              </a:rPr>
              <a:t> Agree with the speaker’s perception.</a:t>
            </a:r>
          </a:p>
          <a:p>
            <a:pPr>
              <a:lnSpc>
                <a:spcPct val="90000"/>
              </a:lnSpc>
              <a:spcAft>
                <a:spcPts val="600"/>
              </a:spcAft>
            </a:pPr>
            <a:r>
              <a:rPr lang="en-US" sz="3200" dirty="0">
                <a:solidFill>
                  <a:srgbClr val="FFFFFF"/>
                </a:solidFill>
              </a:rPr>
              <a:t>4. Identify next steps</a:t>
            </a:r>
            <a:r>
              <a:rPr lang="en-US" sz="3200" dirty="0"/>
              <a:t>.</a:t>
            </a:r>
          </a:p>
        </p:txBody>
      </p:sp>
    </p:spTree>
    <p:extLst>
      <p:ext uri="{BB962C8B-B14F-4D97-AF65-F5344CB8AC3E}">
        <p14:creationId xmlns:p14="http://schemas.microsoft.com/office/powerpoint/2010/main" val="11375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734AD-93B7-E2F9-49DB-8FF05E4EA7F4}"/>
              </a:ext>
            </a:extLst>
          </p:cNvPr>
          <p:cNvSpPr>
            <a:spLocks noGrp="1"/>
          </p:cNvSpPr>
          <p:nvPr>
            <p:ph type="title"/>
          </p:nvPr>
        </p:nvSpPr>
        <p:spPr>
          <a:xfrm>
            <a:off x="2104648" y="41314"/>
            <a:ext cx="6000750" cy="1325563"/>
          </a:xfrm>
        </p:spPr>
        <p:txBody>
          <a:bodyPr/>
          <a:lstStyle/>
          <a:p>
            <a:r>
              <a:rPr lang="en-US" dirty="0"/>
              <a:t>Changing the Energy</a:t>
            </a:r>
          </a:p>
        </p:txBody>
      </p:sp>
      <p:pic>
        <p:nvPicPr>
          <p:cNvPr id="3" name="Picture 2" descr="hat with four aikido moves in silhouette.">
            <a:extLst>
              <a:ext uri="{FF2B5EF4-FFF2-40B4-BE49-F238E27FC236}">
                <a16:creationId xmlns:a16="http://schemas.microsoft.com/office/drawing/2014/main" id="{945336AD-BE54-EB60-63F8-282BBA745F5B}"/>
              </a:ext>
            </a:extLst>
          </p:cNvPr>
          <p:cNvPicPr>
            <a:picLocks noChangeAspect="1"/>
          </p:cNvPicPr>
          <p:nvPr/>
        </p:nvPicPr>
        <p:blipFill>
          <a:blip r:embed="rId3"/>
          <a:stretch>
            <a:fillRect/>
          </a:stretch>
        </p:blipFill>
        <p:spPr>
          <a:xfrm>
            <a:off x="8862177" y="86908"/>
            <a:ext cx="1689496" cy="1221597"/>
          </a:xfrm>
          <a:prstGeom prst="rect">
            <a:avLst/>
          </a:prstGeom>
        </p:spPr>
      </p:pic>
      <p:pic>
        <p:nvPicPr>
          <p:cNvPr id="7" name="Picture 6" descr="Graphic shows Person A and Person B on the opposite sides of an issue. There is an arrow labeled &quot;Problem&quot; pointing from each person at the other connoting they see the other as the problem.">
            <a:extLst>
              <a:ext uri="{FF2B5EF4-FFF2-40B4-BE49-F238E27FC236}">
                <a16:creationId xmlns:a16="http://schemas.microsoft.com/office/drawing/2014/main" id="{214972BC-A272-7B49-11F5-ED389F90ECA7}"/>
              </a:ext>
            </a:extLst>
          </p:cNvPr>
          <p:cNvPicPr>
            <a:picLocks noChangeAspect="1"/>
          </p:cNvPicPr>
          <p:nvPr/>
        </p:nvPicPr>
        <p:blipFill>
          <a:blip r:embed="rId4"/>
          <a:stretch>
            <a:fillRect/>
          </a:stretch>
        </p:blipFill>
        <p:spPr>
          <a:xfrm>
            <a:off x="3322082" y="1509904"/>
            <a:ext cx="2773918" cy="3497886"/>
          </a:xfrm>
          <a:prstGeom prst="rect">
            <a:avLst/>
          </a:prstGeom>
        </p:spPr>
      </p:pic>
      <p:sp>
        <p:nvSpPr>
          <p:cNvPr id="10" name="TextBox 9">
            <a:extLst>
              <a:ext uri="{FF2B5EF4-FFF2-40B4-BE49-F238E27FC236}">
                <a16:creationId xmlns:a16="http://schemas.microsoft.com/office/drawing/2014/main" id="{8C822C2C-804A-515D-A408-8FC6796EC859}"/>
              </a:ext>
              <a:ext uri="{C183D7F6-B498-43B3-948B-1728B52AA6E4}">
                <adec:decorative xmlns:adec="http://schemas.microsoft.com/office/drawing/2017/decorative" val="0"/>
              </a:ext>
            </a:extLst>
          </p:cNvPr>
          <p:cNvSpPr txBox="1"/>
          <p:nvPr/>
        </p:nvSpPr>
        <p:spPr>
          <a:xfrm>
            <a:off x="3136105" y="5150817"/>
            <a:ext cx="3174854" cy="1569660"/>
          </a:xfrm>
          <a:prstGeom prst="rect">
            <a:avLst/>
          </a:prstGeom>
          <a:noFill/>
        </p:spPr>
        <p:txBody>
          <a:bodyPr wrap="square" rtlCol="0">
            <a:spAutoFit/>
          </a:bodyPr>
          <a:lstStyle/>
          <a:p>
            <a:pPr algn="ctr"/>
            <a:r>
              <a:rPr lang="en-US" sz="2400" dirty="0">
                <a:solidFill>
                  <a:srgbClr val="FFFFFF"/>
                </a:solidFill>
              </a:rPr>
              <a:t>When people disagree, they often see the other person as the “problem.”</a:t>
            </a:r>
          </a:p>
        </p:txBody>
      </p:sp>
      <p:pic>
        <p:nvPicPr>
          <p:cNvPr id="14" name="Picture 13" descr="The graphic shows person A and B on the same side of the Issue and their arrows are pointing accross the table at the word problem.">
            <a:extLst>
              <a:ext uri="{FF2B5EF4-FFF2-40B4-BE49-F238E27FC236}">
                <a16:creationId xmlns:a16="http://schemas.microsoft.com/office/drawing/2014/main" id="{CF65DE6C-AF9D-DA8A-101C-7D60B534019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105398" y="1477217"/>
            <a:ext cx="2773918" cy="3563260"/>
          </a:xfrm>
          <a:prstGeom prst="rect">
            <a:avLst/>
          </a:prstGeom>
        </p:spPr>
      </p:pic>
      <p:sp>
        <p:nvSpPr>
          <p:cNvPr id="15" name="TextBox 14">
            <a:extLst>
              <a:ext uri="{FF2B5EF4-FFF2-40B4-BE49-F238E27FC236}">
                <a16:creationId xmlns:a16="http://schemas.microsoft.com/office/drawing/2014/main" id="{1552BE66-C98A-A82C-B459-555E7D1557F3}"/>
              </a:ext>
              <a:ext uri="{C183D7F6-B498-43B3-948B-1728B52AA6E4}">
                <adec:decorative xmlns:adec="http://schemas.microsoft.com/office/drawing/2017/decorative" val="0"/>
              </a:ext>
            </a:extLst>
          </p:cNvPr>
          <p:cNvSpPr txBox="1"/>
          <p:nvPr/>
        </p:nvSpPr>
        <p:spPr>
          <a:xfrm>
            <a:off x="7468469" y="5150817"/>
            <a:ext cx="4047776" cy="1569660"/>
          </a:xfrm>
          <a:prstGeom prst="rect">
            <a:avLst/>
          </a:prstGeom>
          <a:noFill/>
        </p:spPr>
        <p:txBody>
          <a:bodyPr wrap="square" rtlCol="0">
            <a:spAutoFit/>
          </a:bodyPr>
          <a:lstStyle/>
          <a:p>
            <a:pPr algn="ctr"/>
            <a:r>
              <a:rPr lang="en-US" sz="2400" dirty="0">
                <a:solidFill>
                  <a:srgbClr val="FFFFFF"/>
                </a:solidFill>
              </a:rPr>
              <a:t>The goal is to put the “problem” on the other side of the table and work together to resolve it.</a:t>
            </a:r>
          </a:p>
        </p:txBody>
      </p:sp>
    </p:spTree>
    <p:extLst>
      <p:ext uri="{BB962C8B-B14F-4D97-AF65-F5344CB8AC3E}">
        <p14:creationId xmlns:p14="http://schemas.microsoft.com/office/powerpoint/2010/main" val="427911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5673-9763-8D4E-4F29-B0AF8C2DA9CA}"/>
              </a:ext>
            </a:extLst>
          </p:cNvPr>
          <p:cNvSpPr>
            <a:spLocks noGrp="1"/>
          </p:cNvSpPr>
          <p:nvPr>
            <p:ph type="title"/>
          </p:nvPr>
        </p:nvSpPr>
        <p:spPr>
          <a:xfrm>
            <a:off x="2118510" y="83920"/>
            <a:ext cx="7139789" cy="1082674"/>
          </a:xfrm>
        </p:spPr>
        <p:txBody>
          <a:bodyPr>
            <a:noAutofit/>
          </a:bodyPr>
          <a:lstStyle/>
          <a:p>
            <a:r>
              <a:rPr lang="en-US" dirty="0"/>
              <a:t>Overcoming the Desire to Own Solutions</a:t>
            </a:r>
          </a:p>
        </p:txBody>
      </p:sp>
      <p:pic>
        <p:nvPicPr>
          <p:cNvPr id="7" name="Picture 6" descr="A person wearing a hat with a tall building on top&#10;&#10;">
            <a:extLst>
              <a:ext uri="{FF2B5EF4-FFF2-40B4-BE49-F238E27FC236}">
                <a16:creationId xmlns:a16="http://schemas.microsoft.com/office/drawing/2014/main" id="{7313F544-BCD8-363D-C5D3-C5C47FDEA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879" y="160279"/>
            <a:ext cx="1679820" cy="1909483"/>
          </a:xfrm>
          <a:prstGeom prst="rect">
            <a:avLst/>
          </a:prstGeom>
        </p:spPr>
      </p:pic>
      <p:sp>
        <p:nvSpPr>
          <p:cNvPr id="3" name="Content Placeholder 2">
            <a:extLst>
              <a:ext uri="{FF2B5EF4-FFF2-40B4-BE49-F238E27FC236}">
                <a16:creationId xmlns:a16="http://schemas.microsoft.com/office/drawing/2014/main" id="{84BA88E2-DAC9-23C7-28BB-7485B742D91C}"/>
              </a:ext>
            </a:extLst>
          </p:cNvPr>
          <p:cNvSpPr>
            <a:spLocks noGrp="1"/>
          </p:cNvSpPr>
          <p:nvPr>
            <p:ph idx="1"/>
          </p:nvPr>
        </p:nvSpPr>
        <p:spPr>
          <a:xfrm>
            <a:off x="2292774" y="1447800"/>
            <a:ext cx="9451549" cy="5753100"/>
          </a:xfrm>
        </p:spPr>
        <p:txBody>
          <a:bodyPr>
            <a:normAutofit/>
          </a:bodyPr>
          <a:lstStyle/>
          <a:p>
            <a:pPr marL="0" indent="0">
              <a:lnSpc>
                <a:spcPct val="100000"/>
              </a:lnSpc>
              <a:spcBef>
                <a:spcPts val="0"/>
              </a:spcBef>
              <a:buNone/>
            </a:pPr>
            <a:r>
              <a:rPr lang="en-US" b="0" dirty="0"/>
              <a:t>Hospital Association: </a:t>
            </a:r>
          </a:p>
          <a:p>
            <a:pPr>
              <a:lnSpc>
                <a:spcPct val="100000"/>
              </a:lnSpc>
              <a:spcBef>
                <a:spcPts val="0"/>
              </a:spcBef>
            </a:pPr>
            <a:r>
              <a:rPr lang="en-US" b="0" dirty="0"/>
              <a:t>Establishing Ranked Budget Priorities</a:t>
            </a:r>
          </a:p>
          <a:p>
            <a:endParaRPr lang="en-US" sz="2400" dirty="0">
              <a:solidFill>
                <a:srgbClr val="333333"/>
              </a:solidFill>
              <a:latin typeface="Open Sans" panose="020B0604020202020204" pitchFamily="34" charset="0"/>
            </a:endParaRPr>
          </a:p>
          <a:p>
            <a:endParaRPr lang="en-US" sz="2400" dirty="0"/>
          </a:p>
        </p:txBody>
      </p:sp>
      <p:pic>
        <p:nvPicPr>
          <p:cNvPr id="25602" name="Picture 2" descr="Sticky notes with writing on a wall">
            <a:extLst>
              <a:ext uri="{FF2B5EF4-FFF2-40B4-BE49-F238E27FC236}">
                <a16:creationId xmlns:a16="http://schemas.microsoft.com/office/drawing/2014/main" id="{409164FA-1308-0F5A-0DB0-507C76B1B5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948" y="2747556"/>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3E2B65-0E5F-2E4F-EF38-DD3B283DEC3A}"/>
              </a:ext>
            </a:extLst>
          </p:cNvPr>
          <p:cNvSpPr txBox="1"/>
          <p:nvPr/>
        </p:nvSpPr>
        <p:spPr>
          <a:xfrm>
            <a:off x="2862865" y="6051208"/>
            <a:ext cx="8311365" cy="523220"/>
          </a:xfrm>
          <a:prstGeom prst="rect">
            <a:avLst/>
          </a:prstGeom>
          <a:noFill/>
        </p:spPr>
        <p:txBody>
          <a:bodyPr wrap="square" rtlCol="0">
            <a:spAutoFit/>
          </a:bodyPr>
          <a:lstStyle/>
          <a:p>
            <a:pPr algn="ctr"/>
            <a:r>
              <a:rPr lang="en-US" sz="2800" dirty="0">
                <a:solidFill>
                  <a:schemeClr val="bg1"/>
                </a:solidFill>
              </a:rPr>
              <a:t>Your ideas belong to everyone.</a:t>
            </a:r>
          </a:p>
        </p:txBody>
      </p:sp>
    </p:spTree>
    <p:extLst>
      <p:ext uri="{BB962C8B-B14F-4D97-AF65-F5344CB8AC3E}">
        <p14:creationId xmlns:p14="http://schemas.microsoft.com/office/powerpoint/2010/main" val="374197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2F86-A480-3012-D57F-36CED8B5222A}"/>
              </a:ext>
            </a:extLst>
          </p:cNvPr>
          <p:cNvSpPr>
            <a:spLocks noGrp="1"/>
          </p:cNvSpPr>
          <p:nvPr>
            <p:ph type="title"/>
          </p:nvPr>
        </p:nvSpPr>
        <p:spPr>
          <a:xfrm>
            <a:off x="2030603" y="100722"/>
            <a:ext cx="7681991" cy="1325563"/>
          </a:xfrm>
        </p:spPr>
        <p:txBody>
          <a:bodyPr/>
          <a:lstStyle/>
          <a:p>
            <a:r>
              <a:rPr lang="en-US" dirty="0"/>
              <a:t>Nominal Group Technique</a:t>
            </a:r>
          </a:p>
        </p:txBody>
      </p:sp>
      <p:pic>
        <p:nvPicPr>
          <p:cNvPr id="17" name="Content Placeholder 4" descr="Man in building shaped hat">
            <a:extLst>
              <a:ext uri="{FF2B5EF4-FFF2-40B4-BE49-F238E27FC236}">
                <a16:creationId xmlns:a16="http://schemas.microsoft.com/office/drawing/2014/main" id="{B2F66E81-612E-A926-AFCF-840CC8A510C1}"/>
              </a:ext>
            </a:extLst>
          </p:cNvPr>
          <p:cNvPicPr>
            <a:picLocks noChangeAspect="1"/>
          </p:cNvPicPr>
          <p:nvPr/>
        </p:nvPicPr>
        <p:blipFill>
          <a:blip r:embed="rId3">
            <a:extLst>
              <a:ext uri="{28A0092B-C50C-407E-A947-70E740481C1C}">
                <a14:useLocalDpi xmlns:a14="http://schemas.microsoft.com/office/drawing/2010/main" val="0"/>
              </a:ext>
            </a:extLst>
          </a:blip>
          <a:srcRect t="28261" b="28261"/>
          <a:stretch/>
        </p:blipFill>
        <p:spPr>
          <a:xfrm>
            <a:off x="9421091" y="250878"/>
            <a:ext cx="1584342" cy="1439377"/>
          </a:xfrm>
          <a:prstGeom prst="rect">
            <a:avLst/>
          </a:prstGeom>
        </p:spPr>
      </p:pic>
      <p:sp>
        <p:nvSpPr>
          <p:cNvPr id="5" name="TextBox 4">
            <a:extLst>
              <a:ext uri="{FF2B5EF4-FFF2-40B4-BE49-F238E27FC236}">
                <a16:creationId xmlns:a16="http://schemas.microsoft.com/office/drawing/2014/main" id="{4F58E5D6-14EF-6B3F-6FB8-AB7A5A37862D}"/>
              </a:ext>
            </a:extLst>
          </p:cNvPr>
          <p:cNvSpPr txBox="1"/>
          <p:nvPr/>
        </p:nvSpPr>
        <p:spPr>
          <a:xfrm>
            <a:off x="2452040" y="1561513"/>
            <a:ext cx="6839116" cy="3416320"/>
          </a:xfrm>
          <a:prstGeom prst="rect">
            <a:avLst/>
          </a:prstGeom>
          <a:noFill/>
        </p:spPr>
        <p:txBody>
          <a:bodyPr wrap="none" rtlCol="0">
            <a:spAutoFit/>
          </a:bodyPr>
          <a:lstStyle/>
          <a:p>
            <a:pPr marL="514350" lvl="0" indent="-514350">
              <a:buFont typeface="+mj-lt"/>
              <a:buAutoNum type="arabicPeriod"/>
            </a:pPr>
            <a:r>
              <a:rPr lang="en-US" sz="3600" dirty="0">
                <a:solidFill>
                  <a:srgbClr val="FFFFFF"/>
                </a:solidFill>
              </a:rPr>
              <a:t>Silent Generation of Ideas</a:t>
            </a:r>
          </a:p>
          <a:p>
            <a:pPr marL="514350" lvl="0" indent="-514350">
              <a:buFont typeface="+mj-lt"/>
              <a:buAutoNum type="arabicPeriod"/>
            </a:pPr>
            <a:r>
              <a:rPr lang="en-US" sz="3600" dirty="0">
                <a:solidFill>
                  <a:srgbClr val="FFFFFF"/>
                </a:solidFill>
              </a:rPr>
              <a:t>Round-robin recording of ideas</a:t>
            </a:r>
          </a:p>
          <a:p>
            <a:pPr marL="514350" lvl="0" indent="-514350">
              <a:buFont typeface="+mj-lt"/>
              <a:buAutoNum type="arabicPeriod"/>
            </a:pPr>
            <a:r>
              <a:rPr lang="en-US" sz="3600" dirty="0">
                <a:solidFill>
                  <a:srgbClr val="FFFFFF"/>
                </a:solidFill>
              </a:rPr>
              <a:t>Discussion of Ideas</a:t>
            </a:r>
          </a:p>
          <a:p>
            <a:pPr marL="514350" lvl="0" indent="-514350">
              <a:buFont typeface="+mj-lt"/>
              <a:buAutoNum type="arabicPeriod"/>
            </a:pPr>
            <a:r>
              <a:rPr lang="en-US" sz="3600" dirty="0">
                <a:solidFill>
                  <a:srgbClr val="FFFFFF"/>
                </a:solidFill>
              </a:rPr>
              <a:t>Ranking of Ideas</a:t>
            </a:r>
          </a:p>
          <a:p>
            <a:pPr marL="514350" lvl="0" indent="-514350">
              <a:buFont typeface="+mj-lt"/>
              <a:buAutoNum type="arabicPeriod"/>
            </a:pPr>
            <a:r>
              <a:rPr lang="en-US" sz="3600" dirty="0">
                <a:solidFill>
                  <a:srgbClr val="FFFFFF"/>
                </a:solidFill>
              </a:rPr>
              <a:t>Tallying</a:t>
            </a:r>
          </a:p>
          <a:p>
            <a:pPr marL="514350" lvl="0" indent="-514350">
              <a:buFont typeface="+mj-lt"/>
              <a:buAutoNum type="arabicPeriod"/>
            </a:pPr>
            <a:r>
              <a:rPr lang="en-US" sz="3600" dirty="0">
                <a:solidFill>
                  <a:srgbClr val="FFFFFF"/>
                </a:solidFill>
              </a:rPr>
              <a:t>Review of Ranking</a:t>
            </a:r>
          </a:p>
        </p:txBody>
      </p:sp>
      <p:pic>
        <p:nvPicPr>
          <p:cNvPr id="17410" name="Picture 2" descr="clip art of five people at a table with notes and a facilitator at a flip chart ">
            <a:extLst>
              <a:ext uri="{FF2B5EF4-FFF2-40B4-BE49-F238E27FC236}">
                <a16:creationId xmlns:a16="http://schemas.microsoft.com/office/drawing/2014/main" id="{1434AC2F-48D5-E7D1-6DB8-663AC61431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7087" y="3683101"/>
            <a:ext cx="3848008" cy="258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55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A237F-CF0F-DC72-629B-C60BB25A04C2}"/>
              </a:ext>
            </a:extLst>
          </p:cNvPr>
          <p:cNvSpPr>
            <a:spLocks noGrp="1"/>
          </p:cNvSpPr>
          <p:nvPr>
            <p:ph type="title"/>
          </p:nvPr>
        </p:nvSpPr>
        <p:spPr>
          <a:xfrm>
            <a:off x="2043652" y="62850"/>
            <a:ext cx="9780918" cy="1330841"/>
          </a:xfrm>
        </p:spPr>
        <p:txBody>
          <a:bodyPr>
            <a:normAutofit/>
          </a:bodyPr>
          <a:lstStyle/>
          <a:p>
            <a:r>
              <a:rPr lang="en-US" dirty="0"/>
              <a:t>The Promise of Effective Engagement</a:t>
            </a:r>
          </a:p>
        </p:txBody>
      </p:sp>
      <p:sp>
        <p:nvSpPr>
          <p:cNvPr id="8" name="Content Placeholder 7">
            <a:extLst>
              <a:ext uri="{FF2B5EF4-FFF2-40B4-BE49-F238E27FC236}">
                <a16:creationId xmlns:a16="http://schemas.microsoft.com/office/drawing/2014/main" id="{4F160224-B5FF-AE23-EF46-B184B35646AA}"/>
              </a:ext>
            </a:extLst>
          </p:cNvPr>
          <p:cNvSpPr>
            <a:spLocks noGrp="1"/>
          </p:cNvSpPr>
          <p:nvPr>
            <p:ph idx="1"/>
          </p:nvPr>
        </p:nvSpPr>
        <p:spPr>
          <a:xfrm>
            <a:off x="2039894" y="1549776"/>
            <a:ext cx="5029200" cy="4523113"/>
          </a:xfrm>
        </p:spPr>
        <p:txBody>
          <a:bodyPr>
            <a:normAutofit lnSpcReduction="10000"/>
          </a:bodyPr>
          <a:lstStyle/>
          <a:p>
            <a:pPr marL="0" indent="0">
              <a:buNone/>
            </a:pPr>
            <a:r>
              <a:rPr lang="en-US" sz="2800" dirty="0"/>
              <a:t>Leading by Convening</a:t>
            </a:r>
          </a:p>
          <a:p>
            <a:pPr marL="457200" indent="-457200"/>
            <a:r>
              <a:rPr lang="en-US" sz="2400" b="0" dirty="0"/>
              <a:t>Brings expertise, experience, influence, and authority to work  together.</a:t>
            </a:r>
          </a:p>
          <a:p>
            <a:pPr marL="457200" indent="-457200"/>
            <a:r>
              <a:rPr lang="en-US" sz="2400" b="0" dirty="0"/>
              <a:t>Encourages the sharing of perspectives, as well as the opportunities for leadership.</a:t>
            </a:r>
          </a:p>
          <a:p>
            <a:pPr marL="457200" indent="-457200"/>
            <a:r>
              <a:rPr lang="en-US" sz="2400" b="0" dirty="0"/>
              <a:t>Focuses on relationships and technical elements of change.</a:t>
            </a:r>
          </a:p>
          <a:p>
            <a:pPr marL="457200" indent="-457200"/>
            <a:r>
              <a:rPr lang="en-US" sz="2400" b="0" dirty="0"/>
              <a:t>Holds that this investment in process increases buy-in and the likelihood of sustainability.</a:t>
            </a:r>
          </a:p>
          <a:p>
            <a:endParaRPr lang="en-US" sz="1700" dirty="0"/>
          </a:p>
        </p:txBody>
      </p:sp>
      <p:pic>
        <p:nvPicPr>
          <p:cNvPr id="12" name="Picture 11" descr="Leading By Convening Logo. Circle chart of doing the work together, then coalescing around issues, then ensuring relevant participation">
            <a:extLst>
              <a:ext uri="{FF2B5EF4-FFF2-40B4-BE49-F238E27FC236}">
                <a16:creationId xmlns:a16="http://schemas.microsoft.com/office/drawing/2014/main" id="{78359077-174F-8F88-B86F-9DB8845D15CD}"/>
              </a:ext>
            </a:extLst>
          </p:cNvPr>
          <p:cNvPicPr>
            <a:picLocks noChangeAspect="1"/>
          </p:cNvPicPr>
          <p:nvPr/>
        </p:nvPicPr>
        <p:blipFill>
          <a:blip r:embed="rId3"/>
          <a:stretch>
            <a:fillRect/>
          </a:stretch>
        </p:blipFill>
        <p:spPr>
          <a:xfrm>
            <a:off x="7069094" y="1549776"/>
            <a:ext cx="4584760" cy="4210944"/>
          </a:xfrm>
          <a:prstGeom prst="rect">
            <a:avLst/>
          </a:prstGeom>
        </p:spPr>
      </p:pic>
      <p:sp>
        <p:nvSpPr>
          <p:cNvPr id="7" name="TextBox 6">
            <a:extLst>
              <a:ext uri="{FF2B5EF4-FFF2-40B4-BE49-F238E27FC236}">
                <a16:creationId xmlns:a16="http://schemas.microsoft.com/office/drawing/2014/main" id="{F03F1547-3B7C-26AD-4D9D-353A7897FA2C}"/>
              </a:ext>
            </a:extLst>
          </p:cNvPr>
          <p:cNvSpPr txBox="1"/>
          <p:nvPr/>
        </p:nvSpPr>
        <p:spPr>
          <a:xfrm>
            <a:off x="2834640" y="6072889"/>
            <a:ext cx="7317466" cy="369332"/>
          </a:xfrm>
          <a:prstGeom prst="rect">
            <a:avLst/>
          </a:prstGeom>
          <a:noFill/>
        </p:spPr>
        <p:txBody>
          <a:bodyPr wrap="square">
            <a:spAutoFit/>
          </a:bodyPr>
          <a:lstStyle/>
          <a:p>
            <a:r>
              <a:rPr lang="en-US" dirty="0">
                <a:solidFill>
                  <a:schemeClr val="bg1"/>
                </a:solidFill>
                <a:hlinkClick r:id="rId4"/>
              </a:rPr>
              <a:t>https://wested.ent.box.com/s/y8qy4pzkuwhmvgynnac9b9r37w5uptks</a:t>
            </a:r>
            <a:endParaRPr lang="en-US" dirty="0">
              <a:solidFill>
                <a:schemeClr val="bg1"/>
              </a:solidFill>
            </a:endParaRPr>
          </a:p>
        </p:txBody>
      </p:sp>
    </p:spTree>
    <p:extLst>
      <p:ext uri="{BB962C8B-B14F-4D97-AF65-F5344CB8AC3E}">
        <p14:creationId xmlns:p14="http://schemas.microsoft.com/office/powerpoint/2010/main" val="21109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C62-E23C-69B9-0168-F9302BF413B8}"/>
              </a:ext>
            </a:extLst>
          </p:cNvPr>
          <p:cNvSpPr>
            <a:spLocks noGrp="1"/>
          </p:cNvSpPr>
          <p:nvPr>
            <p:ph type="title"/>
          </p:nvPr>
        </p:nvSpPr>
        <p:spPr>
          <a:xfrm>
            <a:off x="7067550" y="230380"/>
            <a:ext cx="4106616" cy="1125226"/>
          </a:xfrm>
        </p:spPr>
        <p:txBody>
          <a:bodyPr>
            <a:normAutofit/>
          </a:bodyPr>
          <a:lstStyle/>
          <a:p>
            <a:r>
              <a:rPr lang="en-US" sz="3500" dirty="0"/>
              <a:t>Modified Nominal Group Technique</a:t>
            </a:r>
          </a:p>
        </p:txBody>
      </p:sp>
      <p:grpSp>
        <p:nvGrpSpPr>
          <p:cNvPr id="5" name="Group 4" descr="clip art of group meeting around table. speech bubbles above.">
            <a:extLst>
              <a:ext uri="{FF2B5EF4-FFF2-40B4-BE49-F238E27FC236}">
                <a16:creationId xmlns:a16="http://schemas.microsoft.com/office/drawing/2014/main" id="{F000F152-236A-43D0-8BDB-1B1A47A77777}"/>
              </a:ext>
            </a:extLst>
          </p:cNvPr>
          <p:cNvGrpSpPr/>
          <p:nvPr/>
        </p:nvGrpSpPr>
        <p:grpSpPr>
          <a:xfrm>
            <a:off x="2386213" y="533400"/>
            <a:ext cx="4385176" cy="5622449"/>
            <a:chOff x="2386213" y="533400"/>
            <a:chExt cx="4385176" cy="5622449"/>
          </a:xfrm>
        </p:grpSpPr>
        <p:pic>
          <p:nvPicPr>
            <p:cNvPr id="23570" name="Picture 18" descr="clip art of group meeting around table. speech bubbles above.">
              <a:extLst>
                <a:ext uri="{FF2B5EF4-FFF2-40B4-BE49-F238E27FC236}">
                  <a16:creationId xmlns:a16="http://schemas.microsoft.com/office/drawing/2014/main" id="{261C447A-F4BA-62EB-843C-EF6A56E1A7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5" r="21493" b="5"/>
            <a:stretch/>
          </p:blipFill>
          <p:spPr bwMode="auto">
            <a:xfrm>
              <a:off x="2386213" y="533400"/>
              <a:ext cx="2051949" cy="1645030"/>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Nominal Group Technique">
              <a:extLst>
                <a:ext uri="{FF2B5EF4-FFF2-40B4-BE49-F238E27FC236}">
                  <a16:creationId xmlns:a16="http://schemas.microsoft.com/office/drawing/2014/main" id="{C156CDB1-3809-270D-8B45-CCD438C359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08" r="21646" b="5"/>
            <a:stretch/>
          </p:blipFill>
          <p:spPr bwMode="auto">
            <a:xfrm>
              <a:off x="4745806" y="533400"/>
              <a:ext cx="1895445" cy="1645030"/>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Nominal Group Technique">
              <a:extLst>
                <a:ext uri="{FF2B5EF4-FFF2-40B4-BE49-F238E27FC236}">
                  <a16:creationId xmlns:a16="http://schemas.microsoft.com/office/drawing/2014/main" id="{F10CEDFD-A956-F5A7-3B72-9738F807CB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48" r="21578" b="-4"/>
            <a:stretch/>
          </p:blipFill>
          <p:spPr bwMode="auto">
            <a:xfrm>
              <a:off x="2395501" y="2534410"/>
              <a:ext cx="2051949" cy="173165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Nominal Group Technique">
              <a:extLst>
                <a:ext uri="{FF2B5EF4-FFF2-40B4-BE49-F238E27FC236}">
                  <a16:creationId xmlns:a16="http://schemas.microsoft.com/office/drawing/2014/main" id="{4169C1B2-8BCD-3887-1602-66AA2323B0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00" r="21730" b="-4"/>
            <a:stretch/>
          </p:blipFill>
          <p:spPr bwMode="auto">
            <a:xfrm>
              <a:off x="4745806" y="2534410"/>
              <a:ext cx="1889764" cy="1731657"/>
            </a:xfrm>
            <a:prstGeom prst="rect">
              <a:avLst/>
            </a:prstGeom>
            <a:noFill/>
            <a:extLst>
              <a:ext uri="{909E8E84-426E-40DD-AFC4-6F175D3DCCD1}">
                <a14:hiddenFill xmlns:a14="http://schemas.microsoft.com/office/drawing/2010/main">
                  <a:solidFill>
                    <a:srgbClr val="FFFFFF"/>
                  </a:solidFill>
                </a14:hiddenFill>
              </a:ext>
            </a:extLst>
          </p:spPr>
        </p:pic>
        <p:pic>
          <p:nvPicPr>
            <p:cNvPr id="23574" name="Picture 22" descr="Nominal Group Technique">
              <a:extLst>
                <a:ext uri="{FF2B5EF4-FFF2-40B4-BE49-F238E27FC236}">
                  <a16:creationId xmlns:a16="http://schemas.microsoft.com/office/drawing/2014/main" id="{EC8390FA-1FB1-15EC-B4B0-DBC032FF42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90" r="14729" b="6"/>
            <a:stretch/>
          </p:blipFill>
          <p:spPr bwMode="auto">
            <a:xfrm>
              <a:off x="2386213" y="4622047"/>
              <a:ext cx="2061237" cy="1533802"/>
            </a:xfrm>
            <a:prstGeom prst="rect">
              <a:avLst/>
            </a:prstGeom>
            <a:noFill/>
            <a:extLst>
              <a:ext uri="{909E8E84-426E-40DD-AFC4-6F175D3DCCD1}">
                <a14:hiddenFill xmlns:a14="http://schemas.microsoft.com/office/drawing/2010/main">
                  <a:solidFill>
                    <a:srgbClr val="FFFFFF"/>
                  </a:solidFill>
                </a14:hiddenFill>
              </a:ext>
            </a:extLst>
          </p:spPr>
        </p:pic>
        <p:pic>
          <p:nvPicPr>
            <p:cNvPr id="23572" name="Picture 20" descr="Nominal Group Technique">
              <a:extLst>
                <a:ext uri="{FF2B5EF4-FFF2-40B4-BE49-F238E27FC236}">
                  <a16:creationId xmlns:a16="http://schemas.microsoft.com/office/drawing/2014/main" id="{697351E3-EB10-21B4-267E-BD08CA6D94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77" r="14916" b="6"/>
            <a:stretch/>
          </p:blipFill>
          <p:spPr bwMode="auto">
            <a:xfrm>
              <a:off x="4720474" y="4622047"/>
              <a:ext cx="2050915" cy="153380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a:extLst>
              <a:ext uri="{FF2B5EF4-FFF2-40B4-BE49-F238E27FC236}">
                <a16:creationId xmlns:a16="http://schemas.microsoft.com/office/drawing/2014/main" id="{E13CC2A8-F103-FE62-5515-A87AE6B970FB}"/>
              </a:ext>
            </a:extLst>
          </p:cNvPr>
          <p:cNvSpPr>
            <a:spLocks noGrp="1"/>
          </p:cNvSpPr>
          <p:nvPr>
            <p:ph idx="1"/>
          </p:nvPr>
        </p:nvSpPr>
        <p:spPr>
          <a:xfrm>
            <a:off x="7044413" y="1355606"/>
            <a:ext cx="4461940" cy="5143594"/>
          </a:xfrm>
        </p:spPr>
        <p:txBody>
          <a:bodyPr>
            <a:normAutofit fontScale="70000" lnSpcReduction="20000"/>
          </a:bodyPr>
          <a:lstStyle/>
          <a:p>
            <a:pPr marL="457200" indent="-457200"/>
            <a:r>
              <a:rPr lang="en-US" b="0" dirty="0"/>
              <a:t>Mixed interest groups</a:t>
            </a:r>
          </a:p>
          <a:p>
            <a:pPr marL="457200" indent="-457200"/>
            <a:r>
              <a:rPr lang="en-US" b="0" dirty="0"/>
              <a:t>Categories at the table </a:t>
            </a:r>
          </a:p>
          <a:p>
            <a:pPr marL="457200" indent="-457200"/>
            <a:r>
              <a:rPr lang="en-US" b="0" dirty="0"/>
              <a:t>Groups rotated; one person stayed behind to explain (or facilitated)</a:t>
            </a:r>
          </a:p>
          <a:p>
            <a:pPr marL="457200" indent="-457200"/>
            <a:r>
              <a:rPr lang="en-US" b="0" dirty="0"/>
              <a:t>Groups first had to understand the suggestion.</a:t>
            </a:r>
          </a:p>
          <a:p>
            <a:pPr marL="457200" indent="-457200"/>
            <a:r>
              <a:rPr lang="en-US" b="0" dirty="0"/>
              <a:t>Groups could add, modify, or just add stickers to ideas they liked</a:t>
            </a:r>
          </a:p>
          <a:p>
            <a:pPr marL="457200" indent="-457200"/>
            <a:r>
              <a:rPr lang="en-US" b="0" dirty="0"/>
              <a:t>Each table had 10 stickers, each round. They had to decide where to put the stickers.</a:t>
            </a:r>
          </a:p>
          <a:p>
            <a:pPr marL="457200" indent="-457200"/>
            <a:r>
              <a:rPr lang="en-US" b="0" dirty="0"/>
              <a:t>Rotated all groups and tallied.</a:t>
            </a:r>
          </a:p>
        </p:txBody>
      </p:sp>
    </p:spTree>
    <p:extLst>
      <p:ext uri="{BB962C8B-B14F-4D97-AF65-F5344CB8AC3E}">
        <p14:creationId xmlns:p14="http://schemas.microsoft.com/office/powerpoint/2010/main" val="51633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Key Takeaway: Content is Theirs, but the Process is Mine!&#10;">
            <a:extLst>
              <a:ext uri="{FF2B5EF4-FFF2-40B4-BE49-F238E27FC236}">
                <a16:creationId xmlns:a16="http://schemas.microsoft.com/office/drawing/2014/main" id="{901C3DCE-961E-ADD7-21BD-74208DB46A58}"/>
              </a:ext>
            </a:extLst>
          </p:cNvPr>
          <p:cNvSpPr>
            <a:spLocks noGrp="1"/>
          </p:cNvSpPr>
          <p:nvPr>
            <p:ph type="title"/>
          </p:nvPr>
        </p:nvSpPr>
        <p:spPr>
          <a:xfrm>
            <a:off x="2130238" y="123012"/>
            <a:ext cx="6875976" cy="1061566"/>
          </a:xfrm>
        </p:spPr>
        <p:txBody>
          <a:bodyPr>
            <a:normAutofit/>
          </a:bodyPr>
          <a:lstStyle/>
          <a:p>
            <a:r>
              <a:rPr lang="en-US" dirty="0"/>
              <a:t>Case: Sage Grouse Initiative</a:t>
            </a:r>
          </a:p>
        </p:txBody>
      </p:sp>
      <p:pic>
        <p:nvPicPr>
          <p:cNvPr id="2066" name="Picture 18" descr="Sage Grouse Initiative ">
            <a:extLst>
              <a:ext uri="{FF2B5EF4-FFF2-40B4-BE49-F238E27FC236}">
                <a16:creationId xmlns:a16="http://schemas.microsoft.com/office/drawing/2014/main" id="{5C5CD3F8-C48A-C756-7B3B-FAD23CBD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186" y="954634"/>
            <a:ext cx="1337573" cy="1061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 Bureau of Land Management, Full Color Seal">
            <a:extLst>
              <a:ext uri="{FF2B5EF4-FFF2-40B4-BE49-F238E27FC236}">
                <a16:creationId xmlns:a16="http://schemas.microsoft.com/office/drawing/2014/main" id="{2B1ED09D-0CCE-AD99-753E-B72A83550D4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83"/>
          <a:stretch>
            <a:fillRect/>
          </a:stretch>
        </p:blipFill>
        <p:spPr bwMode="auto">
          <a:xfrm>
            <a:off x="4759760" y="1011352"/>
            <a:ext cx="994190" cy="9128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daho Fish and Game News  ">
            <a:extLst>
              <a:ext uri="{FF2B5EF4-FFF2-40B4-BE49-F238E27FC236}">
                <a16:creationId xmlns:a16="http://schemas.microsoft.com/office/drawing/2014/main" id="{F95BA34D-A4EC-BC5A-594E-FDD92F2B9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8282" y="1063832"/>
            <a:ext cx="735244" cy="8431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CASE: Because sage grouse numbers were declining to the point where they are likely to be listed as an endangered species, meetings were held to create state plan to avoid listing. Lots of interest in land use by many vested parties, with lots of blame for why there’s a decline. Southern Idaho’s first meeting had 70 people show up in a small grange hall. Fifty of the attendees were ranchers and they want to discuss how decisions will be made. The ranchers propose voting.&#10;">
            <a:extLst>
              <a:ext uri="{FF2B5EF4-FFF2-40B4-BE49-F238E27FC236}">
                <a16:creationId xmlns:a16="http://schemas.microsoft.com/office/drawing/2014/main" id="{E0B60D56-EB47-6E36-4292-7ED4EEC299D5}"/>
              </a:ext>
            </a:extLst>
          </p:cNvPr>
          <p:cNvSpPr txBox="1"/>
          <p:nvPr/>
        </p:nvSpPr>
        <p:spPr>
          <a:xfrm>
            <a:off x="2081666" y="1990243"/>
            <a:ext cx="9724871" cy="2677656"/>
          </a:xfrm>
          <a:prstGeom prst="rect">
            <a:avLst/>
          </a:prstGeom>
          <a:noFill/>
        </p:spPr>
        <p:txBody>
          <a:bodyPr wrap="square" rtlCol="0">
            <a:spAutoFit/>
          </a:bodyPr>
          <a:lstStyle/>
          <a:p>
            <a:r>
              <a:rPr lang="en-US" sz="2400" dirty="0">
                <a:solidFill>
                  <a:schemeClr val="bg1"/>
                </a:solidFill>
              </a:rPr>
              <a:t>CASE: Because sage grouse numbers were declining to the point where they were likely to be listed as an endangered species, meetings were held to create state plan to avoid listing. There was lots of interest in land use by many vested parties, with plenty of blame for why there was a decline. Southern Idaho’s first meeting had 65 people show up at a small grange hall. Roughly 45 of the attendees were ranchers and they want to discuss how decisions will be made. The ranchers proposed voting.</a:t>
            </a:r>
            <a:endParaRPr lang="en-US" sz="2400" dirty="0"/>
          </a:p>
        </p:txBody>
      </p:sp>
      <p:pic>
        <p:nvPicPr>
          <p:cNvPr id="2054" name="Picture 6" descr="Idaho RV Campgrounds Association - RV Parks, Campgrounds, Resorts">
            <a:extLst>
              <a:ext uri="{FF2B5EF4-FFF2-40B4-BE49-F238E27FC236}">
                <a16:creationId xmlns:a16="http://schemas.microsoft.com/office/drawing/2014/main" id="{5A79FA01-185B-868F-54D5-242BB82571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1666" y="5393249"/>
            <a:ext cx="713041" cy="713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daho Cattle Association">
            <a:extLst>
              <a:ext uri="{FF2B5EF4-FFF2-40B4-BE49-F238E27FC236}">
                <a16:creationId xmlns:a16="http://schemas.microsoft.com/office/drawing/2014/main" id="{C43BDAD0-0B1C-E55B-102D-0FF59A3393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8940" y="5560305"/>
            <a:ext cx="1128088" cy="11280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iversity of Idaho ">
            <a:extLst>
              <a:ext uri="{FF2B5EF4-FFF2-40B4-BE49-F238E27FC236}">
                <a16:creationId xmlns:a16="http://schemas.microsoft.com/office/drawing/2014/main" id="{0E312697-E654-4011-9340-4C4C97D10A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90853" y="5059027"/>
            <a:ext cx="836747" cy="8367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unter Education Programs | Idaho Fish and Game">
            <a:extLst>
              <a:ext uri="{FF2B5EF4-FFF2-40B4-BE49-F238E27FC236}">
                <a16:creationId xmlns:a16="http://schemas.microsoft.com/office/drawing/2014/main" id="{C5523DF0-4F3D-9BAF-C74F-2236C8FDE6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9910" y="5206660"/>
            <a:ext cx="1007118" cy="10071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 US Department of Defense Seal  ">
            <a:extLst>
              <a:ext uri="{FF2B5EF4-FFF2-40B4-BE49-F238E27FC236}">
                <a16:creationId xmlns:a16="http://schemas.microsoft.com/office/drawing/2014/main" id="{BE446774-5975-CE04-40EA-7A18133FEB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1150" y="5355943"/>
            <a:ext cx="1278583" cy="1265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daho | The Wilderness Society">
            <a:extLst>
              <a:ext uri="{FF2B5EF4-FFF2-40B4-BE49-F238E27FC236}">
                <a16:creationId xmlns:a16="http://schemas.microsoft.com/office/drawing/2014/main" id="{36CEB21E-25C5-6A30-28DF-F8DB58805B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7690" y="5441777"/>
            <a:ext cx="832738" cy="13651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descr="Ducks Unlimited Logo">
            <a:extLst>
              <a:ext uri="{FF2B5EF4-FFF2-40B4-BE49-F238E27FC236}">
                <a16:creationId xmlns:a16="http://schemas.microsoft.com/office/drawing/2014/main" id="{5C34C684-5054-408C-B555-841F810CA789}"/>
              </a:ext>
            </a:extLst>
          </p:cNvPr>
          <p:cNvSpPr/>
          <p:nvPr/>
        </p:nvSpPr>
        <p:spPr>
          <a:xfrm>
            <a:off x="5411893" y="5302655"/>
            <a:ext cx="1109664" cy="9535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0" descr="Idaho Conservation League – Idaho Conservation League">
            <a:extLst>
              <a:ext uri="{FF2B5EF4-FFF2-40B4-BE49-F238E27FC236}">
                <a16:creationId xmlns:a16="http://schemas.microsoft.com/office/drawing/2014/main" id="{C354BD3E-055C-E816-E6B8-373AE720AF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155" y="6301664"/>
            <a:ext cx="1587415" cy="4824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ucks unlimited">
            <a:extLst>
              <a:ext uri="{FF2B5EF4-FFF2-40B4-BE49-F238E27FC236}">
                <a16:creationId xmlns:a16="http://schemas.microsoft.com/office/drawing/2014/main" id="{4F4993C3-2850-8F39-1318-FD65D5E6F5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4147" y="5294840"/>
            <a:ext cx="1097018" cy="944368"/>
          </a:xfrm>
          <a:prstGeom prst="rect">
            <a:avLst/>
          </a:prstGeom>
        </p:spPr>
      </p:pic>
      <p:pic>
        <p:nvPicPr>
          <p:cNvPr id="15" name="Picture 14" descr="Idaho Rivers United">
            <a:extLst>
              <a:ext uri="{FF2B5EF4-FFF2-40B4-BE49-F238E27FC236}">
                <a16:creationId xmlns:a16="http://schemas.microsoft.com/office/drawing/2014/main" id="{74FF3968-2CBB-BBA2-FBBB-F3B772AADE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84098" y="5343009"/>
            <a:ext cx="697980" cy="1265088"/>
          </a:xfrm>
          <a:prstGeom prst="rect">
            <a:avLst/>
          </a:prstGeom>
        </p:spPr>
      </p:pic>
      <p:pic>
        <p:nvPicPr>
          <p:cNvPr id="17" name="Picture 16" descr="American Wild Horse Conservation">
            <a:extLst>
              <a:ext uri="{FF2B5EF4-FFF2-40B4-BE49-F238E27FC236}">
                <a16:creationId xmlns:a16="http://schemas.microsoft.com/office/drawing/2014/main" id="{583C2671-FB35-2A25-A0EE-06CA1EB97A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73983" y="6147119"/>
            <a:ext cx="1420844" cy="541274"/>
          </a:xfrm>
          <a:prstGeom prst="rect">
            <a:avLst/>
          </a:prstGeom>
        </p:spPr>
      </p:pic>
    </p:spTree>
    <p:extLst>
      <p:ext uri="{BB962C8B-B14F-4D97-AF65-F5344CB8AC3E}">
        <p14:creationId xmlns:p14="http://schemas.microsoft.com/office/powerpoint/2010/main" val="41212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8A9B-7398-751D-4794-96D62D04BEA9}"/>
              </a:ext>
            </a:extLst>
          </p:cNvPr>
          <p:cNvSpPr>
            <a:spLocks noGrp="1"/>
          </p:cNvSpPr>
          <p:nvPr>
            <p:ph type="title"/>
          </p:nvPr>
        </p:nvSpPr>
        <p:spPr>
          <a:xfrm>
            <a:off x="2113569" y="1"/>
            <a:ext cx="4822624" cy="2332828"/>
          </a:xfrm>
        </p:spPr>
        <p:txBody>
          <a:bodyPr anchor="b">
            <a:noAutofit/>
          </a:bodyPr>
          <a:lstStyle/>
          <a:p>
            <a:r>
              <a:rPr lang="en-US" dirty="0"/>
              <a:t>Key Takeaway: Sage Grouse Initiative</a:t>
            </a:r>
          </a:p>
        </p:txBody>
      </p:sp>
      <p:sp>
        <p:nvSpPr>
          <p:cNvPr id="3" name="Content Placeholder 2">
            <a:extLst>
              <a:ext uri="{FF2B5EF4-FFF2-40B4-BE49-F238E27FC236}">
                <a16:creationId xmlns:a16="http://schemas.microsoft.com/office/drawing/2014/main" id="{E09183A8-4833-882F-66F0-16085FED4EEB}"/>
              </a:ext>
            </a:extLst>
          </p:cNvPr>
          <p:cNvSpPr>
            <a:spLocks noGrp="1"/>
          </p:cNvSpPr>
          <p:nvPr>
            <p:ph idx="1"/>
          </p:nvPr>
        </p:nvSpPr>
        <p:spPr>
          <a:xfrm>
            <a:off x="2580203" y="3117465"/>
            <a:ext cx="3133405" cy="3146926"/>
          </a:xfrm>
        </p:spPr>
        <p:txBody>
          <a:bodyPr>
            <a:normAutofit/>
          </a:bodyPr>
          <a:lstStyle/>
          <a:p>
            <a:pPr marL="0" indent="0" algn="ctr">
              <a:buNone/>
            </a:pPr>
            <a:r>
              <a:rPr lang="en-US" b="0" dirty="0"/>
              <a:t>The content may be theirs, but the process belongs to me!</a:t>
            </a:r>
          </a:p>
        </p:txBody>
      </p:sp>
      <p:pic>
        <p:nvPicPr>
          <p:cNvPr id="1026" name="Picture 2" descr="Greater Sage Grouse (Centrocercus urophasianus) | U.S. Fish &amp; Wildlife  Service">
            <a:extLst>
              <a:ext uri="{FF2B5EF4-FFF2-40B4-BE49-F238E27FC236}">
                <a16:creationId xmlns:a16="http://schemas.microsoft.com/office/drawing/2014/main" id="{581CE4B8-7A9D-501A-7F8E-5F855858F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71" r="1" b="2073"/>
          <a:stretch/>
        </p:blipFill>
        <p:spPr bwMode="auto">
          <a:xfrm>
            <a:off x="6478394" y="10"/>
            <a:ext cx="542266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12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3461-B858-FFCA-86DE-11FB7D6D578D}"/>
              </a:ext>
            </a:extLst>
          </p:cNvPr>
          <p:cNvSpPr>
            <a:spLocks noGrp="1"/>
          </p:cNvSpPr>
          <p:nvPr>
            <p:ph type="title"/>
          </p:nvPr>
        </p:nvSpPr>
        <p:spPr>
          <a:xfrm>
            <a:off x="1994789" y="123638"/>
            <a:ext cx="8502021" cy="1325563"/>
          </a:xfrm>
        </p:spPr>
        <p:txBody>
          <a:bodyPr/>
          <a:lstStyle/>
          <a:p>
            <a:r>
              <a:rPr lang="en-US" dirty="0"/>
              <a:t>Moving Toward Decision Making  </a:t>
            </a:r>
          </a:p>
        </p:txBody>
      </p:sp>
      <p:graphicFrame>
        <p:nvGraphicFramePr>
          <p:cNvPr id="6" name="Diagram 5" descr="% boxes labeled Identify and diagnose, Develop Possible Actions, Evaluate Alternative solutions, Identify the most appropriate solution, and evaluate snf follow-up.">
            <a:extLst>
              <a:ext uri="{FF2B5EF4-FFF2-40B4-BE49-F238E27FC236}">
                <a16:creationId xmlns:a16="http://schemas.microsoft.com/office/drawing/2014/main" id="{8227076C-D2B4-772F-158B-7428D79A06AD}"/>
              </a:ext>
            </a:extLst>
          </p:cNvPr>
          <p:cNvGraphicFramePr/>
          <p:nvPr>
            <p:extLst>
              <p:ext uri="{D42A27DB-BD31-4B8C-83A1-F6EECF244321}">
                <p14:modId xmlns:p14="http://schemas.microsoft.com/office/powerpoint/2010/main" val="644198510"/>
              </p:ext>
            </p:extLst>
          </p:nvPr>
        </p:nvGraphicFramePr>
        <p:xfrm>
          <a:off x="4696691" y="1876425"/>
          <a:ext cx="639993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FDA9B6F-A774-3E24-4027-8F8606395CAE}"/>
              </a:ext>
            </a:extLst>
          </p:cNvPr>
          <p:cNvSpPr txBox="1"/>
          <p:nvPr/>
        </p:nvSpPr>
        <p:spPr>
          <a:xfrm>
            <a:off x="2486024" y="5776188"/>
            <a:ext cx="8896351" cy="954107"/>
          </a:xfrm>
          <a:prstGeom prst="rect">
            <a:avLst/>
          </a:prstGeom>
          <a:solidFill>
            <a:srgbClr val="C54A13"/>
          </a:solidFill>
        </p:spPr>
        <p:txBody>
          <a:bodyPr wrap="square" rtlCol="0">
            <a:spAutoFit/>
          </a:bodyPr>
          <a:lstStyle/>
          <a:p>
            <a:pPr algn="ctr"/>
            <a:r>
              <a:rPr lang="en-US" sz="2800" dirty="0">
                <a:solidFill>
                  <a:schemeClr val="bg1"/>
                </a:solidFill>
                <a:latin typeface="Aptos" panose="020B0004020202020204" pitchFamily="34" charset="0"/>
              </a:rPr>
              <a:t>What do we want to encourage and what do we want to avoid as the group makes decisions?</a:t>
            </a:r>
          </a:p>
        </p:txBody>
      </p:sp>
    </p:spTree>
    <p:extLst>
      <p:ext uri="{BB962C8B-B14F-4D97-AF65-F5344CB8AC3E}">
        <p14:creationId xmlns:p14="http://schemas.microsoft.com/office/powerpoint/2010/main" val="275813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AEAA-8488-6303-C7F2-1BEA65694A5D}"/>
              </a:ext>
            </a:extLst>
          </p:cNvPr>
          <p:cNvSpPr>
            <a:spLocks noGrp="1"/>
          </p:cNvSpPr>
          <p:nvPr>
            <p:ph type="title"/>
          </p:nvPr>
        </p:nvSpPr>
        <p:spPr>
          <a:xfrm>
            <a:off x="2035203" y="87793"/>
            <a:ext cx="8889972" cy="1325563"/>
          </a:xfrm>
        </p:spPr>
        <p:txBody>
          <a:bodyPr/>
          <a:lstStyle/>
          <a:p>
            <a:r>
              <a:rPr lang="en-US" dirty="0"/>
              <a:t>Lots of Decision-making Methods</a:t>
            </a:r>
          </a:p>
        </p:txBody>
      </p:sp>
      <p:sp>
        <p:nvSpPr>
          <p:cNvPr id="51" name="Flowchart: Alternate Process 50">
            <a:extLst>
              <a:ext uri="{FF2B5EF4-FFF2-40B4-BE49-F238E27FC236}">
                <a16:creationId xmlns:a16="http://schemas.microsoft.com/office/drawing/2014/main" id="{AB063CF2-0E0D-B204-1568-F394866A8C22}"/>
              </a:ext>
            </a:extLst>
          </p:cNvPr>
          <p:cNvSpPr/>
          <p:nvPr/>
        </p:nvSpPr>
        <p:spPr>
          <a:xfrm>
            <a:off x="3018559" y="1504085"/>
            <a:ext cx="2294098" cy="1201547"/>
          </a:xfrm>
          <a:prstGeom prst="flowChartAlternateProcess">
            <a:avLst/>
          </a:prstGeom>
          <a:solidFill>
            <a:srgbClr val="F6F3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Paired Comparison</a:t>
            </a:r>
          </a:p>
        </p:txBody>
      </p:sp>
      <p:sp>
        <p:nvSpPr>
          <p:cNvPr id="54" name="Flowchart: Alternate Process 53">
            <a:extLst>
              <a:ext uri="{FF2B5EF4-FFF2-40B4-BE49-F238E27FC236}">
                <a16:creationId xmlns:a16="http://schemas.microsoft.com/office/drawing/2014/main" id="{AEA5F63B-EE06-FD15-86D6-A8A64B8EED9E}"/>
              </a:ext>
            </a:extLst>
          </p:cNvPr>
          <p:cNvSpPr/>
          <p:nvPr/>
        </p:nvSpPr>
        <p:spPr>
          <a:xfrm>
            <a:off x="5814058" y="1550005"/>
            <a:ext cx="2190750" cy="1141726"/>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Random Chance</a:t>
            </a:r>
          </a:p>
        </p:txBody>
      </p:sp>
      <p:sp>
        <p:nvSpPr>
          <p:cNvPr id="58" name="Flowchart: Alternate Process 57">
            <a:extLst>
              <a:ext uri="{FF2B5EF4-FFF2-40B4-BE49-F238E27FC236}">
                <a16:creationId xmlns:a16="http://schemas.microsoft.com/office/drawing/2014/main" id="{4BD7745F-9846-2C58-87C1-7083C6F77745}"/>
              </a:ext>
            </a:extLst>
          </p:cNvPr>
          <p:cNvSpPr/>
          <p:nvPr/>
        </p:nvSpPr>
        <p:spPr>
          <a:xfrm>
            <a:off x="8757765" y="1551248"/>
            <a:ext cx="2190750" cy="114172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Power</a:t>
            </a:r>
          </a:p>
        </p:txBody>
      </p:sp>
      <p:sp>
        <p:nvSpPr>
          <p:cNvPr id="52" name="Flowchart: Alternate Process 51">
            <a:extLst>
              <a:ext uri="{FF2B5EF4-FFF2-40B4-BE49-F238E27FC236}">
                <a16:creationId xmlns:a16="http://schemas.microsoft.com/office/drawing/2014/main" id="{4CD25C55-2706-8597-11CF-3ABD1348C9B1}"/>
              </a:ext>
            </a:extLst>
          </p:cNvPr>
          <p:cNvSpPr/>
          <p:nvPr/>
        </p:nvSpPr>
        <p:spPr>
          <a:xfrm>
            <a:off x="4824678" y="2856185"/>
            <a:ext cx="2190750" cy="1141726"/>
          </a:xfrm>
          <a:prstGeom prst="flowChartAlternateProcess">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Averaging</a:t>
            </a:r>
          </a:p>
        </p:txBody>
      </p:sp>
      <p:sp>
        <p:nvSpPr>
          <p:cNvPr id="56" name="Flowchart: Alternate Process 55">
            <a:extLst>
              <a:ext uri="{FF2B5EF4-FFF2-40B4-BE49-F238E27FC236}">
                <a16:creationId xmlns:a16="http://schemas.microsoft.com/office/drawing/2014/main" id="{EDE05D63-CF25-8D34-4D15-AFDD01B16160}"/>
              </a:ext>
            </a:extLst>
          </p:cNvPr>
          <p:cNvSpPr/>
          <p:nvPr/>
        </p:nvSpPr>
        <p:spPr>
          <a:xfrm>
            <a:off x="7534275" y="2834762"/>
            <a:ext cx="2190750" cy="1141726"/>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Intuition</a:t>
            </a:r>
          </a:p>
        </p:txBody>
      </p:sp>
      <p:sp>
        <p:nvSpPr>
          <p:cNvPr id="57" name="Flowchart: Alternate Process 56">
            <a:extLst>
              <a:ext uri="{FF2B5EF4-FFF2-40B4-BE49-F238E27FC236}">
                <a16:creationId xmlns:a16="http://schemas.microsoft.com/office/drawing/2014/main" id="{B7E7CBB6-40F2-4CF1-8357-45C061A18FB9}"/>
              </a:ext>
            </a:extLst>
          </p:cNvPr>
          <p:cNvSpPr/>
          <p:nvPr/>
        </p:nvSpPr>
        <p:spPr>
          <a:xfrm>
            <a:off x="2712241" y="4012714"/>
            <a:ext cx="2190750" cy="1141726"/>
          </a:xfrm>
          <a:prstGeom prst="flowChartAlternateProcess">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Pro/Con</a:t>
            </a:r>
          </a:p>
        </p:txBody>
      </p:sp>
      <p:sp>
        <p:nvSpPr>
          <p:cNvPr id="53" name="Flowchart: Alternate Process 52">
            <a:extLst>
              <a:ext uri="{FF2B5EF4-FFF2-40B4-BE49-F238E27FC236}">
                <a16:creationId xmlns:a16="http://schemas.microsoft.com/office/drawing/2014/main" id="{031C12EF-48B6-8B55-9DAD-51D0D980F5CD}"/>
              </a:ext>
            </a:extLst>
          </p:cNvPr>
          <p:cNvSpPr/>
          <p:nvPr/>
        </p:nvSpPr>
        <p:spPr>
          <a:xfrm>
            <a:off x="5790073" y="4120763"/>
            <a:ext cx="2190750" cy="1141726"/>
          </a:xfrm>
          <a:prstGeom prst="flowChartAlternate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Voting</a:t>
            </a:r>
          </a:p>
        </p:txBody>
      </p:sp>
      <p:sp>
        <p:nvSpPr>
          <p:cNvPr id="61" name="Flowchart: Alternate Process 60">
            <a:extLst>
              <a:ext uri="{FF2B5EF4-FFF2-40B4-BE49-F238E27FC236}">
                <a16:creationId xmlns:a16="http://schemas.microsoft.com/office/drawing/2014/main" id="{AA1ABF4C-ED85-A3FB-32FA-60D9752CC1F4}"/>
              </a:ext>
            </a:extLst>
          </p:cNvPr>
          <p:cNvSpPr/>
          <p:nvPr/>
        </p:nvSpPr>
        <p:spPr>
          <a:xfrm>
            <a:off x="8734425" y="4113137"/>
            <a:ext cx="2190750" cy="1141726"/>
          </a:xfrm>
          <a:prstGeom prst="flowChartAlternateProcess">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Value-Based</a:t>
            </a:r>
          </a:p>
        </p:txBody>
      </p:sp>
      <p:sp>
        <p:nvSpPr>
          <p:cNvPr id="59" name="Flowchart: Alternate Process 58">
            <a:extLst>
              <a:ext uri="{FF2B5EF4-FFF2-40B4-BE49-F238E27FC236}">
                <a16:creationId xmlns:a16="http://schemas.microsoft.com/office/drawing/2014/main" id="{93964704-44CE-378D-EDDD-D945992571E0}"/>
              </a:ext>
            </a:extLst>
          </p:cNvPr>
          <p:cNvSpPr/>
          <p:nvPr/>
        </p:nvSpPr>
        <p:spPr>
          <a:xfrm>
            <a:off x="3729303" y="5350009"/>
            <a:ext cx="2190750" cy="1141726"/>
          </a:xfrm>
          <a:prstGeom prst="flowChartAlternateProcess">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Third Party</a:t>
            </a:r>
          </a:p>
        </p:txBody>
      </p:sp>
      <p:sp>
        <p:nvSpPr>
          <p:cNvPr id="55" name="Flowchart: Alternate Process 54">
            <a:extLst>
              <a:ext uri="{FF2B5EF4-FFF2-40B4-BE49-F238E27FC236}">
                <a16:creationId xmlns:a16="http://schemas.microsoft.com/office/drawing/2014/main" id="{804E7F4E-4101-7766-3C81-97A0785A2FB2}"/>
              </a:ext>
            </a:extLst>
          </p:cNvPr>
          <p:cNvSpPr/>
          <p:nvPr/>
        </p:nvSpPr>
        <p:spPr>
          <a:xfrm>
            <a:off x="6277312" y="5391512"/>
            <a:ext cx="2190750" cy="1141726"/>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Scientific Method</a:t>
            </a:r>
          </a:p>
        </p:txBody>
      </p:sp>
      <p:sp>
        <p:nvSpPr>
          <p:cNvPr id="60" name="Flowchart: Alternate Process 59">
            <a:extLst>
              <a:ext uri="{FF2B5EF4-FFF2-40B4-BE49-F238E27FC236}">
                <a16:creationId xmlns:a16="http://schemas.microsoft.com/office/drawing/2014/main" id="{B70124FA-4C4F-AE38-D439-69A550E130DD}"/>
              </a:ext>
            </a:extLst>
          </p:cNvPr>
          <p:cNvSpPr/>
          <p:nvPr/>
        </p:nvSpPr>
        <p:spPr>
          <a:xfrm>
            <a:off x="8829675" y="5407335"/>
            <a:ext cx="2190750" cy="1141726"/>
          </a:xfrm>
          <a:prstGeom prst="flowChartAlternateProcess">
            <a:avLst/>
          </a:prstGeom>
          <a:solidFill>
            <a:srgbClr val="478EC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Affinity Diagrams</a:t>
            </a:r>
          </a:p>
        </p:txBody>
      </p:sp>
    </p:spTree>
    <p:extLst>
      <p:ext uri="{BB962C8B-B14F-4D97-AF65-F5344CB8AC3E}">
        <p14:creationId xmlns:p14="http://schemas.microsoft.com/office/powerpoint/2010/main" val="4056373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67C0-7A21-480F-DDD0-7158EC972D0E}"/>
              </a:ext>
            </a:extLst>
          </p:cNvPr>
          <p:cNvSpPr>
            <a:spLocks noGrp="1"/>
          </p:cNvSpPr>
          <p:nvPr>
            <p:ph type="title"/>
          </p:nvPr>
        </p:nvSpPr>
        <p:spPr>
          <a:xfrm>
            <a:off x="2486303" y="769938"/>
            <a:ext cx="3932237" cy="1600200"/>
          </a:xfrm>
        </p:spPr>
        <p:txBody>
          <a:bodyPr anchor="ctr">
            <a:normAutofit/>
          </a:bodyPr>
          <a:lstStyle/>
          <a:p>
            <a:r>
              <a:rPr lang="en-US" dirty="0"/>
              <a:t>Reality Tester</a:t>
            </a:r>
          </a:p>
        </p:txBody>
      </p:sp>
      <p:sp>
        <p:nvSpPr>
          <p:cNvPr id="3" name="Content Placeholder 2">
            <a:extLst>
              <a:ext uri="{FF2B5EF4-FFF2-40B4-BE49-F238E27FC236}">
                <a16:creationId xmlns:a16="http://schemas.microsoft.com/office/drawing/2014/main" id="{ED46F880-22FC-3F66-AAC3-D20F861CACE9}"/>
              </a:ext>
            </a:extLst>
          </p:cNvPr>
          <p:cNvSpPr>
            <a:spLocks noGrp="1"/>
          </p:cNvSpPr>
          <p:nvPr>
            <p:ph type="body" sz="half" idx="2"/>
          </p:nvPr>
        </p:nvSpPr>
        <p:spPr>
          <a:xfrm>
            <a:off x="2398620" y="2047948"/>
            <a:ext cx="3932237" cy="4252644"/>
          </a:xfrm>
        </p:spPr>
        <p:txBody>
          <a:bodyPr>
            <a:normAutofit lnSpcReduction="10000"/>
          </a:bodyPr>
          <a:lstStyle/>
          <a:p>
            <a:r>
              <a:rPr lang="en-US" sz="2600" b="0" dirty="0"/>
              <a:t>Identifying the Criteria for Good Decisions</a:t>
            </a:r>
          </a:p>
          <a:p>
            <a:endParaRPr lang="en-US" sz="2600" b="0" dirty="0"/>
          </a:p>
          <a:p>
            <a:r>
              <a:rPr lang="en-US" sz="2600" b="0" dirty="0"/>
              <a:t>Those interests that were identified become the basis of knowing if a decision is workable.</a:t>
            </a:r>
          </a:p>
          <a:p>
            <a:pPr marL="0" indent="0">
              <a:buNone/>
            </a:pPr>
            <a:endParaRPr lang="en-US" sz="2600" b="0" dirty="0"/>
          </a:p>
          <a:p>
            <a:r>
              <a:rPr lang="en-US" sz="2600" b="0" dirty="0"/>
              <a:t>Ask, “Will this actually meet our needs and what could go wrong?”</a:t>
            </a:r>
          </a:p>
          <a:p>
            <a:endParaRPr lang="en-US" sz="2000" dirty="0"/>
          </a:p>
        </p:txBody>
      </p:sp>
      <p:pic>
        <p:nvPicPr>
          <p:cNvPr id="5" name="Picture 4" descr="Hat that reads reality or illusion. Shows a read pill and a blue pill.">
            <a:extLst>
              <a:ext uri="{FF2B5EF4-FFF2-40B4-BE49-F238E27FC236}">
                <a16:creationId xmlns:a16="http://schemas.microsoft.com/office/drawing/2014/main" id="{FEDF3F90-E1A6-3053-6FCF-D624CC314AE3}"/>
              </a:ext>
            </a:extLst>
          </p:cNvPr>
          <p:cNvPicPr>
            <a:picLocks noChangeAspect="1"/>
          </p:cNvPicPr>
          <p:nvPr/>
        </p:nvPicPr>
        <p:blipFill rotWithShape="1">
          <a:blip r:embed="rId2"/>
          <a:srcRect l="4043" r="10950" b="-3"/>
          <a:stretch>
            <a:fillRect/>
          </a:stretch>
        </p:blipFill>
        <p:spPr>
          <a:xfrm>
            <a:off x="6652223" y="729030"/>
            <a:ext cx="4756625" cy="5399939"/>
          </a:xfrm>
          <a:prstGeom prst="rect">
            <a:avLst/>
          </a:prstGeom>
          <a:noFill/>
        </p:spPr>
      </p:pic>
    </p:spTree>
    <p:extLst>
      <p:ext uri="{BB962C8B-B14F-4D97-AF65-F5344CB8AC3E}">
        <p14:creationId xmlns:p14="http://schemas.microsoft.com/office/powerpoint/2010/main" val="3523801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6876C-8B65-5389-5DEB-2ECE359C973B}"/>
              </a:ext>
            </a:extLst>
          </p:cNvPr>
          <p:cNvSpPr>
            <a:spLocks noGrp="1"/>
          </p:cNvSpPr>
          <p:nvPr>
            <p:ph type="title"/>
          </p:nvPr>
        </p:nvSpPr>
        <p:spPr>
          <a:xfrm>
            <a:off x="2125250" y="127705"/>
            <a:ext cx="5605629" cy="1325563"/>
          </a:xfrm>
        </p:spPr>
        <p:txBody>
          <a:bodyPr>
            <a:normAutofit/>
          </a:bodyPr>
          <a:lstStyle/>
          <a:p>
            <a:r>
              <a:rPr lang="en-US" dirty="0"/>
              <a:t>Reality Test Decisions</a:t>
            </a:r>
          </a:p>
        </p:txBody>
      </p:sp>
      <p:pic>
        <p:nvPicPr>
          <p:cNvPr id="7" name="Picture 6" descr="Hat that reads reality or illusion. Shows a read pill and a blue pill.">
            <a:extLst>
              <a:ext uri="{FF2B5EF4-FFF2-40B4-BE49-F238E27FC236}">
                <a16:creationId xmlns:a16="http://schemas.microsoft.com/office/drawing/2014/main" id="{632A469A-99D1-C444-7738-9528E2E4DF68}"/>
              </a:ext>
            </a:extLst>
          </p:cNvPr>
          <p:cNvPicPr>
            <a:picLocks noChangeAspect="1"/>
          </p:cNvPicPr>
          <p:nvPr/>
        </p:nvPicPr>
        <p:blipFill rotWithShape="1">
          <a:blip r:embed="rId3">
            <a:alphaModFix/>
          </a:blip>
          <a:srcRect l="10128" r="17383" b="3"/>
          <a:stretch/>
        </p:blipFill>
        <p:spPr>
          <a:xfrm>
            <a:off x="8668531" y="1340780"/>
            <a:ext cx="2809093" cy="373944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Content Placeholder 2">
            <a:extLst>
              <a:ext uri="{FF2B5EF4-FFF2-40B4-BE49-F238E27FC236}">
                <a16:creationId xmlns:a16="http://schemas.microsoft.com/office/drawing/2014/main" id="{BEF4563B-FF6C-3C2E-E240-65148E15174A}"/>
              </a:ext>
            </a:extLst>
          </p:cNvPr>
          <p:cNvSpPr>
            <a:spLocks noGrp="1"/>
          </p:cNvSpPr>
          <p:nvPr>
            <p:ph idx="1"/>
          </p:nvPr>
        </p:nvSpPr>
        <p:spPr>
          <a:xfrm>
            <a:off x="2271289" y="1667697"/>
            <a:ext cx="6502018" cy="4443302"/>
          </a:xfrm>
        </p:spPr>
        <p:txBody>
          <a:bodyPr anchor="ctr">
            <a:noAutofit/>
          </a:bodyPr>
          <a:lstStyle/>
          <a:p>
            <a:pPr marL="342900" indent="-342900"/>
            <a:r>
              <a:rPr lang="en-US" sz="2400" b="0" dirty="0"/>
              <a:t>Earlier you said you needed _______, explain how this decision gets  you to that end?</a:t>
            </a:r>
          </a:p>
          <a:p>
            <a:pPr marL="342900" indent="-342900"/>
            <a:endParaRPr lang="en-US" sz="800" b="0" dirty="0"/>
          </a:p>
          <a:p>
            <a:pPr marL="342900" indent="-342900"/>
            <a:r>
              <a:rPr lang="en-US" sz="2400" b="0" dirty="0"/>
              <a:t>Let’s go back to what you identified as important. You mentioned ______. I don’t see that in this solution. Does this still work for you?</a:t>
            </a:r>
          </a:p>
          <a:p>
            <a:pPr marL="342900" indent="-342900"/>
            <a:endParaRPr lang="en-US" sz="800" b="0" dirty="0"/>
          </a:p>
          <a:p>
            <a:pPr marL="342900" indent="-342900"/>
            <a:r>
              <a:rPr lang="en-US" sz="2400" b="0" dirty="0"/>
              <a:t>Let’s fast forward two months from now.  Will this solution still be sufficient?</a:t>
            </a:r>
          </a:p>
          <a:p>
            <a:pPr marL="342900" indent="-342900"/>
            <a:endParaRPr lang="en-US" sz="800" b="0" dirty="0"/>
          </a:p>
          <a:p>
            <a:pPr marL="342900" indent="-342900"/>
            <a:r>
              <a:rPr lang="en-US" sz="2400" b="0" dirty="0"/>
              <a:t>Do you foresee any resistance to this solution with those who aren’t here? How will you address it?</a:t>
            </a:r>
          </a:p>
        </p:txBody>
      </p:sp>
    </p:spTree>
    <p:extLst>
      <p:ext uri="{BB962C8B-B14F-4D97-AF65-F5344CB8AC3E}">
        <p14:creationId xmlns:p14="http://schemas.microsoft.com/office/powerpoint/2010/main" val="41234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72B701F-5DBA-4702-A828-554B8AB65A8E}"/>
              </a:ext>
            </a:extLst>
          </p:cNvPr>
          <p:cNvSpPr>
            <a:spLocks noGrp="1"/>
          </p:cNvSpPr>
          <p:nvPr>
            <p:ph type="title"/>
          </p:nvPr>
        </p:nvSpPr>
        <p:spPr>
          <a:xfrm>
            <a:off x="2066925" y="152870"/>
            <a:ext cx="8058150" cy="963188"/>
          </a:xfrm>
        </p:spPr>
        <p:txBody>
          <a:bodyPr vert="horz" lIns="91440" tIns="45720" rIns="91440" bIns="45720" rtlCol="0" anchor="ctr">
            <a:normAutofit/>
          </a:bodyPr>
          <a:lstStyle/>
          <a:p>
            <a:r>
              <a:rPr lang="en-US" dirty="0"/>
              <a:t>De-personalizing Decisions</a:t>
            </a:r>
          </a:p>
        </p:txBody>
      </p:sp>
      <p:sp>
        <p:nvSpPr>
          <p:cNvPr id="12" name="TextBox 11">
            <a:extLst>
              <a:ext uri="{FF2B5EF4-FFF2-40B4-BE49-F238E27FC236}">
                <a16:creationId xmlns:a16="http://schemas.microsoft.com/office/drawing/2014/main" id="{F6468FA2-156F-85BC-8CFB-F774D7FDAD4B}"/>
              </a:ext>
            </a:extLst>
          </p:cNvPr>
          <p:cNvSpPr txBox="1"/>
          <p:nvPr/>
        </p:nvSpPr>
        <p:spPr>
          <a:xfrm>
            <a:off x="964634" y="1116058"/>
            <a:ext cx="5257800" cy="707886"/>
          </a:xfrm>
          <a:prstGeom prst="rect">
            <a:avLst/>
          </a:prstGeom>
          <a:noFill/>
        </p:spPr>
        <p:txBody>
          <a:bodyPr wrap="square" rtlCol="0">
            <a:spAutoFit/>
          </a:bodyPr>
          <a:lstStyle/>
          <a:p>
            <a:pPr algn="ctr"/>
            <a:r>
              <a:rPr lang="en-US" sz="4000" dirty="0">
                <a:solidFill>
                  <a:schemeClr val="bg1"/>
                </a:solidFill>
              </a:rPr>
              <a:t>Dotmocracy</a:t>
            </a:r>
          </a:p>
        </p:txBody>
      </p:sp>
      <p:sp>
        <p:nvSpPr>
          <p:cNvPr id="13" name="Content Placeholder 2">
            <a:extLst>
              <a:ext uri="{FF2B5EF4-FFF2-40B4-BE49-F238E27FC236}">
                <a16:creationId xmlns:a16="http://schemas.microsoft.com/office/drawing/2014/main" id="{3E8BE209-20BF-CD07-FC19-E151339E5099}"/>
              </a:ext>
            </a:extLst>
          </p:cNvPr>
          <p:cNvSpPr>
            <a:spLocks noGrp="1"/>
          </p:cNvSpPr>
          <p:nvPr>
            <p:ph idx="1"/>
          </p:nvPr>
        </p:nvSpPr>
        <p:spPr>
          <a:xfrm>
            <a:off x="2417196" y="1932765"/>
            <a:ext cx="8810625" cy="4645613"/>
          </a:xfrm>
        </p:spPr>
        <p:txBody>
          <a:bodyPr>
            <a:normAutofit fontScale="70000" lnSpcReduction="20000"/>
          </a:bodyPr>
          <a:lstStyle/>
          <a:p>
            <a:pPr marL="234950" indent="-234950">
              <a:lnSpc>
                <a:spcPct val="120000"/>
              </a:lnSpc>
              <a:spcBef>
                <a:spcPts val="600"/>
              </a:spcBef>
            </a:pPr>
            <a:r>
              <a:rPr lang="en-US" b="0" i="0" dirty="0">
                <a:effectLst/>
              </a:rPr>
              <a:t>Everyone received 7 dot stickers. </a:t>
            </a:r>
          </a:p>
          <a:p>
            <a:pPr marL="234950" indent="-234950">
              <a:lnSpc>
                <a:spcPct val="120000"/>
              </a:lnSpc>
              <a:spcBef>
                <a:spcPts val="600"/>
              </a:spcBef>
            </a:pPr>
            <a:r>
              <a:rPr lang="en-US" b="0" i="0" dirty="0">
                <a:effectLst/>
              </a:rPr>
              <a:t>They place dots next to options presented that they like (they may place any number of their dots on any number of the options)</a:t>
            </a:r>
          </a:p>
          <a:p>
            <a:pPr marL="234950" indent="-234950">
              <a:lnSpc>
                <a:spcPct val="120000"/>
              </a:lnSpc>
              <a:spcBef>
                <a:spcPts val="600"/>
              </a:spcBef>
            </a:pPr>
            <a:r>
              <a:rPr lang="en-US" b="0" i="0" dirty="0">
                <a:effectLst/>
              </a:rPr>
              <a:t> If they are passionate about one, they could lobby to have it go to the next round.  We move about ½ over to next round.</a:t>
            </a:r>
          </a:p>
          <a:p>
            <a:pPr marL="234950" indent="-234950">
              <a:lnSpc>
                <a:spcPct val="120000"/>
              </a:lnSpc>
              <a:spcBef>
                <a:spcPts val="600"/>
              </a:spcBef>
            </a:pPr>
            <a:r>
              <a:rPr lang="en-US" b="0" i="0" dirty="0">
                <a:effectLst/>
              </a:rPr>
              <a:t> We did three more rounds. Next they had 5 stickers. Then reflection and discussion. Then 3 stickers, followed by reflection and discussion. Finally one sticker.</a:t>
            </a:r>
          </a:p>
          <a:p>
            <a:pPr marL="234950" indent="-234950">
              <a:lnSpc>
                <a:spcPct val="120000"/>
              </a:lnSpc>
              <a:spcBef>
                <a:spcPts val="600"/>
              </a:spcBef>
            </a:pPr>
            <a:r>
              <a:rPr lang="en-US" b="0" i="0" dirty="0">
                <a:effectLst/>
              </a:rPr>
              <a:t>We had three easy winners. Then we had a list to go back to choose two more.</a:t>
            </a:r>
          </a:p>
          <a:p>
            <a:endParaRPr lang="en-US" dirty="0"/>
          </a:p>
        </p:txBody>
      </p:sp>
      <p:pic>
        <p:nvPicPr>
          <p:cNvPr id="11" name="Picture 6" descr="Four different colored dots&#10;">
            <a:extLst>
              <a:ext uri="{FF2B5EF4-FFF2-40B4-BE49-F238E27FC236}">
                <a16:creationId xmlns:a16="http://schemas.microsoft.com/office/drawing/2014/main" id="{C813FEE7-AEC9-0408-C4E8-EB9A5B069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952">
            <a:off x="9142408" y="385072"/>
            <a:ext cx="1567213" cy="15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564F-432F-18FB-F75E-C87D8E51E767}"/>
              </a:ext>
            </a:extLst>
          </p:cNvPr>
          <p:cNvSpPr>
            <a:spLocks noGrp="1"/>
          </p:cNvSpPr>
          <p:nvPr>
            <p:ph type="title"/>
          </p:nvPr>
        </p:nvSpPr>
        <p:spPr>
          <a:xfrm>
            <a:off x="2016691" y="0"/>
            <a:ext cx="7947503" cy="1325563"/>
          </a:xfrm>
        </p:spPr>
        <p:txBody>
          <a:bodyPr>
            <a:normAutofit/>
          </a:bodyPr>
          <a:lstStyle/>
          <a:p>
            <a:r>
              <a:rPr lang="en-US" dirty="0"/>
              <a:t>Some Random Facilitating Tips  </a:t>
            </a:r>
          </a:p>
        </p:txBody>
      </p:sp>
      <p:sp>
        <p:nvSpPr>
          <p:cNvPr id="3" name="Content Placeholder 2">
            <a:extLst>
              <a:ext uri="{FF2B5EF4-FFF2-40B4-BE49-F238E27FC236}">
                <a16:creationId xmlns:a16="http://schemas.microsoft.com/office/drawing/2014/main" id="{812E9BD4-5ADC-D5F8-D4D1-9E460AFE786C}"/>
              </a:ext>
            </a:extLst>
          </p:cNvPr>
          <p:cNvSpPr>
            <a:spLocks noGrp="1"/>
          </p:cNvSpPr>
          <p:nvPr>
            <p:ph idx="1"/>
          </p:nvPr>
        </p:nvSpPr>
        <p:spPr>
          <a:xfrm>
            <a:off x="2719387" y="1927929"/>
            <a:ext cx="9020176" cy="4564945"/>
          </a:xfrm>
        </p:spPr>
        <p:txBody>
          <a:bodyPr>
            <a:normAutofit fontScale="85000" lnSpcReduction="20000"/>
          </a:bodyPr>
          <a:lstStyle/>
          <a:p>
            <a:pPr marL="514350" indent="-514350">
              <a:spcBef>
                <a:spcPts val="0"/>
              </a:spcBef>
              <a:spcAft>
                <a:spcPts val="1200"/>
              </a:spcAft>
            </a:pPr>
            <a:r>
              <a:rPr lang="en-US" sz="3100" b="0" dirty="0"/>
              <a:t>Own the process.</a:t>
            </a:r>
          </a:p>
          <a:p>
            <a:pPr marL="514350" indent="-514350">
              <a:spcBef>
                <a:spcPts val="0"/>
              </a:spcBef>
              <a:spcAft>
                <a:spcPts val="1200"/>
              </a:spcAft>
            </a:pPr>
            <a:r>
              <a:rPr lang="en-US" sz="3100" b="0" dirty="0"/>
              <a:t>Get agreement often on the small stuff.</a:t>
            </a:r>
          </a:p>
          <a:p>
            <a:pPr marL="514350" indent="-514350">
              <a:spcBef>
                <a:spcPts val="0"/>
              </a:spcBef>
              <a:spcAft>
                <a:spcPts val="1200"/>
              </a:spcAft>
            </a:pPr>
            <a:r>
              <a:rPr lang="en-US" sz="3100" b="0" dirty="0"/>
              <a:t>Make realistic promises.</a:t>
            </a:r>
          </a:p>
          <a:p>
            <a:pPr marL="514350" indent="-514350">
              <a:spcBef>
                <a:spcPts val="0"/>
              </a:spcBef>
              <a:spcAft>
                <a:spcPts val="1200"/>
              </a:spcAft>
            </a:pPr>
            <a:r>
              <a:rPr lang="en-US" sz="3100" b="0" dirty="0"/>
              <a:t>Be professional, but still friendly.</a:t>
            </a:r>
          </a:p>
          <a:p>
            <a:pPr marL="514350" indent="-514350">
              <a:spcBef>
                <a:spcPts val="0"/>
              </a:spcBef>
              <a:spcAft>
                <a:spcPts val="1200"/>
              </a:spcAft>
            </a:pPr>
            <a:r>
              <a:rPr lang="en-US" sz="3100" b="0" dirty="0"/>
              <a:t>Remain neutral; admit biases.</a:t>
            </a:r>
          </a:p>
          <a:p>
            <a:pPr marL="514350" indent="-514350">
              <a:spcBef>
                <a:spcPts val="0"/>
              </a:spcBef>
              <a:spcAft>
                <a:spcPts val="1200"/>
              </a:spcAft>
            </a:pPr>
            <a:r>
              <a:rPr lang="en-US" sz="3100" b="0" dirty="0"/>
              <a:t>Take care of business.</a:t>
            </a:r>
          </a:p>
          <a:p>
            <a:pPr marL="514350" indent="-514350">
              <a:spcBef>
                <a:spcPts val="0"/>
              </a:spcBef>
              <a:spcAft>
                <a:spcPts val="1200"/>
              </a:spcAft>
            </a:pPr>
            <a:r>
              <a:rPr lang="en-US" sz="3100" b="0" dirty="0"/>
              <a:t>Let attendees talk and avoid the impulse to rescue..</a:t>
            </a:r>
          </a:p>
          <a:p>
            <a:pPr marL="514350" indent="-514350">
              <a:spcBef>
                <a:spcPts val="0"/>
              </a:spcBef>
              <a:spcAft>
                <a:spcPts val="1200"/>
              </a:spcAft>
            </a:pPr>
            <a:r>
              <a:rPr lang="en-US" sz="3100" b="0" dirty="0"/>
              <a:t>Don’t be afraid of the conflict.</a:t>
            </a:r>
          </a:p>
          <a:p>
            <a:pPr marL="514350" indent="-514350">
              <a:spcBef>
                <a:spcPts val="0"/>
              </a:spcBef>
              <a:spcAft>
                <a:spcPts val="1200"/>
              </a:spcAft>
            </a:pPr>
            <a:r>
              <a:rPr lang="en-US" sz="3100" b="0" dirty="0"/>
              <a:t>Pay attention to the nonverbals.</a:t>
            </a:r>
          </a:p>
          <a:p>
            <a:pPr marL="514350" indent="-514350">
              <a:spcBef>
                <a:spcPts val="0"/>
              </a:spcBef>
              <a:spcAft>
                <a:spcPts val="1200"/>
              </a:spcAft>
            </a:pPr>
            <a:r>
              <a:rPr lang="en-US" sz="3100" b="0" dirty="0"/>
              <a:t>Find the joy!</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397290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A228-8128-041B-5F5C-9518D129FEB8}"/>
              </a:ext>
            </a:extLst>
          </p:cNvPr>
          <p:cNvSpPr>
            <a:spLocks noGrp="1"/>
          </p:cNvSpPr>
          <p:nvPr>
            <p:ph type="title"/>
          </p:nvPr>
        </p:nvSpPr>
        <p:spPr>
          <a:xfrm>
            <a:off x="5184884" y="0"/>
            <a:ext cx="6727367" cy="1990250"/>
          </a:xfrm>
        </p:spPr>
        <p:txBody>
          <a:bodyPr anchor="ctr">
            <a:normAutofit/>
          </a:bodyPr>
          <a:lstStyle/>
          <a:p>
            <a:r>
              <a:rPr lang="en-US" sz="4000" dirty="0"/>
              <a:t>Key Premise: </a:t>
            </a:r>
            <a:br>
              <a:rPr lang="en-US" sz="4000" dirty="0"/>
            </a:br>
            <a:r>
              <a:rPr lang="en-US" sz="4000" dirty="0"/>
              <a:t>Buy-in Increases Sustainability</a:t>
            </a:r>
          </a:p>
        </p:txBody>
      </p:sp>
      <p:pic>
        <p:nvPicPr>
          <p:cNvPr id="1026" name="Picture 2" descr="Astro Gallery of Gems Golden Calcite Crystal From Elmwood Mine, Tennessee  (4 lbs) | Perigold">
            <a:extLst>
              <a:ext uri="{FF2B5EF4-FFF2-40B4-BE49-F238E27FC236}">
                <a16:creationId xmlns:a16="http://schemas.microsoft.com/office/drawing/2014/main" id="{5E83906A-6FD5-2ACD-A862-0A91E7D79A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21" r="16276"/>
          <a:stretch>
            <a:fillRect/>
          </a:stretch>
        </p:blipFill>
        <p:spPr bwMode="auto">
          <a:xfrm>
            <a:off x="1998132" y="0"/>
            <a:ext cx="2954847"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DA8BFF4-D107-243C-1736-3E6AE670BCA5}"/>
              </a:ext>
            </a:extLst>
          </p:cNvPr>
          <p:cNvSpPr>
            <a:spLocks noGrp="1"/>
          </p:cNvSpPr>
          <p:nvPr>
            <p:ph idx="1"/>
          </p:nvPr>
        </p:nvSpPr>
        <p:spPr>
          <a:xfrm>
            <a:off x="4952979" y="1990250"/>
            <a:ext cx="7096781" cy="4548661"/>
          </a:xfrm>
        </p:spPr>
        <p:txBody>
          <a:bodyPr>
            <a:normAutofit fontScale="92500" lnSpcReduction="20000"/>
          </a:bodyPr>
          <a:lstStyle/>
          <a:p>
            <a:pPr indent="0">
              <a:buNone/>
            </a:pPr>
            <a:r>
              <a:rPr lang="en-US" dirty="0"/>
              <a:t>Why?</a:t>
            </a:r>
          </a:p>
          <a:p>
            <a:pPr indent="0">
              <a:buNone/>
            </a:pPr>
            <a:endParaRPr lang="en-US" sz="1100" dirty="0"/>
          </a:p>
          <a:p>
            <a:pPr marL="914400" indent="-287338"/>
            <a:r>
              <a:rPr lang="en-US" b="0" dirty="0"/>
              <a:t>More Accurate Picture of Problem</a:t>
            </a:r>
          </a:p>
          <a:p>
            <a:pPr marL="914400" indent="-287338"/>
            <a:r>
              <a:rPr lang="en-US" b="0" dirty="0"/>
              <a:t>Promotes Innovation</a:t>
            </a:r>
          </a:p>
          <a:p>
            <a:pPr marL="914400" indent="-287338"/>
            <a:r>
              <a:rPr lang="en-US" b="0" dirty="0"/>
              <a:t>Creates Shared Vision</a:t>
            </a:r>
          </a:p>
          <a:p>
            <a:pPr marL="914400" indent="-287338"/>
            <a:r>
              <a:rPr lang="en-US" b="0" dirty="0"/>
              <a:t>Expands Resources</a:t>
            </a:r>
          </a:p>
          <a:p>
            <a:pPr marL="914400" indent="-287338"/>
            <a:r>
              <a:rPr lang="en-US" b="0" dirty="0"/>
              <a:t>Increased Tolerance for Risk</a:t>
            </a:r>
          </a:p>
          <a:p>
            <a:pPr marL="914400" indent="-287338"/>
            <a:r>
              <a:rPr lang="en-US" b="0" dirty="0"/>
              <a:t>Builds Community</a:t>
            </a:r>
          </a:p>
          <a:p>
            <a:pPr marL="914400" indent="-287338"/>
            <a:r>
              <a:rPr lang="en-US" b="0" dirty="0"/>
              <a:t>Fosters Ownership</a:t>
            </a:r>
          </a:p>
          <a:p>
            <a:pPr marL="514350" indent="-514350">
              <a:buAutoNum type="arabicPeriod"/>
            </a:pPr>
            <a:endParaRPr lang="en-US" sz="1700" dirty="0"/>
          </a:p>
        </p:txBody>
      </p:sp>
    </p:spTree>
    <p:extLst>
      <p:ext uri="{BB962C8B-B14F-4D97-AF65-F5344CB8AC3E}">
        <p14:creationId xmlns:p14="http://schemas.microsoft.com/office/powerpoint/2010/main" val="17048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73F2-23EF-9155-3CF1-FDA5D1E48A27}"/>
              </a:ext>
            </a:extLst>
          </p:cNvPr>
          <p:cNvSpPr>
            <a:spLocks noGrp="1"/>
          </p:cNvSpPr>
          <p:nvPr>
            <p:ph type="title"/>
          </p:nvPr>
        </p:nvSpPr>
        <p:spPr>
          <a:xfrm>
            <a:off x="2093928" y="0"/>
            <a:ext cx="9423367" cy="1325563"/>
          </a:xfrm>
        </p:spPr>
        <p:txBody>
          <a:bodyPr/>
          <a:lstStyle/>
          <a:p>
            <a:r>
              <a:rPr lang="en-US" dirty="0"/>
              <a:t>What could possibly go wrong . . .</a:t>
            </a:r>
          </a:p>
        </p:txBody>
      </p:sp>
      <p:pic>
        <p:nvPicPr>
          <p:cNvPr id="2050" name="Picture 2" descr="Semi truck too tall hitting a low bridge">
            <a:extLst>
              <a:ext uri="{FF2B5EF4-FFF2-40B4-BE49-F238E27FC236}">
                <a16:creationId xmlns:a16="http://schemas.microsoft.com/office/drawing/2014/main" id="{6A36906B-DA7A-7193-A708-75E37E050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880" y="2686343"/>
            <a:ext cx="7181427" cy="40395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77F1D4-A944-483F-68C5-20DF852F26FC}"/>
              </a:ext>
            </a:extLst>
          </p:cNvPr>
          <p:cNvSpPr txBox="1"/>
          <p:nvPr/>
        </p:nvSpPr>
        <p:spPr>
          <a:xfrm>
            <a:off x="2351105" y="1150604"/>
            <a:ext cx="9166190" cy="1384995"/>
          </a:xfrm>
          <a:prstGeom prst="rect">
            <a:avLst/>
          </a:prstGeom>
          <a:noFill/>
        </p:spPr>
        <p:txBody>
          <a:bodyPr wrap="square" rtlCol="0">
            <a:spAutoFit/>
          </a:bodyPr>
          <a:lstStyle/>
          <a:p>
            <a:r>
              <a:rPr lang="en-US" sz="2800" dirty="0">
                <a:solidFill>
                  <a:schemeClr val="bg1"/>
                </a:solidFill>
                <a:latin typeface="+mj-lt"/>
              </a:rPr>
              <a:t>. . . w</a:t>
            </a:r>
            <a:r>
              <a:rPr lang="en-US" sz="2800" dirty="0">
                <a:solidFill>
                  <a:schemeClr val="bg1"/>
                </a:solidFill>
              </a:rPr>
              <a:t>hen we bring highly-invested, diverse, passionate and committed people to view complex issues and imperfect systems together in a large group?    </a:t>
            </a:r>
          </a:p>
        </p:txBody>
      </p:sp>
    </p:spTree>
    <p:extLst>
      <p:ext uri="{BB962C8B-B14F-4D97-AF65-F5344CB8AC3E}">
        <p14:creationId xmlns:p14="http://schemas.microsoft.com/office/powerpoint/2010/main" val="235622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3359-40FE-557E-4684-5978C0CE0846}"/>
              </a:ext>
            </a:extLst>
          </p:cNvPr>
          <p:cNvSpPr>
            <a:spLocks noGrp="1"/>
          </p:cNvSpPr>
          <p:nvPr>
            <p:ph type="title"/>
          </p:nvPr>
        </p:nvSpPr>
        <p:spPr/>
        <p:txBody>
          <a:bodyPr/>
          <a:lstStyle/>
          <a:p>
            <a:r>
              <a:rPr lang="en-US" dirty="0"/>
              <a:t>CONFLICT Defined by our experience:</a:t>
            </a:r>
          </a:p>
        </p:txBody>
      </p:sp>
      <p:sp>
        <p:nvSpPr>
          <p:cNvPr id="3" name="Content Placeholder 2">
            <a:extLst>
              <a:ext uri="{FF2B5EF4-FFF2-40B4-BE49-F238E27FC236}">
                <a16:creationId xmlns:a16="http://schemas.microsoft.com/office/drawing/2014/main" id="{A1E7C8FF-EF84-159C-B946-26F557C401F2}"/>
              </a:ext>
            </a:extLst>
          </p:cNvPr>
          <p:cNvSpPr>
            <a:spLocks noGrp="1"/>
          </p:cNvSpPr>
          <p:nvPr>
            <p:ph idx="1"/>
          </p:nvPr>
        </p:nvSpPr>
        <p:spPr>
          <a:xfrm>
            <a:off x="2409825" y="2517732"/>
            <a:ext cx="9175716" cy="3628543"/>
          </a:xfrm>
        </p:spPr>
        <p:txBody>
          <a:bodyPr>
            <a:normAutofit/>
          </a:bodyPr>
          <a:lstStyle/>
          <a:p>
            <a:pPr marL="0" indent="0" algn="ctr" fontAlgn="base">
              <a:buNone/>
            </a:pPr>
            <a:r>
              <a:rPr lang="en-US" b="0" i="0" dirty="0">
                <a:effectLst/>
                <a:latin typeface="Open Sans" panose="020B0606030504020204" pitchFamily="34" charset="0"/>
              </a:rPr>
              <a:t>How do most people define conflict?</a:t>
            </a:r>
          </a:p>
          <a:p>
            <a:endParaRPr lang="en-US" dirty="0"/>
          </a:p>
        </p:txBody>
      </p:sp>
    </p:spTree>
    <p:extLst>
      <p:ext uri="{BB962C8B-B14F-4D97-AF65-F5344CB8AC3E}">
        <p14:creationId xmlns:p14="http://schemas.microsoft.com/office/powerpoint/2010/main" val="3495129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EBCF65-8078-4D8C-6FD5-0C5C2DC15D28}"/>
              </a:ext>
            </a:extLst>
          </p:cNvPr>
          <p:cNvSpPr>
            <a:spLocks noGrp="1"/>
          </p:cNvSpPr>
          <p:nvPr>
            <p:ph type="title"/>
          </p:nvPr>
        </p:nvSpPr>
        <p:spPr>
          <a:xfrm>
            <a:off x="2013526" y="61176"/>
            <a:ext cx="10311823" cy="1156395"/>
          </a:xfrm>
          <a:solidFill>
            <a:srgbClr val="0D364E"/>
          </a:solidFill>
        </p:spPr>
        <p:txBody>
          <a:bodyPr vert="horz" lIns="91440" tIns="45720" rIns="91440" bIns="45720" rtlCol="0" anchor="ctr">
            <a:noAutofit/>
          </a:bodyPr>
          <a:lstStyle/>
          <a:p>
            <a:pPr>
              <a:spcBef>
                <a:spcPct val="20000"/>
              </a:spcBef>
              <a:buFont typeface="Arial" pitchFamily="34" charset="0"/>
            </a:pPr>
            <a:r>
              <a:rPr lang="en-US" sz="4000" b="1" dirty="0">
                <a:solidFill>
                  <a:schemeClr val="bg1"/>
                </a:solidFill>
                <a:effectLst>
                  <a:outerShdw blurRad="38100" dist="38100" dir="2700000" algn="tl">
                    <a:srgbClr val="000000">
                      <a:alpha val="43137"/>
                    </a:srgbClr>
                  </a:outerShdw>
                </a:effectLst>
                <a:latin typeface="Calibri" pitchFamily="34" charset="0"/>
                <a:ea typeface="MS PGothic" pitchFamily="34" charset="-128"/>
              </a:rPr>
              <a:t>How We Talk About Conflict:  </a:t>
            </a:r>
            <a:br>
              <a:rPr lang="en-US" sz="4000" b="1" dirty="0">
                <a:solidFill>
                  <a:schemeClr val="bg1"/>
                </a:solidFill>
                <a:effectLst>
                  <a:outerShdw blurRad="38100" dist="38100" dir="2700000" algn="tl">
                    <a:srgbClr val="000000">
                      <a:alpha val="43137"/>
                    </a:srgbClr>
                  </a:outerShdw>
                </a:effectLst>
                <a:latin typeface="Calibri" pitchFamily="34" charset="0"/>
                <a:ea typeface="MS PGothic" pitchFamily="34" charset="-128"/>
              </a:rPr>
            </a:br>
            <a:r>
              <a:rPr lang="en-US" sz="4000" b="1" dirty="0">
                <a:solidFill>
                  <a:schemeClr val="bg1"/>
                </a:solidFill>
                <a:effectLst>
                  <a:outerShdw blurRad="38100" dist="38100" dir="2700000" algn="tl">
                    <a:srgbClr val="000000">
                      <a:alpha val="43137"/>
                    </a:srgbClr>
                  </a:outerShdw>
                </a:effectLst>
                <a:latin typeface="Calibri" pitchFamily="34" charset="0"/>
                <a:ea typeface="MS PGothic" pitchFamily="34" charset="-128"/>
              </a:rPr>
              <a:t>Metaphors of War and Games</a:t>
            </a:r>
          </a:p>
        </p:txBody>
      </p:sp>
      <p:sp>
        <p:nvSpPr>
          <p:cNvPr id="4" name="Content Placeholder 3">
            <a:extLst>
              <a:ext uri="{FF2B5EF4-FFF2-40B4-BE49-F238E27FC236}">
                <a16:creationId xmlns:a16="http://schemas.microsoft.com/office/drawing/2014/main" id="{252530C2-7939-38D4-C626-4455F52CAA0C}"/>
              </a:ext>
            </a:extLst>
          </p:cNvPr>
          <p:cNvSpPr>
            <a:spLocks noGrp="1"/>
          </p:cNvSpPr>
          <p:nvPr>
            <p:ph sz="half" idx="2"/>
          </p:nvPr>
        </p:nvSpPr>
        <p:spPr>
          <a:xfrm>
            <a:off x="2268283" y="1612379"/>
            <a:ext cx="5029200" cy="4969810"/>
          </a:xfrm>
        </p:spPr>
        <p:txBody>
          <a:bodyPr>
            <a:normAutofit fontScale="62500" lnSpcReduction="20000"/>
          </a:bodyPr>
          <a:lstStyle/>
          <a:p>
            <a:pPr marL="457200" indent="-457200">
              <a:buFont typeface="Arial" panose="020B0604020202020204" pitchFamily="34" charset="0"/>
              <a:buChar char="•"/>
            </a:pPr>
            <a:r>
              <a:rPr lang="en-US" sz="3800" b="0" dirty="0"/>
              <a:t>Battle of wits </a:t>
            </a:r>
          </a:p>
          <a:p>
            <a:pPr marL="457200" indent="-457200">
              <a:buFont typeface="Arial" panose="020B0604020202020204" pitchFamily="34" charset="0"/>
              <a:buChar char="•"/>
            </a:pPr>
            <a:r>
              <a:rPr lang="en-US" sz="3800" b="0" dirty="0"/>
              <a:t>Demolished my argument</a:t>
            </a:r>
          </a:p>
          <a:p>
            <a:pPr marL="457200" indent="-457200">
              <a:buFont typeface="Arial" panose="020B0604020202020204" pitchFamily="34" charset="0"/>
              <a:buChar char="•"/>
            </a:pPr>
            <a:r>
              <a:rPr lang="en-US" sz="3800" b="0" dirty="0"/>
              <a:t>Blew up at me</a:t>
            </a:r>
          </a:p>
          <a:p>
            <a:pPr marL="457200" indent="-457200">
              <a:buFont typeface="Arial" panose="020B0604020202020204" pitchFamily="34" charset="0"/>
              <a:buChar char="•"/>
            </a:pPr>
            <a:r>
              <a:rPr lang="en-US" sz="3800" b="0" dirty="0"/>
              <a:t>She was a ticking time bomb</a:t>
            </a:r>
          </a:p>
          <a:p>
            <a:pPr marL="457200" indent="-457200">
              <a:buFont typeface="Arial" panose="020B0604020202020204" pitchFamily="34" charset="0"/>
              <a:buChar char="•"/>
            </a:pPr>
            <a:r>
              <a:rPr lang="en-US" sz="3800" b="0" dirty="0"/>
              <a:t>He ambushed me</a:t>
            </a:r>
          </a:p>
          <a:p>
            <a:pPr marL="457200" indent="-457200">
              <a:buFont typeface="Arial" panose="020B0604020202020204" pitchFamily="34" charset="0"/>
              <a:buChar char="•"/>
            </a:pPr>
            <a:r>
              <a:rPr lang="en-US" sz="3800" b="0" dirty="0"/>
              <a:t>I was out-maneuvered</a:t>
            </a:r>
          </a:p>
          <a:p>
            <a:pPr marL="457200" indent="-457200">
              <a:buFont typeface="Arial" panose="020B0604020202020204" pitchFamily="34" charset="0"/>
              <a:buChar char="•"/>
            </a:pPr>
            <a:r>
              <a:rPr lang="en-US" sz="3800" b="0" dirty="0"/>
              <a:t>It was a slam dunk</a:t>
            </a:r>
          </a:p>
          <a:p>
            <a:pPr marL="457200" indent="-457200">
              <a:buFont typeface="Arial" panose="020B0604020202020204" pitchFamily="34" charset="0"/>
              <a:buChar char="•"/>
            </a:pPr>
            <a:r>
              <a:rPr lang="en-US" sz="3800" b="0" dirty="0"/>
              <a:t>Build coalitions</a:t>
            </a:r>
          </a:p>
          <a:p>
            <a:pPr marL="457200" indent="-457200">
              <a:buFont typeface="Arial" panose="020B0604020202020204" pitchFamily="34" charset="0"/>
              <a:buChar char="•"/>
            </a:pPr>
            <a:r>
              <a:rPr lang="en-US" sz="3800" b="0" dirty="0"/>
              <a:t>I need a better strategy</a:t>
            </a:r>
          </a:p>
          <a:p>
            <a:pPr marL="457200" indent="-457200">
              <a:buFont typeface="Arial" panose="020B0604020202020204" pitchFamily="34" charset="0"/>
              <a:buChar char="•"/>
            </a:pPr>
            <a:r>
              <a:rPr lang="en-US" sz="3800" b="0" dirty="0"/>
              <a:t>It was a surprise attack</a:t>
            </a:r>
          </a:p>
          <a:p>
            <a:pPr marL="457200" indent="-457200">
              <a:buFont typeface="Arial" panose="020B0604020202020204" pitchFamily="34" charset="0"/>
              <a:buChar char="•"/>
            </a:pPr>
            <a:r>
              <a:rPr lang="en-US" sz="3800" b="0" dirty="0"/>
              <a:t>You’re not on my side</a:t>
            </a:r>
          </a:p>
          <a:p>
            <a:pPr marL="457200" indent="-457200">
              <a:buFont typeface="Arial" panose="020B0604020202020204" pitchFamily="34" charset="0"/>
              <a:buChar char="•"/>
            </a:pPr>
            <a:r>
              <a:rPr lang="en-US" sz="3800" b="0" dirty="0"/>
              <a:t>You win that point</a:t>
            </a:r>
          </a:p>
          <a:p>
            <a:pPr marL="457200" indent="-457200">
              <a:buFont typeface="Arial" panose="020B0604020202020204" pitchFamily="34" charset="0"/>
              <a:buChar char="•"/>
            </a:pPr>
            <a:r>
              <a:rPr lang="en-US" sz="3800" b="0" dirty="0"/>
              <a:t>Keeping score</a:t>
            </a:r>
          </a:p>
          <a:p>
            <a:pPr marL="457200" indent="-457200">
              <a:buFont typeface="Arial" panose="020B0604020202020204" pitchFamily="34" charset="0"/>
              <a:buChar char="•"/>
            </a:pPr>
            <a:endParaRPr lang="en-US" dirty="0"/>
          </a:p>
          <a:p>
            <a:endParaRPr lang="en-US" dirty="0"/>
          </a:p>
          <a:p>
            <a:endParaRPr lang="en-US" dirty="0"/>
          </a:p>
        </p:txBody>
      </p:sp>
      <p:sp>
        <p:nvSpPr>
          <p:cNvPr id="9" name="Content Placeholder 3">
            <a:extLst>
              <a:ext uri="{FF2B5EF4-FFF2-40B4-BE49-F238E27FC236}">
                <a16:creationId xmlns:a16="http://schemas.microsoft.com/office/drawing/2014/main" id="{78AA3A1E-F974-2D71-D498-36B43F741FCA}"/>
              </a:ext>
            </a:extLst>
          </p:cNvPr>
          <p:cNvSpPr txBox="1">
            <a:spLocks/>
          </p:cNvSpPr>
          <p:nvPr/>
        </p:nvSpPr>
        <p:spPr>
          <a:xfrm>
            <a:off x="7400348" y="1582044"/>
            <a:ext cx="4686300" cy="507562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ptos" panose="02110004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110004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110004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110004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110004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400" dirty="0">
                <a:solidFill>
                  <a:schemeClr val="bg1"/>
                </a:solidFill>
              </a:rPr>
              <a:t>Lost that point </a:t>
            </a:r>
          </a:p>
          <a:p>
            <a:pPr marL="457200" indent="-457200">
              <a:buFont typeface="Arial" panose="020B0604020202020204" pitchFamily="34" charset="0"/>
              <a:buChar char="•"/>
            </a:pPr>
            <a:r>
              <a:rPr lang="en-US" sz="3400" dirty="0">
                <a:solidFill>
                  <a:schemeClr val="bg1"/>
                </a:solidFill>
              </a:rPr>
              <a:t>I was outplayed </a:t>
            </a:r>
          </a:p>
          <a:p>
            <a:pPr marL="457200" indent="-457200">
              <a:buFont typeface="Arial" panose="020B0604020202020204" pitchFamily="34" charset="0"/>
              <a:buChar char="•"/>
            </a:pPr>
            <a:r>
              <a:rPr lang="en-US" sz="3400" dirty="0">
                <a:solidFill>
                  <a:schemeClr val="bg1"/>
                </a:solidFill>
              </a:rPr>
              <a:t>She strong-armed me </a:t>
            </a:r>
          </a:p>
          <a:p>
            <a:pPr marL="457200" indent="-457200">
              <a:buFont typeface="Arial" panose="020B0604020202020204" pitchFamily="34" charset="0"/>
              <a:buChar char="•"/>
            </a:pPr>
            <a:r>
              <a:rPr lang="en-US" sz="3400" dirty="0">
                <a:solidFill>
                  <a:schemeClr val="bg1"/>
                </a:solidFill>
              </a:rPr>
              <a:t>He piled on </a:t>
            </a:r>
          </a:p>
          <a:p>
            <a:pPr marL="457200" indent="-457200">
              <a:buFont typeface="Arial" panose="020B0604020202020204" pitchFamily="34" charset="0"/>
              <a:buChar char="•"/>
            </a:pPr>
            <a:r>
              <a:rPr lang="en-US" sz="3400" dirty="0">
                <a:solidFill>
                  <a:schemeClr val="bg1"/>
                </a:solidFill>
              </a:rPr>
              <a:t>Attacked my position </a:t>
            </a:r>
          </a:p>
          <a:p>
            <a:pPr marL="457200" indent="-457200">
              <a:buFont typeface="Arial" panose="020B0604020202020204" pitchFamily="34" charset="0"/>
              <a:buChar char="•"/>
            </a:pPr>
            <a:r>
              <a:rPr lang="en-US" sz="3400" dirty="0">
                <a:solidFill>
                  <a:schemeClr val="bg1"/>
                </a:solidFill>
              </a:rPr>
              <a:t>I was defenseless </a:t>
            </a:r>
          </a:p>
          <a:p>
            <a:pPr marL="457200" indent="-457200">
              <a:buFont typeface="Arial" panose="020B0604020202020204" pitchFamily="34" charset="0"/>
              <a:buChar char="•"/>
            </a:pPr>
            <a:r>
              <a:rPr lang="en-US" sz="3400" dirty="0">
                <a:solidFill>
                  <a:schemeClr val="bg1"/>
                </a:solidFill>
              </a:rPr>
              <a:t>I need a new line of attack </a:t>
            </a:r>
          </a:p>
          <a:p>
            <a:pPr marL="457200" indent="-457200">
              <a:buFont typeface="Arial" panose="020B0604020202020204" pitchFamily="34" charset="0"/>
              <a:buChar char="•"/>
            </a:pPr>
            <a:r>
              <a:rPr lang="en-US" sz="3400" dirty="0">
                <a:solidFill>
                  <a:schemeClr val="bg1"/>
                </a:solidFill>
              </a:rPr>
              <a:t>Verbal battles </a:t>
            </a:r>
          </a:p>
          <a:p>
            <a:pPr marL="457200" indent="-457200">
              <a:buFont typeface="Arial" panose="020B0604020202020204" pitchFamily="34" charset="0"/>
              <a:buChar char="•"/>
            </a:pPr>
            <a:r>
              <a:rPr lang="en-US" sz="3400" dirty="0">
                <a:solidFill>
                  <a:schemeClr val="bg1"/>
                </a:solidFill>
              </a:rPr>
              <a:t>What’s the game plan?</a:t>
            </a:r>
          </a:p>
          <a:p>
            <a:pPr marL="457200" indent="-457200">
              <a:buFont typeface="Arial" panose="020B0604020202020204" pitchFamily="34" charset="0"/>
              <a:buChar char="•"/>
            </a:pPr>
            <a:r>
              <a:rPr lang="en-US" sz="3400" dirty="0">
                <a:solidFill>
                  <a:schemeClr val="bg1"/>
                </a:solidFill>
              </a:rPr>
              <a:t>I was unarmed </a:t>
            </a:r>
          </a:p>
          <a:p>
            <a:pPr marL="457200" indent="-457200">
              <a:buFont typeface="Arial" panose="020B0604020202020204" pitchFamily="34" charset="0"/>
              <a:buChar char="•"/>
            </a:pPr>
            <a:r>
              <a:rPr lang="en-US" sz="3400" dirty="0">
                <a:solidFill>
                  <a:schemeClr val="bg1"/>
                </a:solidFill>
              </a:rPr>
              <a:t>We were outgunned</a:t>
            </a:r>
          </a:p>
          <a:p>
            <a:pPr marL="457200" indent="-457200">
              <a:buFont typeface="Arial" panose="020B0604020202020204" pitchFamily="34" charset="0"/>
              <a:buChar char="•"/>
            </a:pPr>
            <a:r>
              <a:rPr lang="en-US" sz="3400" dirty="0">
                <a:solidFill>
                  <a:schemeClr val="bg1"/>
                </a:solidFill>
              </a:rPr>
              <a:t>That came out of left field</a:t>
            </a:r>
          </a:p>
          <a:p>
            <a:pPr marL="457200" indent="-457200">
              <a:buFont typeface="Arial" panose="020B0604020202020204" pitchFamily="34" charset="0"/>
              <a:buChar char="•"/>
            </a:pPr>
            <a:r>
              <a:rPr lang="en-US" sz="3400" dirty="0">
                <a:solidFill>
                  <a:schemeClr val="bg1"/>
                </a:solidFill>
              </a:rPr>
              <a:t>Went in guns a-blazing</a:t>
            </a:r>
          </a:p>
          <a:p>
            <a:pPr marL="457200" indent="-457200">
              <a:buFont typeface="Arial" panose="020B0604020202020204" pitchFamily="34" charset="0"/>
              <a:buChar char="•"/>
            </a:pPr>
            <a:endParaRPr lang="en-US" sz="3400" dirty="0">
              <a:solidFill>
                <a:schemeClr val="bg1"/>
              </a:solidFill>
            </a:endParaRPr>
          </a:p>
          <a:p>
            <a:endParaRPr lang="en-US" dirty="0">
              <a:solidFill>
                <a:schemeClr val="bg1"/>
              </a:solidFill>
            </a:endParaRPr>
          </a:p>
          <a:p>
            <a:endParaRPr lang="en-US" dirty="0"/>
          </a:p>
        </p:txBody>
      </p:sp>
      <p:sp>
        <p:nvSpPr>
          <p:cNvPr id="10" name="TextBox 9">
            <a:extLst>
              <a:ext uri="{FF2B5EF4-FFF2-40B4-BE49-F238E27FC236}">
                <a16:creationId xmlns:a16="http://schemas.microsoft.com/office/drawing/2014/main" id="{8DB94FB3-23CC-00A1-393E-FD2F660664FE}"/>
              </a:ext>
            </a:extLst>
          </p:cNvPr>
          <p:cNvSpPr txBox="1"/>
          <p:nvPr/>
        </p:nvSpPr>
        <p:spPr>
          <a:xfrm>
            <a:off x="8505825" y="6519825"/>
            <a:ext cx="3009830" cy="276999"/>
          </a:xfrm>
          <a:prstGeom prst="rect">
            <a:avLst/>
          </a:prstGeom>
          <a:noFill/>
        </p:spPr>
        <p:txBody>
          <a:bodyPr wrap="square">
            <a:spAutoFit/>
          </a:bodyPr>
          <a:lstStyle/>
          <a:p>
            <a:r>
              <a:rPr lang="en-US" sz="1200" dirty="0">
                <a:solidFill>
                  <a:schemeClr val="bg1"/>
                </a:solidFill>
              </a:rPr>
              <a:t>See: Lakoff &amp; Johnson, McCorkle &amp; Gayle</a:t>
            </a:r>
          </a:p>
        </p:txBody>
      </p:sp>
      <p:pic>
        <p:nvPicPr>
          <p:cNvPr id="2" name="Picture 1">
            <a:extLst>
              <a:ext uri="{FF2B5EF4-FFF2-40B4-BE49-F238E27FC236}">
                <a16:creationId xmlns:a16="http://schemas.microsoft.com/office/drawing/2014/main" id="{8D13D880-7DB7-7A01-3D51-67FBB523011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 y="6492874"/>
            <a:ext cx="856742" cy="23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80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0D0A-57E0-9EA1-BF3D-0D16374D2570}"/>
              </a:ext>
            </a:extLst>
          </p:cNvPr>
          <p:cNvSpPr>
            <a:spLocks noGrp="1"/>
          </p:cNvSpPr>
          <p:nvPr>
            <p:ph type="title"/>
          </p:nvPr>
        </p:nvSpPr>
        <p:spPr>
          <a:xfrm>
            <a:off x="2024386" y="48942"/>
            <a:ext cx="9423367" cy="1325563"/>
          </a:xfrm>
        </p:spPr>
        <p:txBody>
          <a:bodyPr/>
          <a:lstStyle/>
          <a:p>
            <a:r>
              <a:rPr lang="en-US" dirty="0">
                <a:latin typeface="+mn-lt"/>
              </a:rPr>
              <a:t>Conflict Defined by Mediators</a:t>
            </a:r>
          </a:p>
        </p:txBody>
      </p:sp>
      <p:sp>
        <p:nvSpPr>
          <p:cNvPr id="3" name="Content Placeholder 2">
            <a:extLst>
              <a:ext uri="{FF2B5EF4-FFF2-40B4-BE49-F238E27FC236}">
                <a16:creationId xmlns:a16="http://schemas.microsoft.com/office/drawing/2014/main" id="{060444A0-C9E0-59C8-A529-7BEEDDA90208}"/>
              </a:ext>
            </a:extLst>
          </p:cNvPr>
          <p:cNvSpPr>
            <a:spLocks noGrp="1"/>
          </p:cNvSpPr>
          <p:nvPr>
            <p:ph idx="1"/>
          </p:nvPr>
        </p:nvSpPr>
        <p:spPr>
          <a:xfrm>
            <a:off x="2162174" y="1850436"/>
            <a:ext cx="9696451" cy="4295840"/>
          </a:xfrm>
        </p:spPr>
        <p:txBody>
          <a:bodyPr>
            <a:normAutofit/>
          </a:bodyPr>
          <a:lstStyle/>
          <a:p>
            <a:endParaRPr lang="en-US" sz="2400" dirty="0"/>
          </a:p>
          <a:p>
            <a:pPr marL="0" indent="0">
              <a:buNone/>
            </a:pPr>
            <a:r>
              <a:rPr lang="en-US" sz="2800" dirty="0" err="1"/>
              <a:t>Hocker</a:t>
            </a:r>
            <a:r>
              <a:rPr lang="en-US" sz="2800" dirty="0"/>
              <a:t> and Wilmot (1985):</a:t>
            </a:r>
          </a:p>
          <a:p>
            <a:r>
              <a:rPr lang="en-US" sz="2800" b="0" i="0" dirty="0">
                <a:effectLst/>
              </a:rPr>
              <a:t> “a struggle between at least two </a:t>
            </a:r>
            <a:r>
              <a:rPr lang="en-US" sz="2800" b="0" i="0" dirty="0">
                <a:solidFill>
                  <a:srgbClr val="FFFF00"/>
                </a:solidFill>
                <a:effectLst/>
              </a:rPr>
              <a:t>interdependent</a:t>
            </a:r>
            <a:r>
              <a:rPr lang="en-US" sz="2800" b="0" i="0" dirty="0">
                <a:effectLst/>
              </a:rPr>
              <a:t> parties who </a:t>
            </a:r>
            <a:r>
              <a:rPr lang="en-US" sz="2800" b="0" i="0" dirty="0">
                <a:solidFill>
                  <a:srgbClr val="FFFF00"/>
                </a:solidFill>
                <a:effectLst/>
              </a:rPr>
              <a:t>perceive</a:t>
            </a:r>
            <a:r>
              <a:rPr lang="en-US" sz="2800" b="0" i="0" dirty="0">
                <a:effectLst/>
              </a:rPr>
              <a:t> </a:t>
            </a:r>
            <a:r>
              <a:rPr lang="en-US" sz="2800" b="0" i="0" dirty="0">
                <a:solidFill>
                  <a:srgbClr val="FFFF00"/>
                </a:solidFill>
                <a:effectLst/>
              </a:rPr>
              <a:t>incompatible goals</a:t>
            </a:r>
            <a:r>
              <a:rPr lang="en-US" sz="2800" b="0" i="0" dirty="0">
                <a:effectLst/>
              </a:rPr>
              <a:t>, </a:t>
            </a:r>
            <a:r>
              <a:rPr lang="en-US" sz="2800" b="0" i="0" dirty="0">
                <a:solidFill>
                  <a:srgbClr val="FFFF00"/>
                </a:solidFill>
                <a:effectLst/>
              </a:rPr>
              <a:t>scarce resources</a:t>
            </a:r>
            <a:r>
              <a:rPr lang="en-US" sz="2800" b="0" i="0" dirty="0">
                <a:effectLst/>
              </a:rPr>
              <a:t>, and </a:t>
            </a:r>
            <a:r>
              <a:rPr lang="en-US" sz="2800" b="0" i="0" dirty="0">
                <a:solidFill>
                  <a:srgbClr val="FFFF00"/>
                </a:solidFill>
                <a:effectLst/>
              </a:rPr>
              <a:t>interference from the other </a:t>
            </a:r>
            <a:r>
              <a:rPr lang="en-US" sz="2800" b="0" i="0" dirty="0">
                <a:effectLst/>
              </a:rPr>
              <a:t>party in achieving their goals”  </a:t>
            </a:r>
          </a:p>
          <a:p>
            <a:endParaRPr lang="en-US" sz="2800" b="0" i="0" dirty="0">
              <a:effectLst/>
            </a:endParaRPr>
          </a:p>
          <a:p>
            <a:pPr marL="0" indent="0">
              <a:buNone/>
            </a:pPr>
            <a:r>
              <a:rPr lang="en-US" sz="2800" dirty="0"/>
              <a:t>McCorkle and Reese (2016):</a:t>
            </a:r>
          </a:p>
          <a:p>
            <a:r>
              <a:rPr lang="en-US" sz="2800" b="0" dirty="0"/>
              <a:t>“a struggle among a small number of </a:t>
            </a:r>
            <a:r>
              <a:rPr lang="en-US" sz="2800" b="0" dirty="0">
                <a:solidFill>
                  <a:srgbClr val="FFFF00"/>
                </a:solidFill>
              </a:rPr>
              <a:t>interdependent</a:t>
            </a:r>
            <a:r>
              <a:rPr lang="en-US" sz="2800" b="0" dirty="0"/>
              <a:t> people arising from </a:t>
            </a:r>
            <a:r>
              <a:rPr lang="en-US" sz="2800" b="0" dirty="0">
                <a:solidFill>
                  <a:srgbClr val="FFFF00"/>
                </a:solidFill>
              </a:rPr>
              <a:t>perceived interference </a:t>
            </a:r>
            <a:r>
              <a:rPr lang="en-US" sz="2800" b="0" dirty="0"/>
              <a:t>with </a:t>
            </a:r>
            <a:r>
              <a:rPr lang="en-US" sz="2800" b="0" dirty="0">
                <a:solidFill>
                  <a:srgbClr val="FFFF00"/>
                </a:solidFill>
              </a:rPr>
              <a:t>goal achievement</a:t>
            </a:r>
            <a:r>
              <a:rPr lang="en-US" sz="2800" b="0" dirty="0"/>
              <a:t>.”</a:t>
            </a:r>
            <a:r>
              <a:rPr lang="en-US" sz="2400" b="0" dirty="0"/>
              <a:t>  </a:t>
            </a:r>
          </a:p>
        </p:txBody>
      </p:sp>
    </p:spTree>
    <p:extLst>
      <p:ext uri="{BB962C8B-B14F-4D97-AF65-F5344CB8AC3E}">
        <p14:creationId xmlns:p14="http://schemas.microsoft.com/office/powerpoint/2010/main" val="3184000854"/>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D4261"/>
      </a:dk2>
      <a:lt2>
        <a:srgbClr val="4796B9"/>
      </a:lt2>
      <a:accent1>
        <a:srgbClr val="275B84"/>
      </a:accent1>
      <a:accent2>
        <a:srgbClr val="931E30"/>
      </a:accent2>
      <a:accent3>
        <a:srgbClr val="B58B41"/>
      </a:accent3>
      <a:accent4>
        <a:srgbClr val="BE253E"/>
      </a:accent4>
      <a:accent5>
        <a:srgbClr val="B58B41"/>
      </a:accent5>
      <a:accent6>
        <a:srgbClr val="EBEBEB"/>
      </a:accent6>
      <a:hlink>
        <a:srgbClr val="EDFB69"/>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rmAutofit/>
      </a:bodyPr>
      <a:lstStyle>
        <a:defPPr algn="l" defTabSz="914400">
          <a:spcAft>
            <a:spcPts val="600"/>
          </a:spcAft>
          <a:defRPr sz="3200" dirty="0">
            <a:solidFill>
              <a:schemeClr val="bg1"/>
            </a:solidFill>
            <a:latin typeface="+mn-lt"/>
            <a:cs typeface="+mj-cs"/>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0cbbd92-a969-402e-8621-447322a11182" xsi:nil="true"/>
    <lcf76f155ced4ddcb4097134ff3c332f xmlns="db903174-bb1c-4609-9d70-465268ead5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ABFB2A-2D00-4E8C-A0F7-8BC2EA9F9ABB}">
  <ds:schemaRefs>
    <ds:schemaRef ds:uri="http://schemas.microsoft.com/sharepoint/v3/contenttype/forms"/>
  </ds:schemaRefs>
</ds:datastoreItem>
</file>

<file path=customXml/itemProps2.xml><?xml version="1.0" encoding="utf-8"?>
<ds:datastoreItem xmlns:ds="http://schemas.openxmlformats.org/officeDocument/2006/customXml" ds:itemID="{DE844A14-4087-40B2-92C5-8D7A98D94D47}"/>
</file>

<file path=customXml/itemProps3.xml><?xml version="1.0" encoding="utf-8"?>
<ds:datastoreItem xmlns:ds="http://schemas.openxmlformats.org/officeDocument/2006/customXml" ds:itemID="{A2F94831-062E-4F1A-BD38-749504D645C5}">
  <ds:schemaRefs>
    <ds:schemaRef ds:uri="http://schemas.microsoft.com/office/2006/metadata/properties"/>
    <ds:schemaRef ds:uri="http://schemas.microsoft.com/office/infopath/2007/PartnerControls"/>
    <ds:schemaRef ds:uri="d0cbbd92-a969-402e-8621-447322a11182"/>
  </ds:schemaRefs>
</ds:datastoreItem>
</file>

<file path=docProps/app.xml><?xml version="1.0" encoding="utf-8"?>
<Properties xmlns="http://schemas.openxmlformats.org/officeDocument/2006/extended-properties" xmlns:vt="http://schemas.openxmlformats.org/officeDocument/2006/docPropsVTypes">
  <TotalTime>2096</TotalTime>
  <Words>4584</Words>
  <Application>Microsoft Office PowerPoint</Application>
  <PresentationFormat>Widescreen</PresentationFormat>
  <Paragraphs>573</Paragraphs>
  <Slides>48</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Aptos Display</vt:lpstr>
      <vt:lpstr>Arial</vt:lpstr>
      <vt:lpstr>Calibri</vt:lpstr>
      <vt:lpstr>Candara</vt:lpstr>
      <vt:lpstr>inherit</vt:lpstr>
      <vt:lpstr>Montserrat</vt:lpstr>
      <vt:lpstr>Noto Sans</vt:lpstr>
      <vt:lpstr>Open Sans</vt:lpstr>
      <vt:lpstr>Roboto Light</vt:lpstr>
      <vt:lpstr>SharpSans</vt:lpstr>
      <vt:lpstr>Office Theme</vt:lpstr>
      <vt:lpstr>“If we invite them, they will come . . . but then what?”: Strategies for Successful Large Group Engagement</vt:lpstr>
      <vt:lpstr> The Plan  </vt:lpstr>
      <vt:lpstr>About Your Facilitator</vt:lpstr>
      <vt:lpstr>The Promise of Effective Engagement</vt:lpstr>
      <vt:lpstr>Key Premise:  Buy-in Increases Sustainability</vt:lpstr>
      <vt:lpstr>What could possibly go wrong . . .</vt:lpstr>
      <vt:lpstr>CONFLICT Defined by our experience:</vt:lpstr>
      <vt:lpstr>How We Talk About Conflict:   Metaphors of War and Games</vt:lpstr>
      <vt:lpstr>Conflict Defined by Mediators</vt:lpstr>
      <vt:lpstr>People are Motivated by Goals </vt:lpstr>
      <vt:lpstr>Key Point about Relational Goals</vt:lpstr>
      <vt:lpstr>Self-view</vt:lpstr>
      <vt:lpstr>Interaction: Where Identities Form</vt:lpstr>
      <vt:lpstr>We Build our Self-concept through Social Comparison</vt:lpstr>
      <vt:lpstr>Facilitator Hats</vt:lpstr>
      <vt:lpstr>Four of Many Hats</vt:lpstr>
      <vt:lpstr>Hats off to Thomas Crum:  Aikido Master &amp; Conflict Engagement Guy*</vt:lpstr>
      <vt:lpstr>Conflict Doesn’t Equal Contest</vt:lpstr>
      <vt:lpstr>Conflict is a Dance</vt:lpstr>
      <vt:lpstr> Idaho City, ID – Pop. 445  (65 Attendees) </vt:lpstr>
      <vt:lpstr>Key Takeaways: Idaho City</vt:lpstr>
      <vt:lpstr>Takeaways</vt:lpstr>
      <vt:lpstr> The Architect: Setting the Stage</vt:lpstr>
      <vt:lpstr>What to Consider? </vt:lpstr>
      <vt:lpstr>Different Approaches to  Group Norms</vt:lpstr>
      <vt:lpstr>Level of Trust</vt:lpstr>
      <vt:lpstr>Staying Centered in Facilitation</vt:lpstr>
      <vt:lpstr>Centeredness (according to Crum)</vt:lpstr>
      <vt:lpstr>Problem Solving &amp;  Decision Making Cycle</vt:lpstr>
      <vt:lpstr>Identify &amp; Diagnose</vt:lpstr>
      <vt:lpstr>Defining the Problem</vt:lpstr>
      <vt:lpstr>Understanding the Problem</vt:lpstr>
      <vt:lpstr>Recognize the Positions and Uncover the Interests</vt:lpstr>
      <vt:lpstr>Facilitator questions to dig under positions to  find the interests</vt:lpstr>
      <vt:lpstr>A Couple of Aikido Moves</vt:lpstr>
      <vt:lpstr>Engagement When Criticized</vt:lpstr>
      <vt:lpstr>Changing the Energy</vt:lpstr>
      <vt:lpstr>Overcoming the Desire to Own Solutions</vt:lpstr>
      <vt:lpstr>Nominal Group Technique</vt:lpstr>
      <vt:lpstr>Modified Nominal Group Technique</vt:lpstr>
      <vt:lpstr>Case: Sage Grouse Initiative</vt:lpstr>
      <vt:lpstr>Key Takeaway: Sage Grouse Initiative</vt:lpstr>
      <vt:lpstr>Moving Toward Decision Making  </vt:lpstr>
      <vt:lpstr>Lots of Decision-making Methods</vt:lpstr>
      <vt:lpstr>Reality Tester</vt:lpstr>
      <vt:lpstr>Reality Test Decisions</vt:lpstr>
      <vt:lpstr>De-personalizing Decisions</vt:lpstr>
      <vt:lpstr>Some Random Facilitating Tips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Melanie Reese</dc:creator>
  <cp:lastModifiedBy>Randall Reese</cp:lastModifiedBy>
  <cp:revision>6</cp:revision>
  <dcterms:created xsi:type="dcterms:W3CDTF">2025-04-28T16:03:12Z</dcterms:created>
  <dcterms:modified xsi:type="dcterms:W3CDTF">2025-10-02T23:50:40Z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