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56.xml" ContentType="application/vnd.openxmlformats-officedocument.presentationml.slide+xml"/>
  <Override PartName="/ppt/diagrams/data1.xml" ContentType="application/vnd.openxmlformats-officedocument.drawingml.diagramData+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58"/>
  </p:notesMasterIdLst>
  <p:handoutMasterIdLst>
    <p:handoutMasterId r:id="rId59"/>
  </p:handoutMasterIdLst>
  <p:sldIdLst>
    <p:sldId id="477" r:id="rId2"/>
    <p:sldId id="1055" r:id="rId3"/>
    <p:sldId id="1064" r:id="rId4"/>
    <p:sldId id="1056" r:id="rId5"/>
    <p:sldId id="1057" r:id="rId6"/>
    <p:sldId id="1058" r:id="rId7"/>
    <p:sldId id="1059" r:id="rId8"/>
    <p:sldId id="1060" r:id="rId9"/>
    <p:sldId id="1061" r:id="rId10"/>
    <p:sldId id="1062" r:id="rId11"/>
    <p:sldId id="1063" r:id="rId12"/>
    <p:sldId id="1068" r:id="rId13"/>
    <p:sldId id="1065" r:id="rId14"/>
    <p:sldId id="1074" r:id="rId15"/>
    <p:sldId id="1086" r:id="rId16"/>
    <p:sldId id="1073" r:id="rId17"/>
    <p:sldId id="1076" r:id="rId18"/>
    <p:sldId id="1087" r:id="rId19"/>
    <p:sldId id="1009" r:id="rId20"/>
    <p:sldId id="1089" r:id="rId21"/>
    <p:sldId id="1090" r:id="rId22"/>
    <p:sldId id="1091" r:id="rId23"/>
    <p:sldId id="1092" r:id="rId24"/>
    <p:sldId id="1266" r:id="rId25"/>
    <p:sldId id="1267" r:id="rId26"/>
    <p:sldId id="1268" r:id="rId27"/>
    <p:sldId id="1269" r:id="rId28"/>
    <p:sldId id="1270" r:id="rId29"/>
    <p:sldId id="1271" r:id="rId30"/>
    <p:sldId id="1282" r:id="rId31"/>
    <p:sldId id="1272" r:id="rId32"/>
    <p:sldId id="1283" r:id="rId33"/>
    <p:sldId id="1119" r:id="rId34"/>
    <p:sldId id="1120" r:id="rId35"/>
    <p:sldId id="1099" r:id="rId36"/>
    <p:sldId id="1088" r:id="rId37"/>
    <p:sldId id="1010" r:id="rId38"/>
    <p:sldId id="1094" r:id="rId39"/>
    <p:sldId id="1095" r:id="rId40"/>
    <p:sldId id="1096" r:id="rId41"/>
    <p:sldId id="1011" r:id="rId42"/>
    <p:sldId id="1012" r:id="rId43"/>
    <p:sldId id="1013" r:id="rId44"/>
    <p:sldId id="1014" r:id="rId45"/>
    <p:sldId id="1015" r:id="rId46"/>
    <p:sldId id="1016" r:id="rId47"/>
    <p:sldId id="1122" r:id="rId48"/>
    <p:sldId id="1077" r:id="rId49"/>
    <p:sldId id="1078" r:id="rId50"/>
    <p:sldId id="1079" r:id="rId51"/>
    <p:sldId id="1080" r:id="rId52"/>
    <p:sldId id="1081" r:id="rId53"/>
    <p:sldId id="1082" r:id="rId54"/>
    <p:sldId id="1084" r:id="rId55"/>
    <p:sldId id="1085" r:id="rId56"/>
    <p:sldId id="901" r:id="rId57"/>
  </p:sldIdLst>
  <p:sldSz cx="9144000" cy="6858000" type="screen4x3"/>
  <p:notesSz cx="7077075" cy="9051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51">
          <p15:clr>
            <a:srgbClr val="A4A3A4"/>
          </p15:clr>
        </p15:guide>
        <p15:guide id="2" pos="22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clrMode="bw" frameSlides="1"/>
  <p:clrMru>
    <a:srgbClr val="003DBC"/>
    <a:srgbClr val="5161FF"/>
    <a:srgbClr val="3D0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94674" autoAdjust="0"/>
  </p:normalViewPr>
  <p:slideViewPr>
    <p:cSldViewPr>
      <p:cViewPr varScale="1">
        <p:scale>
          <a:sx n="124" d="100"/>
          <a:sy n="124" d="100"/>
        </p:scale>
        <p:origin x="816"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5" d="100"/>
        <a:sy n="135" d="100"/>
      </p:scale>
      <p:origin x="0" y="7744"/>
    </p:cViewPr>
  </p:sorterViewPr>
  <p:notesViewPr>
    <p:cSldViewPr>
      <p:cViewPr varScale="1">
        <p:scale>
          <a:sx n="59" d="100"/>
          <a:sy n="59" d="100"/>
        </p:scale>
        <p:origin x="-2484" y="-78"/>
      </p:cViewPr>
      <p:guideLst>
        <p:guide orient="horz" pos="2851"/>
        <p:guide pos="222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55D4D1-82CD-44F8-9168-671E8EC61D02}" type="doc">
      <dgm:prSet loTypeId="urn:microsoft.com/office/officeart/2005/8/layout/radial4" loCatId="relationship" qsTypeId="urn:microsoft.com/office/officeart/2005/8/quickstyle/simple4" qsCatId="simple" csTypeId="urn:microsoft.com/office/officeart/2005/8/colors/colorful2" csCatId="colorful" phldr="1"/>
      <dgm:spPr/>
      <dgm:t>
        <a:bodyPr/>
        <a:lstStyle/>
        <a:p>
          <a:endParaRPr lang="en-US"/>
        </a:p>
      </dgm:t>
    </dgm:pt>
    <dgm:pt modelId="{922FCF53-A042-497A-BF19-586F5EDC0596}">
      <dgm:prSet phldrT="[Text]" custT="1"/>
      <dgm:spPr/>
      <dgm:t>
        <a:bodyPr/>
        <a:lstStyle/>
        <a:p>
          <a:r>
            <a:rPr lang="en-US" sz="2800" dirty="0">
              <a:latin typeface="Times New Roman" pitchFamily="18" charset="0"/>
              <a:cs typeface="Times New Roman" pitchFamily="18" charset="0"/>
            </a:rPr>
            <a:t>Scarcity</a:t>
          </a:r>
        </a:p>
      </dgm:t>
    </dgm:pt>
    <dgm:pt modelId="{BCF8B882-82BF-4B0F-B30F-0B672F22CB84}" type="parTrans" cxnId="{7D22AEAE-B7E4-4AC5-8887-B6355216739B}">
      <dgm:prSet/>
      <dgm:spPr/>
      <dgm:t>
        <a:bodyPr/>
        <a:lstStyle/>
        <a:p>
          <a:endParaRPr lang="en-US" sz="2800">
            <a:latin typeface="Times New Roman" pitchFamily="18" charset="0"/>
            <a:cs typeface="Times New Roman" pitchFamily="18" charset="0"/>
          </a:endParaRPr>
        </a:p>
      </dgm:t>
    </dgm:pt>
    <dgm:pt modelId="{FB2A0EAB-7870-4D69-962F-DA5D24055773}" type="sibTrans" cxnId="{7D22AEAE-B7E4-4AC5-8887-B6355216739B}">
      <dgm:prSet/>
      <dgm:spPr/>
      <dgm:t>
        <a:bodyPr/>
        <a:lstStyle/>
        <a:p>
          <a:endParaRPr lang="en-US" sz="2800">
            <a:latin typeface="Times New Roman" pitchFamily="18" charset="0"/>
            <a:cs typeface="Times New Roman" pitchFamily="18" charset="0"/>
          </a:endParaRPr>
        </a:p>
      </dgm:t>
    </dgm:pt>
    <dgm:pt modelId="{E4F98C61-349C-4473-B45C-629492060294}">
      <dgm:prSet phldrT="[Text]" custT="1"/>
      <dgm:spPr/>
      <dgm:t>
        <a:bodyPr/>
        <a:lstStyle/>
        <a:p>
          <a:r>
            <a:rPr lang="en-US" sz="2800" dirty="0">
              <a:latin typeface="Times New Roman" pitchFamily="18" charset="0"/>
              <a:cs typeface="Times New Roman" pitchFamily="18" charset="0"/>
            </a:rPr>
            <a:t>Importance</a:t>
          </a:r>
        </a:p>
      </dgm:t>
    </dgm:pt>
    <dgm:pt modelId="{7F756A09-1424-4490-884A-085B4F5C9D72}" type="parTrans" cxnId="{E2A4A018-65CF-4640-9609-4E3E300B35DE}">
      <dgm:prSet/>
      <dgm:spPr/>
      <dgm:t>
        <a:bodyPr/>
        <a:lstStyle/>
        <a:p>
          <a:endParaRPr lang="en-US" sz="2800">
            <a:latin typeface="Times New Roman" pitchFamily="18" charset="0"/>
            <a:cs typeface="Times New Roman" pitchFamily="18" charset="0"/>
          </a:endParaRPr>
        </a:p>
      </dgm:t>
    </dgm:pt>
    <dgm:pt modelId="{05768E73-1E9C-4553-94B8-963B824D6BC7}" type="sibTrans" cxnId="{E2A4A018-65CF-4640-9609-4E3E300B35DE}">
      <dgm:prSet/>
      <dgm:spPr/>
      <dgm:t>
        <a:bodyPr/>
        <a:lstStyle/>
        <a:p>
          <a:endParaRPr lang="en-US" sz="2800">
            <a:latin typeface="Times New Roman" pitchFamily="18" charset="0"/>
            <a:cs typeface="Times New Roman" pitchFamily="18" charset="0"/>
          </a:endParaRPr>
        </a:p>
      </dgm:t>
    </dgm:pt>
    <dgm:pt modelId="{6BCC2D9E-1F4E-4759-83FA-8958ECB56900}">
      <dgm:prSet phldrT="[Text]" custT="1"/>
      <dgm:spPr/>
      <dgm:t>
        <a:bodyPr/>
        <a:lstStyle/>
        <a:p>
          <a:r>
            <a:rPr lang="en-US" sz="2800" dirty="0">
              <a:latin typeface="Times New Roman" pitchFamily="18" charset="0"/>
              <a:cs typeface="Times New Roman" pitchFamily="18" charset="0"/>
            </a:rPr>
            <a:t>Substitutability</a:t>
          </a:r>
        </a:p>
      </dgm:t>
    </dgm:pt>
    <dgm:pt modelId="{007C17B2-8DE2-433E-83C4-205D39875D54}" type="parTrans" cxnId="{7413D799-B624-4E0F-B498-AA1743FE8A6C}">
      <dgm:prSet/>
      <dgm:spPr/>
      <dgm:t>
        <a:bodyPr/>
        <a:lstStyle/>
        <a:p>
          <a:endParaRPr lang="en-US" sz="2800">
            <a:latin typeface="Times New Roman" pitchFamily="18" charset="0"/>
            <a:cs typeface="Times New Roman" pitchFamily="18" charset="0"/>
          </a:endParaRPr>
        </a:p>
      </dgm:t>
    </dgm:pt>
    <dgm:pt modelId="{3C85A741-C989-47F5-865D-3BA472C7C5CC}" type="sibTrans" cxnId="{7413D799-B624-4E0F-B498-AA1743FE8A6C}">
      <dgm:prSet/>
      <dgm:spPr/>
      <dgm:t>
        <a:bodyPr/>
        <a:lstStyle/>
        <a:p>
          <a:endParaRPr lang="en-US" sz="2800">
            <a:latin typeface="Times New Roman" pitchFamily="18" charset="0"/>
            <a:cs typeface="Times New Roman" pitchFamily="18" charset="0"/>
          </a:endParaRPr>
        </a:p>
      </dgm:t>
    </dgm:pt>
    <dgm:pt modelId="{161FCF44-61C5-490D-9A5C-303F4BB18AC5}">
      <dgm:prSet phldrT="[Text]" custT="1"/>
      <dgm:spPr/>
      <dgm:t>
        <a:bodyPr/>
        <a:lstStyle/>
        <a:p>
          <a:r>
            <a:rPr lang="en-US" sz="3000" dirty="0">
              <a:latin typeface="Times New Roman" pitchFamily="18" charset="0"/>
              <a:cs typeface="Times New Roman" pitchFamily="18" charset="0"/>
            </a:rPr>
            <a:t>Dependency</a:t>
          </a:r>
        </a:p>
      </dgm:t>
    </dgm:pt>
    <dgm:pt modelId="{4D667966-E783-4A45-A002-3A4BC152399E}" type="parTrans" cxnId="{78B60D70-E075-4EA4-992E-B042499B12DC}">
      <dgm:prSet/>
      <dgm:spPr/>
      <dgm:t>
        <a:bodyPr/>
        <a:lstStyle/>
        <a:p>
          <a:endParaRPr lang="en-US" sz="2800">
            <a:latin typeface="Times New Roman" pitchFamily="18" charset="0"/>
            <a:cs typeface="Times New Roman" pitchFamily="18" charset="0"/>
          </a:endParaRPr>
        </a:p>
      </dgm:t>
    </dgm:pt>
    <dgm:pt modelId="{4FA2BB91-D790-4070-ABBD-0150E51F5CBC}" type="sibTrans" cxnId="{78B60D70-E075-4EA4-992E-B042499B12DC}">
      <dgm:prSet/>
      <dgm:spPr/>
      <dgm:t>
        <a:bodyPr/>
        <a:lstStyle/>
        <a:p>
          <a:endParaRPr lang="en-US" sz="2800">
            <a:latin typeface="Times New Roman" pitchFamily="18" charset="0"/>
            <a:cs typeface="Times New Roman" pitchFamily="18" charset="0"/>
          </a:endParaRPr>
        </a:p>
      </dgm:t>
    </dgm:pt>
    <dgm:pt modelId="{16536D39-9844-43C0-8EA6-EEEEA0468B04}" type="pres">
      <dgm:prSet presAssocID="{3455D4D1-82CD-44F8-9168-671E8EC61D02}" presName="cycle" presStyleCnt="0">
        <dgm:presLayoutVars>
          <dgm:chMax val="1"/>
          <dgm:dir/>
          <dgm:animLvl val="ctr"/>
          <dgm:resizeHandles val="exact"/>
        </dgm:presLayoutVars>
      </dgm:prSet>
      <dgm:spPr/>
    </dgm:pt>
    <dgm:pt modelId="{ADD28715-35D3-4036-8693-FD2679EABDE4}" type="pres">
      <dgm:prSet presAssocID="{161FCF44-61C5-490D-9A5C-303F4BB18AC5}" presName="centerShape" presStyleLbl="node0" presStyleIdx="0" presStyleCnt="1" custScaleX="197723" custScaleY="138507" custLinFactNeighborX="-13644"/>
      <dgm:spPr/>
    </dgm:pt>
    <dgm:pt modelId="{29FCF57C-0BBE-4921-B44B-62D1CA40AA5B}" type="pres">
      <dgm:prSet presAssocID="{BCF8B882-82BF-4B0F-B30F-0B672F22CB84}" presName="parTrans" presStyleLbl="bgSibTrans2D1" presStyleIdx="0" presStyleCnt="3"/>
      <dgm:spPr/>
    </dgm:pt>
    <dgm:pt modelId="{0C6B6669-C172-4DD7-A5E2-6139436E5665}" type="pres">
      <dgm:prSet presAssocID="{922FCF53-A042-497A-BF19-586F5EDC0596}" presName="node" presStyleLbl="node1" presStyleIdx="0" presStyleCnt="3" custScaleX="127157" custScaleY="49554" custRadScaleRad="108758" custRadScaleInc="10220">
        <dgm:presLayoutVars>
          <dgm:bulletEnabled val="1"/>
        </dgm:presLayoutVars>
      </dgm:prSet>
      <dgm:spPr/>
    </dgm:pt>
    <dgm:pt modelId="{61E53310-624D-4921-9AD7-5C01F03FF100}" type="pres">
      <dgm:prSet presAssocID="{7F756A09-1424-4490-884A-085B4F5C9D72}" presName="parTrans" presStyleLbl="bgSibTrans2D1" presStyleIdx="1" presStyleCnt="3"/>
      <dgm:spPr/>
    </dgm:pt>
    <dgm:pt modelId="{5454EACD-D432-4F15-9847-3645072DDAC7}" type="pres">
      <dgm:prSet presAssocID="{E4F98C61-349C-4473-B45C-629492060294}" presName="node" presStyleLbl="node1" presStyleIdx="1" presStyleCnt="3" custScaleX="127157" custScaleY="49554" custRadScaleRad="105503" custRadScaleInc="-25030">
        <dgm:presLayoutVars>
          <dgm:bulletEnabled val="1"/>
        </dgm:presLayoutVars>
      </dgm:prSet>
      <dgm:spPr/>
    </dgm:pt>
    <dgm:pt modelId="{7B514D86-67BF-4D1A-B2D6-CB23AB246858}" type="pres">
      <dgm:prSet presAssocID="{007C17B2-8DE2-433E-83C4-205D39875D54}" presName="parTrans" presStyleLbl="bgSibTrans2D1" presStyleIdx="2" presStyleCnt="3"/>
      <dgm:spPr/>
    </dgm:pt>
    <dgm:pt modelId="{D3402E92-19ED-48C4-AF94-8DA8EA5CCA47}" type="pres">
      <dgm:prSet presAssocID="{6BCC2D9E-1F4E-4759-83FA-8958ECB56900}" presName="node" presStyleLbl="node1" presStyleIdx="2" presStyleCnt="3" custScaleX="162130" custScaleY="49554" custRadScaleRad="81416" custRadScaleInc="-40883">
        <dgm:presLayoutVars>
          <dgm:bulletEnabled val="1"/>
        </dgm:presLayoutVars>
      </dgm:prSet>
      <dgm:spPr/>
    </dgm:pt>
  </dgm:ptLst>
  <dgm:cxnLst>
    <dgm:cxn modelId="{E2A4A018-65CF-4640-9609-4E3E300B35DE}" srcId="{161FCF44-61C5-490D-9A5C-303F4BB18AC5}" destId="{E4F98C61-349C-4473-B45C-629492060294}" srcOrd="1" destOrd="0" parTransId="{7F756A09-1424-4490-884A-085B4F5C9D72}" sibTransId="{05768E73-1E9C-4553-94B8-963B824D6BC7}"/>
    <dgm:cxn modelId="{EDAF992A-1894-434D-BC08-B3BAE7E3D5D1}" type="presOf" srcId="{007C17B2-8DE2-433E-83C4-205D39875D54}" destId="{7B514D86-67BF-4D1A-B2D6-CB23AB246858}" srcOrd="0" destOrd="0" presId="urn:microsoft.com/office/officeart/2005/8/layout/radial4"/>
    <dgm:cxn modelId="{16C49D35-4812-AF4E-BA2F-273A2D8B95AD}" type="presOf" srcId="{BCF8B882-82BF-4B0F-B30F-0B672F22CB84}" destId="{29FCF57C-0BBE-4921-B44B-62D1CA40AA5B}" srcOrd="0" destOrd="0" presId="urn:microsoft.com/office/officeart/2005/8/layout/radial4"/>
    <dgm:cxn modelId="{1A47EF37-6E04-5F41-81A7-9C04AF3B0062}" type="presOf" srcId="{E4F98C61-349C-4473-B45C-629492060294}" destId="{5454EACD-D432-4F15-9847-3645072DDAC7}" srcOrd="0" destOrd="0" presId="urn:microsoft.com/office/officeart/2005/8/layout/radial4"/>
    <dgm:cxn modelId="{45F0B542-F99B-E641-909B-371E62AB15C1}" type="presOf" srcId="{3455D4D1-82CD-44F8-9168-671E8EC61D02}" destId="{16536D39-9844-43C0-8EA6-EEEEA0468B04}" srcOrd="0" destOrd="0" presId="urn:microsoft.com/office/officeart/2005/8/layout/radial4"/>
    <dgm:cxn modelId="{A5A48B64-9B18-2348-9209-FACB68CAF0A4}" type="presOf" srcId="{161FCF44-61C5-490D-9A5C-303F4BB18AC5}" destId="{ADD28715-35D3-4036-8693-FD2679EABDE4}" srcOrd="0" destOrd="0" presId="urn:microsoft.com/office/officeart/2005/8/layout/radial4"/>
    <dgm:cxn modelId="{78B60D70-E075-4EA4-992E-B042499B12DC}" srcId="{3455D4D1-82CD-44F8-9168-671E8EC61D02}" destId="{161FCF44-61C5-490D-9A5C-303F4BB18AC5}" srcOrd="0" destOrd="0" parTransId="{4D667966-E783-4A45-A002-3A4BC152399E}" sibTransId="{4FA2BB91-D790-4070-ABBD-0150E51F5CBC}"/>
    <dgm:cxn modelId="{835C467C-FCCA-D742-96F5-CDFD479522B0}" type="presOf" srcId="{6BCC2D9E-1F4E-4759-83FA-8958ECB56900}" destId="{D3402E92-19ED-48C4-AF94-8DA8EA5CCA47}" srcOrd="0" destOrd="0" presId="urn:microsoft.com/office/officeart/2005/8/layout/radial4"/>
    <dgm:cxn modelId="{FF9A717C-86BE-EC42-8E29-638AAE47B85E}" type="presOf" srcId="{922FCF53-A042-497A-BF19-586F5EDC0596}" destId="{0C6B6669-C172-4DD7-A5E2-6139436E5665}" srcOrd="0" destOrd="0" presId="urn:microsoft.com/office/officeart/2005/8/layout/radial4"/>
    <dgm:cxn modelId="{AC3BD696-DB32-0D4A-8E6F-6AC237F1A715}" type="presOf" srcId="{7F756A09-1424-4490-884A-085B4F5C9D72}" destId="{61E53310-624D-4921-9AD7-5C01F03FF100}" srcOrd="0" destOrd="0" presId="urn:microsoft.com/office/officeart/2005/8/layout/radial4"/>
    <dgm:cxn modelId="{7413D799-B624-4E0F-B498-AA1743FE8A6C}" srcId="{161FCF44-61C5-490D-9A5C-303F4BB18AC5}" destId="{6BCC2D9E-1F4E-4759-83FA-8958ECB56900}" srcOrd="2" destOrd="0" parTransId="{007C17B2-8DE2-433E-83C4-205D39875D54}" sibTransId="{3C85A741-C989-47F5-865D-3BA472C7C5CC}"/>
    <dgm:cxn modelId="{7D22AEAE-B7E4-4AC5-8887-B6355216739B}" srcId="{161FCF44-61C5-490D-9A5C-303F4BB18AC5}" destId="{922FCF53-A042-497A-BF19-586F5EDC0596}" srcOrd="0" destOrd="0" parTransId="{BCF8B882-82BF-4B0F-B30F-0B672F22CB84}" sibTransId="{FB2A0EAB-7870-4D69-962F-DA5D24055773}"/>
    <dgm:cxn modelId="{944EFC6F-2EAD-5D49-B59F-F5E63E70E89F}" type="presParOf" srcId="{16536D39-9844-43C0-8EA6-EEEEA0468B04}" destId="{ADD28715-35D3-4036-8693-FD2679EABDE4}" srcOrd="0" destOrd="0" presId="urn:microsoft.com/office/officeart/2005/8/layout/radial4"/>
    <dgm:cxn modelId="{57FB67FE-33BD-D14E-9145-F519471C7D5E}" type="presParOf" srcId="{16536D39-9844-43C0-8EA6-EEEEA0468B04}" destId="{29FCF57C-0BBE-4921-B44B-62D1CA40AA5B}" srcOrd="1" destOrd="0" presId="urn:microsoft.com/office/officeart/2005/8/layout/radial4"/>
    <dgm:cxn modelId="{054CCC39-8F6D-2A4E-BC65-1A8C3C58D1AA}" type="presParOf" srcId="{16536D39-9844-43C0-8EA6-EEEEA0468B04}" destId="{0C6B6669-C172-4DD7-A5E2-6139436E5665}" srcOrd="2" destOrd="0" presId="urn:microsoft.com/office/officeart/2005/8/layout/radial4"/>
    <dgm:cxn modelId="{E9D06B28-D32F-4746-8797-4CCBC5BB7E14}" type="presParOf" srcId="{16536D39-9844-43C0-8EA6-EEEEA0468B04}" destId="{61E53310-624D-4921-9AD7-5C01F03FF100}" srcOrd="3" destOrd="0" presId="urn:microsoft.com/office/officeart/2005/8/layout/radial4"/>
    <dgm:cxn modelId="{6818E8C3-86BC-AE4C-BC9D-1AE2FE3E9D9E}" type="presParOf" srcId="{16536D39-9844-43C0-8EA6-EEEEA0468B04}" destId="{5454EACD-D432-4F15-9847-3645072DDAC7}" srcOrd="4" destOrd="0" presId="urn:microsoft.com/office/officeart/2005/8/layout/radial4"/>
    <dgm:cxn modelId="{8AB0BFA3-31AF-0C43-8572-D068798049F4}" type="presParOf" srcId="{16536D39-9844-43C0-8EA6-EEEEA0468B04}" destId="{7B514D86-67BF-4D1A-B2D6-CB23AB246858}" srcOrd="5" destOrd="0" presId="urn:microsoft.com/office/officeart/2005/8/layout/radial4"/>
    <dgm:cxn modelId="{92B7E1A8-D97A-A646-938F-D984626EFBF9}" type="presParOf" srcId="{16536D39-9844-43C0-8EA6-EEEEA0468B04}" destId="{D3402E92-19ED-48C4-AF94-8DA8EA5CCA47}"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28715-35D3-4036-8693-FD2679EABDE4}">
      <dsp:nvSpPr>
        <dsp:cNvPr id="0" name=""/>
        <dsp:cNvSpPr/>
      </dsp:nvSpPr>
      <dsp:spPr>
        <a:xfrm>
          <a:off x="241560" y="1751382"/>
          <a:ext cx="3323469" cy="2328124"/>
        </a:xfrm>
        <a:prstGeom prst="ellipse">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Times New Roman" pitchFamily="18" charset="0"/>
              <a:cs typeface="Times New Roman" pitchFamily="18" charset="0"/>
            </a:rPr>
            <a:t>Dependency</a:t>
          </a:r>
        </a:p>
      </dsp:txBody>
      <dsp:txXfrm>
        <a:off x="728271" y="2092328"/>
        <a:ext cx="2350047" cy="1646232"/>
      </dsp:txXfrm>
    </dsp:sp>
    <dsp:sp modelId="{29FCF57C-0BBE-4921-B44B-62D1CA40AA5B}">
      <dsp:nvSpPr>
        <dsp:cNvPr id="0" name=""/>
        <dsp:cNvSpPr/>
      </dsp:nvSpPr>
      <dsp:spPr>
        <a:xfrm rot="13958115">
          <a:off x="522518" y="1333700"/>
          <a:ext cx="711760" cy="479048"/>
        </a:xfrm>
        <a:prstGeom prst="leftArrow">
          <a:avLst>
            <a:gd name="adj1" fmla="val 60000"/>
            <a:gd name="adj2" fmla="val 50000"/>
          </a:avLst>
        </a:prstGeom>
        <a:blipFill>
          <a:blip xmlns:r="http://schemas.openxmlformats.org/officeDocument/2006/relationships" r:embed="rId1">
            <a:duotone>
              <a:schemeClr val="accent2">
                <a:hueOff val="0"/>
                <a:satOff val="0"/>
                <a:lumOff val="0"/>
                <a:alphaOff val="0"/>
                <a:shade val="22000"/>
                <a:satMod val="160000"/>
              </a:schemeClr>
              <a:schemeClr val="accent2">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0C6B6669-C172-4DD7-A5E2-6139436E5665}">
      <dsp:nvSpPr>
        <dsp:cNvPr id="0" name=""/>
        <dsp:cNvSpPr/>
      </dsp:nvSpPr>
      <dsp:spPr>
        <a:xfrm>
          <a:off x="-352819" y="973858"/>
          <a:ext cx="2030478" cy="633033"/>
        </a:xfrm>
        <a:prstGeom prst="roundRect">
          <a:avLst>
            <a:gd name="adj" fmla="val 10000"/>
          </a:avLst>
        </a:prstGeom>
        <a:blipFill>
          <a:blip xmlns:r="http://schemas.openxmlformats.org/officeDocument/2006/relationships" r:embed="rId1">
            <a:duotone>
              <a:schemeClr val="accent2">
                <a:hueOff val="0"/>
                <a:satOff val="0"/>
                <a:lumOff val="0"/>
                <a:alphaOff val="0"/>
                <a:shade val="22000"/>
                <a:satMod val="160000"/>
              </a:schemeClr>
              <a:schemeClr val="accent2">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itchFamily="18" charset="0"/>
              <a:cs typeface="Times New Roman" pitchFamily="18" charset="0"/>
            </a:rPr>
            <a:t>Scarcity</a:t>
          </a:r>
        </a:p>
      </dsp:txBody>
      <dsp:txXfrm>
        <a:off x="-334278" y="992399"/>
        <a:ext cx="1993396" cy="595951"/>
      </dsp:txXfrm>
    </dsp:sp>
    <dsp:sp modelId="{61E53310-624D-4921-9AD7-5C01F03FF100}">
      <dsp:nvSpPr>
        <dsp:cNvPr id="0" name=""/>
        <dsp:cNvSpPr/>
      </dsp:nvSpPr>
      <dsp:spPr>
        <a:xfrm rot="16198306">
          <a:off x="1358754" y="904906"/>
          <a:ext cx="1087336" cy="479048"/>
        </a:xfrm>
        <a:prstGeom prst="leftArrow">
          <a:avLst>
            <a:gd name="adj1" fmla="val 60000"/>
            <a:gd name="adj2" fmla="val 50000"/>
          </a:avLst>
        </a:prstGeom>
        <a:blipFill>
          <a:blip xmlns:r="http://schemas.openxmlformats.org/officeDocument/2006/relationships" r:embed="rId1">
            <a:duotone>
              <a:schemeClr val="accent2">
                <a:hueOff val="707959"/>
                <a:satOff val="-20879"/>
                <a:lumOff val="10883"/>
                <a:alphaOff val="0"/>
                <a:shade val="22000"/>
                <a:satMod val="160000"/>
              </a:schemeClr>
              <a:schemeClr val="accent2">
                <a:hueOff val="707959"/>
                <a:satOff val="-20879"/>
                <a:lumOff val="10883"/>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5454EACD-D432-4F15-9847-3645072DDAC7}">
      <dsp:nvSpPr>
        <dsp:cNvPr id="0" name=""/>
        <dsp:cNvSpPr/>
      </dsp:nvSpPr>
      <dsp:spPr>
        <a:xfrm>
          <a:off x="886916" y="284245"/>
          <a:ext cx="2030478" cy="633033"/>
        </a:xfrm>
        <a:prstGeom prst="roundRect">
          <a:avLst>
            <a:gd name="adj" fmla="val 10000"/>
          </a:avLst>
        </a:prstGeom>
        <a:blipFill>
          <a:blip xmlns:r="http://schemas.openxmlformats.org/officeDocument/2006/relationships" r:embed="rId1">
            <a:duotone>
              <a:schemeClr val="accent2">
                <a:hueOff val="707959"/>
                <a:satOff val="-20879"/>
                <a:lumOff val="10883"/>
                <a:alphaOff val="0"/>
                <a:shade val="22000"/>
                <a:satMod val="160000"/>
              </a:schemeClr>
              <a:schemeClr val="accent2">
                <a:hueOff val="707959"/>
                <a:satOff val="-20879"/>
                <a:lumOff val="10883"/>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itchFamily="18" charset="0"/>
              <a:cs typeface="Times New Roman" pitchFamily="18" charset="0"/>
            </a:rPr>
            <a:t>Importance</a:t>
          </a:r>
        </a:p>
      </dsp:txBody>
      <dsp:txXfrm>
        <a:off x="905457" y="302786"/>
        <a:ext cx="1993396" cy="595951"/>
      </dsp:txXfrm>
    </dsp:sp>
    <dsp:sp modelId="{7B514D86-67BF-4D1A-B2D6-CB23AB246858}">
      <dsp:nvSpPr>
        <dsp:cNvPr id="0" name=""/>
        <dsp:cNvSpPr/>
      </dsp:nvSpPr>
      <dsp:spPr>
        <a:xfrm rot="18860392">
          <a:off x="2750017" y="1381233"/>
          <a:ext cx="836938" cy="479048"/>
        </a:xfrm>
        <a:prstGeom prst="leftArrow">
          <a:avLst>
            <a:gd name="adj1" fmla="val 60000"/>
            <a:gd name="adj2" fmla="val 50000"/>
          </a:avLst>
        </a:prstGeom>
        <a:blipFill>
          <a:blip xmlns:r="http://schemas.openxmlformats.org/officeDocument/2006/relationships" r:embed="rId1">
            <a:duotone>
              <a:schemeClr val="accent2">
                <a:hueOff val="1415918"/>
                <a:satOff val="-41758"/>
                <a:lumOff val="21765"/>
                <a:alphaOff val="0"/>
                <a:shade val="22000"/>
                <a:satMod val="160000"/>
              </a:schemeClr>
              <a:schemeClr val="accent2">
                <a:hueOff val="1415918"/>
                <a:satOff val="-41758"/>
                <a:lumOff val="21765"/>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D3402E92-19ED-48C4-AF94-8DA8EA5CCA47}">
      <dsp:nvSpPr>
        <dsp:cNvPr id="0" name=""/>
        <dsp:cNvSpPr/>
      </dsp:nvSpPr>
      <dsp:spPr>
        <a:xfrm>
          <a:off x="2166492" y="1004949"/>
          <a:ext cx="2588936" cy="633033"/>
        </a:xfrm>
        <a:prstGeom prst="roundRect">
          <a:avLst>
            <a:gd name="adj" fmla="val 10000"/>
          </a:avLst>
        </a:prstGeom>
        <a:blipFill>
          <a:blip xmlns:r="http://schemas.openxmlformats.org/officeDocument/2006/relationships" r:embed="rId1">
            <a:duotone>
              <a:schemeClr val="accent2">
                <a:hueOff val="1415918"/>
                <a:satOff val="-41758"/>
                <a:lumOff val="21765"/>
                <a:alphaOff val="0"/>
                <a:shade val="22000"/>
                <a:satMod val="160000"/>
              </a:schemeClr>
              <a:schemeClr val="accent2">
                <a:hueOff val="1415918"/>
                <a:satOff val="-41758"/>
                <a:lumOff val="21765"/>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itchFamily="18" charset="0"/>
              <a:cs typeface="Times New Roman" pitchFamily="18" charset="0"/>
            </a:rPr>
            <a:t>Substitutability</a:t>
          </a:r>
        </a:p>
      </dsp:txBody>
      <dsp:txXfrm>
        <a:off x="2185033" y="1023490"/>
        <a:ext cx="2551854" cy="595951"/>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66733" cy="452596"/>
          </a:xfrm>
          <a:prstGeom prst="rect">
            <a:avLst/>
          </a:prstGeom>
        </p:spPr>
        <p:txBody>
          <a:bodyPr vert="horz" lIns="92138" tIns="46070" rIns="92138" bIns="46070" rtlCol="0"/>
          <a:lstStyle>
            <a:lvl1pPr algn="l">
              <a:defRPr sz="1200"/>
            </a:lvl1pPr>
          </a:lstStyle>
          <a:p>
            <a:r>
              <a:rPr lang="en-US"/>
              <a:t>CADRE Conference October 2025 </a:t>
            </a:r>
            <a:endParaRPr lang="en-US" dirty="0"/>
          </a:p>
        </p:txBody>
      </p:sp>
      <p:sp>
        <p:nvSpPr>
          <p:cNvPr id="3" name="Date Placeholder 2"/>
          <p:cNvSpPr>
            <a:spLocks noGrp="1"/>
          </p:cNvSpPr>
          <p:nvPr>
            <p:ph type="dt" sz="quarter" idx="1"/>
          </p:nvPr>
        </p:nvSpPr>
        <p:spPr>
          <a:xfrm>
            <a:off x="4008704" y="1"/>
            <a:ext cx="3066733" cy="452596"/>
          </a:xfrm>
          <a:prstGeom prst="rect">
            <a:avLst/>
          </a:prstGeom>
        </p:spPr>
        <p:txBody>
          <a:bodyPr vert="horz" lIns="92138" tIns="46070" rIns="92138" bIns="46070" rtlCol="0"/>
          <a:lstStyle>
            <a:lvl1pPr algn="r">
              <a:defRPr sz="1200"/>
            </a:lvl1pPr>
          </a:lstStyle>
          <a:p>
            <a:fld id="{EC4144F1-645D-3643-9D1A-ABC0B7A2B041}" type="datetime1">
              <a:rPr lang="en-US" smtClean="0"/>
              <a:t>10/7/25</a:t>
            </a:fld>
            <a:endParaRPr lang="en-US" dirty="0"/>
          </a:p>
        </p:txBody>
      </p:sp>
      <p:sp>
        <p:nvSpPr>
          <p:cNvPr id="4" name="Footer Placeholder 3"/>
          <p:cNvSpPr>
            <a:spLocks noGrp="1"/>
          </p:cNvSpPr>
          <p:nvPr>
            <p:ph type="ftr" sz="quarter" idx="2"/>
          </p:nvPr>
        </p:nvSpPr>
        <p:spPr>
          <a:xfrm>
            <a:off x="1" y="8597758"/>
            <a:ext cx="3066733" cy="452596"/>
          </a:xfrm>
          <a:prstGeom prst="rect">
            <a:avLst/>
          </a:prstGeom>
        </p:spPr>
        <p:txBody>
          <a:bodyPr vert="horz" lIns="92138" tIns="46070" rIns="92138" bIns="46070" rtlCol="0" anchor="b"/>
          <a:lstStyle>
            <a:lvl1pPr algn="l">
              <a:defRPr sz="1200"/>
            </a:lvl1pPr>
          </a:lstStyle>
          <a:p>
            <a:r>
              <a:rPr lang="en-US"/>
              <a:t>Conflict Coaching Tools to Prepare Parties for Mediation/IEP/ADR</a:t>
            </a:r>
            <a:endParaRPr lang="en-US" dirty="0"/>
          </a:p>
        </p:txBody>
      </p:sp>
      <p:sp>
        <p:nvSpPr>
          <p:cNvPr id="5" name="Slide Number Placeholder 4"/>
          <p:cNvSpPr>
            <a:spLocks noGrp="1"/>
          </p:cNvSpPr>
          <p:nvPr>
            <p:ph type="sldNum" sz="quarter" idx="3"/>
          </p:nvPr>
        </p:nvSpPr>
        <p:spPr>
          <a:xfrm>
            <a:off x="4008704" y="8597758"/>
            <a:ext cx="3066733" cy="452596"/>
          </a:xfrm>
          <a:prstGeom prst="rect">
            <a:avLst/>
          </a:prstGeom>
        </p:spPr>
        <p:txBody>
          <a:bodyPr vert="horz" lIns="92138" tIns="46070" rIns="92138" bIns="46070" rtlCol="0" anchor="b"/>
          <a:lstStyle>
            <a:lvl1pPr algn="r">
              <a:defRPr sz="1200"/>
            </a:lvl1pPr>
          </a:lstStyle>
          <a:p>
            <a:fld id="{86D72E80-DE1E-4B41-94A5-2FDEC37B65F8}" type="slidenum">
              <a:rPr lang="en-US" smtClean="0"/>
              <a:pPr/>
              <a:t>‹#›</a:t>
            </a:fld>
            <a:endParaRPr lang="en-US" dirty="0"/>
          </a:p>
        </p:txBody>
      </p:sp>
    </p:spTree>
    <p:extLst>
      <p:ext uri="{BB962C8B-B14F-4D97-AF65-F5344CB8AC3E}">
        <p14:creationId xmlns:p14="http://schemas.microsoft.com/office/powerpoint/2010/main" val="20478672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66733" cy="452596"/>
          </a:xfrm>
          <a:prstGeom prst="rect">
            <a:avLst/>
          </a:prstGeom>
        </p:spPr>
        <p:txBody>
          <a:bodyPr vert="horz" lIns="92138" tIns="46070" rIns="92138" bIns="46070" rtlCol="0"/>
          <a:lstStyle>
            <a:lvl1pPr algn="l">
              <a:defRPr sz="1200"/>
            </a:lvl1pPr>
          </a:lstStyle>
          <a:p>
            <a:r>
              <a:rPr lang="en-US"/>
              <a:t>CADRE Conference October 2025 </a:t>
            </a:r>
            <a:endParaRPr lang="en-US" dirty="0"/>
          </a:p>
        </p:txBody>
      </p:sp>
      <p:sp>
        <p:nvSpPr>
          <p:cNvPr id="3" name="Date Placeholder 2"/>
          <p:cNvSpPr>
            <a:spLocks noGrp="1"/>
          </p:cNvSpPr>
          <p:nvPr>
            <p:ph type="dt" idx="1"/>
          </p:nvPr>
        </p:nvSpPr>
        <p:spPr>
          <a:xfrm>
            <a:off x="4008704" y="1"/>
            <a:ext cx="3066733" cy="452596"/>
          </a:xfrm>
          <a:prstGeom prst="rect">
            <a:avLst/>
          </a:prstGeom>
        </p:spPr>
        <p:txBody>
          <a:bodyPr vert="horz" lIns="92138" tIns="46070" rIns="92138" bIns="46070" rtlCol="0"/>
          <a:lstStyle>
            <a:lvl1pPr algn="r">
              <a:defRPr sz="1200"/>
            </a:lvl1pPr>
          </a:lstStyle>
          <a:p>
            <a:fld id="{3F33C112-0165-B543-8D12-8016188B6949}" type="datetime1">
              <a:rPr lang="en-US" smtClean="0"/>
              <a:t>10/7/25</a:t>
            </a:fld>
            <a:endParaRPr lang="en-US" dirty="0"/>
          </a:p>
        </p:txBody>
      </p:sp>
      <p:sp>
        <p:nvSpPr>
          <p:cNvPr id="4" name="Slide Image Placeholder 3"/>
          <p:cNvSpPr>
            <a:spLocks noGrp="1" noRot="1" noChangeAspect="1"/>
          </p:cNvSpPr>
          <p:nvPr>
            <p:ph type="sldImg" idx="2"/>
          </p:nvPr>
        </p:nvSpPr>
        <p:spPr>
          <a:xfrm>
            <a:off x="1276350" y="679450"/>
            <a:ext cx="4524375" cy="3394075"/>
          </a:xfrm>
          <a:prstGeom prst="rect">
            <a:avLst/>
          </a:prstGeom>
          <a:noFill/>
          <a:ln w="12700">
            <a:solidFill>
              <a:prstClr val="black"/>
            </a:solidFill>
          </a:ln>
        </p:spPr>
        <p:txBody>
          <a:bodyPr vert="horz" lIns="92138" tIns="46070" rIns="92138" bIns="46070" rtlCol="0" anchor="ctr"/>
          <a:lstStyle/>
          <a:p>
            <a:endParaRPr lang="en-US" dirty="0"/>
          </a:p>
        </p:txBody>
      </p:sp>
      <p:sp>
        <p:nvSpPr>
          <p:cNvPr id="5" name="Notes Placeholder 4"/>
          <p:cNvSpPr>
            <a:spLocks noGrp="1"/>
          </p:cNvSpPr>
          <p:nvPr>
            <p:ph type="body" sz="quarter" idx="3"/>
          </p:nvPr>
        </p:nvSpPr>
        <p:spPr>
          <a:xfrm>
            <a:off x="707708" y="4299665"/>
            <a:ext cx="5661660" cy="4073366"/>
          </a:xfrm>
          <a:prstGeom prst="rect">
            <a:avLst/>
          </a:prstGeom>
        </p:spPr>
        <p:txBody>
          <a:bodyPr vert="horz" lIns="92138" tIns="46070" rIns="92138" bIns="4607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597758"/>
            <a:ext cx="3066733" cy="452596"/>
          </a:xfrm>
          <a:prstGeom prst="rect">
            <a:avLst/>
          </a:prstGeom>
        </p:spPr>
        <p:txBody>
          <a:bodyPr vert="horz" lIns="92138" tIns="46070" rIns="92138" bIns="46070" rtlCol="0" anchor="b"/>
          <a:lstStyle>
            <a:lvl1pPr algn="l">
              <a:defRPr sz="1200"/>
            </a:lvl1pPr>
          </a:lstStyle>
          <a:p>
            <a:r>
              <a:rPr lang="en-US"/>
              <a:t>Conflict Coaching Tools to Prepare Parties for Mediation/IEP/ADR</a:t>
            </a:r>
            <a:endParaRPr lang="en-US" dirty="0"/>
          </a:p>
        </p:txBody>
      </p:sp>
      <p:sp>
        <p:nvSpPr>
          <p:cNvPr id="7" name="Slide Number Placeholder 6"/>
          <p:cNvSpPr>
            <a:spLocks noGrp="1"/>
          </p:cNvSpPr>
          <p:nvPr>
            <p:ph type="sldNum" sz="quarter" idx="5"/>
          </p:nvPr>
        </p:nvSpPr>
        <p:spPr>
          <a:xfrm>
            <a:off x="4008704" y="8597758"/>
            <a:ext cx="3066733" cy="452596"/>
          </a:xfrm>
          <a:prstGeom prst="rect">
            <a:avLst/>
          </a:prstGeom>
        </p:spPr>
        <p:txBody>
          <a:bodyPr vert="horz" lIns="92138" tIns="46070" rIns="92138" bIns="46070" rtlCol="0" anchor="b"/>
          <a:lstStyle>
            <a:lvl1pPr algn="r">
              <a:defRPr sz="1200"/>
            </a:lvl1pPr>
          </a:lstStyle>
          <a:p>
            <a:fld id="{3790AB59-03D8-4427-8092-0B541776363A}" type="slidenum">
              <a:rPr lang="en-US" smtClean="0"/>
              <a:pPr/>
              <a:t>‹#›</a:t>
            </a:fld>
            <a:endParaRPr lang="en-US" dirty="0"/>
          </a:p>
        </p:txBody>
      </p:sp>
    </p:spTree>
    <p:extLst>
      <p:ext uri="{BB962C8B-B14F-4D97-AF65-F5344CB8AC3E}">
        <p14:creationId xmlns:p14="http://schemas.microsoft.com/office/powerpoint/2010/main" val="1122528283"/>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Footer Placeholder 5"/>
          <p:cNvSpPr>
            <a:spLocks noGrp="1"/>
          </p:cNvSpPr>
          <p:nvPr>
            <p:ph type="ftr" sz="quarter" idx="12"/>
          </p:nvPr>
        </p:nvSpPr>
        <p:spPr/>
        <p:txBody>
          <a:bodyPr/>
          <a:lstStyle/>
          <a:p>
            <a:r>
              <a:rPr lang="en-US"/>
              <a:t>Conflict Coaching Tools to Prepare Parties for Mediation/IEP/ADR</a:t>
            </a:r>
            <a:endParaRPr lang="en-US" dirty="0"/>
          </a:p>
        </p:txBody>
      </p:sp>
      <p:sp>
        <p:nvSpPr>
          <p:cNvPr id="8" name="Header Placeholder 7"/>
          <p:cNvSpPr>
            <a:spLocks noGrp="1"/>
          </p:cNvSpPr>
          <p:nvPr>
            <p:ph type="hdr" sz="quarter" idx="13"/>
          </p:nvPr>
        </p:nvSpPr>
        <p:spPr/>
        <p:txBody>
          <a:bodyPr/>
          <a:lstStyle/>
          <a:p>
            <a:r>
              <a:rPr lang="en-US"/>
              <a:t>CADRE Conference October 2025 </a:t>
            </a:r>
            <a:endParaRPr lang="en-US" dirty="0"/>
          </a:p>
        </p:txBody>
      </p:sp>
      <p:sp>
        <p:nvSpPr>
          <p:cNvPr id="4" name="Slide Number Placeholder 3">
            <a:extLst>
              <a:ext uri="{FF2B5EF4-FFF2-40B4-BE49-F238E27FC236}">
                <a16:creationId xmlns:a16="http://schemas.microsoft.com/office/drawing/2014/main" id="{5FE59F4F-2FA6-52D4-5C0A-FDBA6B7D3BB4}"/>
              </a:ext>
            </a:extLst>
          </p:cNvPr>
          <p:cNvSpPr>
            <a:spLocks noGrp="1"/>
          </p:cNvSpPr>
          <p:nvPr>
            <p:ph type="sldNum" sz="quarter" idx="5"/>
          </p:nvPr>
        </p:nvSpPr>
        <p:spPr/>
        <p:txBody>
          <a:bodyPr/>
          <a:lstStyle/>
          <a:p>
            <a:fld id="{3790AB59-03D8-4427-8092-0B541776363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67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Rockwell" charset="0"/>
              <a:ea typeface="ＭＳ Ｐゴシック" charset="0"/>
              <a:cs typeface="ＭＳ Ｐゴシック" charset="0"/>
            </a:endParaRPr>
          </a:p>
        </p:txBody>
      </p:sp>
      <p:sp>
        <p:nvSpPr>
          <p:cNvPr id="28675" name="Date Placeholder 1"/>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8774" indent="-287990" eaLnBrk="0" hangingPunct="0">
              <a:defRPr sz="2400">
                <a:solidFill>
                  <a:schemeClr val="tx1"/>
                </a:solidFill>
                <a:latin typeface="Arial" charset="0"/>
                <a:ea typeface="ＭＳ Ｐゴシック" charset="0"/>
              </a:defRPr>
            </a:lvl2pPr>
            <a:lvl3pPr marL="1151960" indent="-230392" eaLnBrk="0" hangingPunct="0">
              <a:defRPr sz="2400">
                <a:solidFill>
                  <a:schemeClr val="tx1"/>
                </a:solidFill>
                <a:latin typeface="Arial" charset="0"/>
                <a:ea typeface="ＭＳ Ｐゴシック" charset="0"/>
              </a:defRPr>
            </a:lvl3pPr>
            <a:lvl4pPr marL="1612744" indent="-230392" eaLnBrk="0" hangingPunct="0">
              <a:defRPr sz="2400">
                <a:solidFill>
                  <a:schemeClr val="tx1"/>
                </a:solidFill>
                <a:latin typeface="Arial" charset="0"/>
                <a:ea typeface="ＭＳ Ｐゴシック" charset="0"/>
              </a:defRPr>
            </a:lvl4pPr>
            <a:lvl5pPr marL="2073529" indent="-230392" eaLnBrk="0" hangingPunct="0">
              <a:defRPr sz="2400">
                <a:solidFill>
                  <a:schemeClr val="tx1"/>
                </a:solidFill>
                <a:latin typeface="Arial" charset="0"/>
                <a:ea typeface="ＭＳ Ｐゴシック" charset="0"/>
              </a:defRPr>
            </a:lvl5pPr>
            <a:lvl6pPr marL="2534313" indent="-230392" eaLnBrk="0" fontAlgn="base" hangingPunct="0">
              <a:spcBef>
                <a:spcPct val="0"/>
              </a:spcBef>
              <a:spcAft>
                <a:spcPct val="0"/>
              </a:spcAft>
              <a:defRPr sz="2400">
                <a:solidFill>
                  <a:schemeClr val="tx1"/>
                </a:solidFill>
                <a:latin typeface="Arial" charset="0"/>
                <a:ea typeface="ＭＳ Ｐゴシック" charset="0"/>
              </a:defRPr>
            </a:lvl6pPr>
            <a:lvl7pPr marL="2995097" indent="-230392" eaLnBrk="0" fontAlgn="base" hangingPunct="0">
              <a:spcBef>
                <a:spcPct val="0"/>
              </a:spcBef>
              <a:spcAft>
                <a:spcPct val="0"/>
              </a:spcAft>
              <a:defRPr sz="2400">
                <a:solidFill>
                  <a:schemeClr val="tx1"/>
                </a:solidFill>
                <a:latin typeface="Arial" charset="0"/>
                <a:ea typeface="ＭＳ Ｐゴシック" charset="0"/>
              </a:defRPr>
            </a:lvl7pPr>
            <a:lvl8pPr marL="3455881" indent="-230392" eaLnBrk="0" fontAlgn="base" hangingPunct="0">
              <a:spcBef>
                <a:spcPct val="0"/>
              </a:spcBef>
              <a:spcAft>
                <a:spcPct val="0"/>
              </a:spcAft>
              <a:defRPr sz="2400">
                <a:solidFill>
                  <a:schemeClr val="tx1"/>
                </a:solidFill>
                <a:latin typeface="Arial" charset="0"/>
                <a:ea typeface="ＭＳ Ｐゴシック" charset="0"/>
              </a:defRPr>
            </a:lvl8pPr>
            <a:lvl9pPr marL="3916664" indent="-23039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3699F32-32D8-7743-9BAA-9F66339C838E}" type="datetime1">
              <a:rPr lang="en-US" sz="1200" smtClean="0">
                <a:latin typeface="Rockwell" charset="0"/>
              </a:rPr>
              <a:t>10/7/25</a:t>
            </a:fld>
            <a:endParaRPr lang="en-US" sz="1200">
              <a:latin typeface="Rockwell" charset="0"/>
            </a:endParaRPr>
          </a:p>
        </p:txBody>
      </p:sp>
      <p:sp>
        <p:nvSpPr>
          <p:cNvPr id="28676" name="Footer Placeholder 2"/>
          <p:cNvSpPr>
            <a:spLocks noGrp="1"/>
          </p:cNvSpPr>
          <p:nvPr>
            <p:ph type="ftr"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8774" indent="-287990" eaLnBrk="0" hangingPunct="0">
              <a:defRPr sz="2400">
                <a:solidFill>
                  <a:schemeClr val="tx1"/>
                </a:solidFill>
                <a:latin typeface="Arial" charset="0"/>
                <a:ea typeface="ＭＳ Ｐゴシック" charset="0"/>
              </a:defRPr>
            </a:lvl2pPr>
            <a:lvl3pPr marL="1151960" indent="-230392" eaLnBrk="0" hangingPunct="0">
              <a:defRPr sz="2400">
                <a:solidFill>
                  <a:schemeClr val="tx1"/>
                </a:solidFill>
                <a:latin typeface="Arial" charset="0"/>
                <a:ea typeface="ＭＳ Ｐゴシック" charset="0"/>
              </a:defRPr>
            </a:lvl3pPr>
            <a:lvl4pPr marL="1612744" indent="-230392" eaLnBrk="0" hangingPunct="0">
              <a:defRPr sz="2400">
                <a:solidFill>
                  <a:schemeClr val="tx1"/>
                </a:solidFill>
                <a:latin typeface="Arial" charset="0"/>
                <a:ea typeface="ＭＳ Ｐゴシック" charset="0"/>
              </a:defRPr>
            </a:lvl4pPr>
            <a:lvl5pPr marL="2073529" indent="-230392" eaLnBrk="0" hangingPunct="0">
              <a:defRPr sz="2400">
                <a:solidFill>
                  <a:schemeClr val="tx1"/>
                </a:solidFill>
                <a:latin typeface="Arial" charset="0"/>
                <a:ea typeface="ＭＳ Ｐゴシック" charset="0"/>
              </a:defRPr>
            </a:lvl5pPr>
            <a:lvl6pPr marL="2534313" indent="-230392" eaLnBrk="0" fontAlgn="base" hangingPunct="0">
              <a:spcBef>
                <a:spcPct val="0"/>
              </a:spcBef>
              <a:spcAft>
                <a:spcPct val="0"/>
              </a:spcAft>
              <a:defRPr sz="2400">
                <a:solidFill>
                  <a:schemeClr val="tx1"/>
                </a:solidFill>
                <a:latin typeface="Arial" charset="0"/>
                <a:ea typeface="ＭＳ Ｐゴシック" charset="0"/>
              </a:defRPr>
            </a:lvl6pPr>
            <a:lvl7pPr marL="2995097" indent="-230392" eaLnBrk="0" fontAlgn="base" hangingPunct="0">
              <a:spcBef>
                <a:spcPct val="0"/>
              </a:spcBef>
              <a:spcAft>
                <a:spcPct val="0"/>
              </a:spcAft>
              <a:defRPr sz="2400">
                <a:solidFill>
                  <a:schemeClr val="tx1"/>
                </a:solidFill>
                <a:latin typeface="Arial" charset="0"/>
                <a:ea typeface="ＭＳ Ｐゴシック" charset="0"/>
              </a:defRPr>
            </a:lvl7pPr>
            <a:lvl8pPr marL="3455881" indent="-230392" eaLnBrk="0" fontAlgn="base" hangingPunct="0">
              <a:spcBef>
                <a:spcPct val="0"/>
              </a:spcBef>
              <a:spcAft>
                <a:spcPct val="0"/>
              </a:spcAft>
              <a:defRPr sz="2400">
                <a:solidFill>
                  <a:schemeClr val="tx1"/>
                </a:solidFill>
                <a:latin typeface="Arial" charset="0"/>
                <a:ea typeface="ＭＳ Ｐゴシック" charset="0"/>
              </a:defRPr>
            </a:lvl8pPr>
            <a:lvl9pPr marL="3916664" indent="-23039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Rockwell" charset="0"/>
              </a:rPr>
              <a:t>Conflict Coaching Tools to Prepare Parties for Mediation/IEP/ADR</a:t>
            </a:r>
          </a:p>
        </p:txBody>
      </p:sp>
      <p:sp>
        <p:nvSpPr>
          <p:cNvPr id="28677" name="Header Placeholder 3"/>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8774" indent="-287990" eaLnBrk="0" hangingPunct="0">
              <a:defRPr sz="2400">
                <a:solidFill>
                  <a:schemeClr val="tx1"/>
                </a:solidFill>
                <a:latin typeface="Arial" charset="0"/>
                <a:ea typeface="ＭＳ Ｐゴシック" charset="0"/>
              </a:defRPr>
            </a:lvl2pPr>
            <a:lvl3pPr marL="1151960" indent="-230392" eaLnBrk="0" hangingPunct="0">
              <a:defRPr sz="2400">
                <a:solidFill>
                  <a:schemeClr val="tx1"/>
                </a:solidFill>
                <a:latin typeface="Arial" charset="0"/>
                <a:ea typeface="ＭＳ Ｐゴシック" charset="0"/>
              </a:defRPr>
            </a:lvl3pPr>
            <a:lvl4pPr marL="1612744" indent="-230392" eaLnBrk="0" hangingPunct="0">
              <a:defRPr sz="2400">
                <a:solidFill>
                  <a:schemeClr val="tx1"/>
                </a:solidFill>
                <a:latin typeface="Arial" charset="0"/>
                <a:ea typeface="ＭＳ Ｐゴシック" charset="0"/>
              </a:defRPr>
            </a:lvl4pPr>
            <a:lvl5pPr marL="2073529" indent="-230392" eaLnBrk="0" hangingPunct="0">
              <a:defRPr sz="2400">
                <a:solidFill>
                  <a:schemeClr val="tx1"/>
                </a:solidFill>
                <a:latin typeface="Arial" charset="0"/>
                <a:ea typeface="ＭＳ Ｐゴシック" charset="0"/>
              </a:defRPr>
            </a:lvl5pPr>
            <a:lvl6pPr marL="2534313" indent="-230392" eaLnBrk="0" fontAlgn="base" hangingPunct="0">
              <a:spcBef>
                <a:spcPct val="0"/>
              </a:spcBef>
              <a:spcAft>
                <a:spcPct val="0"/>
              </a:spcAft>
              <a:defRPr sz="2400">
                <a:solidFill>
                  <a:schemeClr val="tx1"/>
                </a:solidFill>
                <a:latin typeface="Arial" charset="0"/>
                <a:ea typeface="ＭＳ Ｐゴシック" charset="0"/>
              </a:defRPr>
            </a:lvl6pPr>
            <a:lvl7pPr marL="2995097" indent="-230392" eaLnBrk="0" fontAlgn="base" hangingPunct="0">
              <a:spcBef>
                <a:spcPct val="0"/>
              </a:spcBef>
              <a:spcAft>
                <a:spcPct val="0"/>
              </a:spcAft>
              <a:defRPr sz="2400">
                <a:solidFill>
                  <a:schemeClr val="tx1"/>
                </a:solidFill>
                <a:latin typeface="Arial" charset="0"/>
                <a:ea typeface="ＭＳ Ｐゴシック" charset="0"/>
              </a:defRPr>
            </a:lvl7pPr>
            <a:lvl8pPr marL="3455881" indent="-230392" eaLnBrk="0" fontAlgn="base" hangingPunct="0">
              <a:spcBef>
                <a:spcPct val="0"/>
              </a:spcBef>
              <a:spcAft>
                <a:spcPct val="0"/>
              </a:spcAft>
              <a:defRPr sz="2400">
                <a:solidFill>
                  <a:schemeClr val="tx1"/>
                </a:solidFill>
                <a:latin typeface="Arial" charset="0"/>
                <a:ea typeface="ＭＳ Ｐゴシック" charset="0"/>
              </a:defRPr>
            </a:lvl8pPr>
            <a:lvl9pPr marL="3916664" indent="-23039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Rockwell" charset="0"/>
              </a:rPr>
              <a:t>CADRE Conference October 2025 </a:t>
            </a:r>
          </a:p>
        </p:txBody>
      </p:sp>
      <p:sp>
        <p:nvSpPr>
          <p:cNvPr id="2" name="Slide Number Placeholder 1"/>
          <p:cNvSpPr>
            <a:spLocks noGrp="1"/>
          </p:cNvSpPr>
          <p:nvPr>
            <p:ph type="sldNum" sz="quarter" idx="10"/>
          </p:nvPr>
        </p:nvSpPr>
        <p:spPr/>
        <p:txBody>
          <a:bodyPr/>
          <a:lstStyle/>
          <a:p>
            <a:fld id="{3790AB59-03D8-4427-8092-0B541776363A}" type="slidenum">
              <a:rPr lang="en-US" smtClean="0"/>
              <a:pPr/>
              <a:t>32</a:t>
            </a:fld>
            <a:endParaRPr lang="en-US" dirty="0"/>
          </a:p>
        </p:txBody>
      </p:sp>
    </p:spTree>
    <p:extLst>
      <p:ext uri="{BB962C8B-B14F-4D97-AF65-F5344CB8AC3E}">
        <p14:creationId xmlns:p14="http://schemas.microsoft.com/office/powerpoint/2010/main" val="124668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096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Rockwell" charset="0"/>
              <a:ea typeface="ＭＳ Ｐゴシック" charset="0"/>
              <a:cs typeface="ＭＳ Ｐゴシック" charset="0"/>
            </a:endParaRPr>
          </a:p>
        </p:txBody>
      </p:sp>
      <p:sp>
        <p:nvSpPr>
          <p:cNvPr id="2" name="Date Placeholder 1"/>
          <p:cNvSpPr>
            <a:spLocks noGrp="1"/>
          </p:cNvSpPr>
          <p:nvPr>
            <p:ph type="dt" idx="10"/>
          </p:nvPr>
        </p:nvSpPr>
        <p:spPr>
          <a:xfrm>
            <a:off x="4008705" y="0"/>
            <a:ext cx="3066733" cy="452596"/>
          </a:xfrm>
          <a:prstGeom prst="rect">
            <a:avLst/>
          </a:prstGeom>
        </p:spPr>
        <p:txBody>
          <a:bodyPr/>
          <a:lstStyle/>
          <a:p>
            <a:pPr>
              <a:defRPr/>
            </a:pPr>
            <a:fld id="{A87655EE-5FA7-7E4B-8B99-DDF40F0C9C3D}" type="datetime1">
              <a:rPr lang="en-US" smtClean="0"/>
              <a:t>10/7/25</a:t>
            </a:fld>
            <a:endParaRPr lang="en-US"/>
          </a:p>
        </p:txBody>
      </p:sp>
      <p:sp>
        <p:nvSpPr>
          <p:cNvPr id="3" name="Footer Placeholder 2"/>
          <p:cNvSpPr>
            <a:spLocks noGrp="1"/>
          </p:cNvSpPr>
          <p:nvPr>
            <p:ph type="ftr" sz="quarter" idx="11"/>
          </p:nvPr>
        </p:nvSpPr>
        <p:spPr>
          <a:xfrm>
            <a:off x="0" y="8597758"/>
            <a:ext cx="3066733" cy="452596"/>
          </a:xfrm>
          <a:prstGeom prst="rect">
            <a:avLst/>
          </a:prstGeom>
        </p:spPr>
        <p:txBody>
          <a:bodyPr/>
          <a:lstStyle/>
          <a:p>
            <a:pPr>
              <a:defRPr/>
            </a:pPr>
            <a:r>
              <a:rPr lang="en-US"/>
              <a:t>Conflict Coaching Tools to Prepare Parties for Mediation/IEP/ADR</a:t>
            </a:r>
          </a:p>
        </p:txBody>
      </p:sp>
      <p:sp>
        <p:nvSpPr>
          <p:cNvPr id="4" name="Header Placeholder 3"/>
          <p:cNvSpPr>
            <a:spLocks noGrp="1"/>
          </p:cNvSpPr>
          <p:nvPr>
            <p:ph type="hdr" sz="quarter" idx="12"/>
          </p:nvPr>
        </p:nvSpPr>
        <p:spPr>
          <a:xfrm>
            <a:off x="0" y="0"/>
            <a:ext cx="3066733" cy="452596"/>
          </a:xfrm>
          <a:prstGeom prst="rect">
            <a:avLst/>
          </a:prstGeom>
        </p:spPr>
        <p:txBody>
          <a:bodyPr/>
          <a:lstStyle/>
          <a:p>
            <a:pPr>
              <a:defRPr/>
            </a:pPr>
            <a:r>
              <a:rPr lang="en-US"/>
              <a:t>CADRE Conference October 2025 </a:t>
            </a:r>
          </a:p>
        </p:txBody>
      </p:sp>
      <p:sp>
        <p:nvSpPr>
          <p:cNvPr id="5" name="Slide Number Placeholder 4">
            <a:extLst>
              <a:ext uri="{FF2B5EF4-FFF2-40B4-BE49-F238E27FC236}">
                <a16:creationId xmlns:a16="http://schemas.microsoft.com/office/drawing/2014/main" id="{F5026549-CC04-E883-A544-9F59C3A886A5}"/>
              </a:ext>
            </a:extLst>
          </p:cNvPr>
          <p:cNvSpPr>
            <a:spLocks noGrp="1"/>
          </p:cNvSpPr>
          <p:nvPr>
            <p:ph type="sldNum" sz="quarter" idx="5"/>
          </p:nvPr>
        </p:nvSpPr>
        <p:spPr/>
        <p:txBody>
          <a:bodyPr/>
          <a:lstStyle/>
          <a:p>
            <a:fld id="{3790AB59-03D8-4427-8092-0B541776363A}" type="slidenum">
              <a:rPr lang="en-US" smtClean="0"/>
              <a:pPr/>
              <a:t>37</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xfrm>
            <a:off x="4008705" y="8597758"/>
            <a:ext cx="3066733" cy="45259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0095">
              <a:defRPr sz="1200">
                <a:solidFill>
                  <a:schemeClr val="tx1"/>
                </a:solidFill>
                <a:latin typeface="Times New Roman" charset="0"/>
                <a:ea typeface="MS PGothic" charset="0"/>
                <a:cs typeface="MS PGothic" charset="0"/>
              </a:defRPr>
            </a:lvl1pPr>
            <a:lvl2pPr marL="738170" indent="-283912" defTabSz="910095">
              <a:defRPr sz="1200">
                <a:solidFill>
                  <a:schemeClr val="tx1"/>
                </a:solidFill>
                <a:latin typeface="Times New Roman" charset="0"/>
                <a:ea typeface="MS PGothic" charset="0"/>
                <a:cs typeface="MS PGothic" charset="0"/>
              </a:defRPr>
            </a:lvl2pPr>
            <a:lvl3pPr marL="1135647" indent="-227130" defTabSz="910095">
              <a:defRPr sz="1200">
                <a:solidFill>
                  <a:schemeClr val="tx1"/>
                </a:solidFill>
                <a:latin typeface="Times New Roman" charset="0"/>
                <a:ea typeface="MS PGothic" charset="0"/>
                <a:cs typeface="MS PGothic" charset="0"/>
              </a:defRPr>
            </a:lvl3pPr>
            <a:lvl4pPr marL="1589905" indent="-227130" defTabSz="910095">
              <a:defRPr sz="1200">
                <a:solidFill>
                  <a:schemeClr val="tx1"/>
                </a:solidFill>
                <a:latin typeface="Times New Roman" charset="0"/>
                <a:ea typeface="MS PGothic" charset="0"/>
                <a:cs typeface="MS PGothic" charset="0"/>
              </a:defRPr>
            </a:lvl4pPr>
            <a:lvl5pPr marL="2044164" indent="-227130" defTabSz="910095">
              <a:defRPr sz="1200">
                <a:solidFill>
                  <a:schemeClr val="tx1"/>
                </a:solidFill>
                <a:latin typeface="Times New Roman" charset="0"/>
                <a:ea typeface="MS PGothic" charset="0"/>
                <a:cs typeface="MS PGothic" charset="0"/>
              </a:defRPr>
            </a:lvl5pPr>
            <a:lvl6pPr marL="2498422" indent="-227130" defTabSz="910095" eaLnBrk="0" fontAlgn="base" hangingPunct="0">
              <a:spcBef>
                <a:spcPct val="30000"/>
              </a:spcBef>
              <a:spcAft>
                <a:spcPct val="0"/>
              </a:spcAft>
              <a:defRPr sz="1200">
                <a:solidFill>
                  <a:schemeClr val="tx1"/>
                </a:solidFill>
                <a:latin typeface="Times New Roman" charset="0"/>
                <a:ea typeface="MS PGothic" charset="0"/>
                <a:cs typeface="MS PGothic" charset="0"/>
              </a:defRPr>
            </a:lvl6pPr>
            <a:lvl7pPr marL="2952681" indent="-227130" defTabSz="910095" eaLnBrk="0" fontAlgn="base" hangingPunct="0">
              <a:spcBef>
                <a:spcPct val="30000"/>
              </a:spcBef>
              <a:spcAft>
                <a:spcPct val="0"/>
              </a:spcAft>
              <a:defRPr sz="1200">
                <a:solidFill>
                  <a:schemeClr val="tx1"/>
                </a:solidFill>
                <a:latin typeface="Times New Roman" charset="0"/>
                <a:ea typeface="MS PGothic" charset="0"/>
                <a:cs typeface="MS PGothic" charset="0"/>
              </a:defRPr>
            </a:lvl7pPr>
            <a:lvl8pPr marL="3406939" indent="-227130" defTabSz="910095" eaLnBrk="0" fontAlgn="base" hangingPunct="0">
              <a:spcBef>
                <a:spcPct val="30000"/>
              </a:spcBef>
              <a:spcAft>
                <a:spcPct val="0"/>
              </a:spcAft>
              <a:defRPr sz="1200">
                <a:solidFill>
                  <a:schemeClr val="tx1"/>
                </a:solidFill>
                <a:latin typeface="Times New Roman" charset="0"/>
                <a:ea typeface="MS PGothic" charset="0"/>
                <a:cs typeface="MS PGothic" charset="0"/>
              </a:defRPr>
            </a:lvl8pPr>
            <a:lvl9pPr marL="3861198" indent="-227130" defTabSz="910095" eaLnBrk="0" fontAlgn="base" hangingPunct="0">
              <a:spcBef>
                <a:spcPct val="30000"/>
              </a:spcBef>
              <a:spcAft>
                <a:spcPct val="0"/>
              </a:spcAft>
              <a:defRPr sz="1200">
                <a:solidFill>
                  <a:schemeClr val="tx1"/>
                </a:solidFill>
                <a:latin typeface="Times New Roman" charset="0"/>
                <a:ea typeface="MS PGothic" charset="0"/>
                <a:cs typeface="MS PGothic" charset="0"/>
              </a:defRPr>
            </a:lvl9pPr>
          </a:lstStyle>
          <a:p>
            <a:fld id="{0BB09867-C458-E140-8818-A6D9F99BB75D}" type="slidenum">
              <a:rPr lang="en-US" sz="1000"/>
              <a:pPr/>
              <a:t>44</a:t>
            </a:fld>
            <a:endParaRPr lang="en-US" sz="100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
        <p:nvSpPr>
          <p:cNvPr id="2" name="Date Placeholder 1"/>
          <p:cNvSpPr>
            <a:spLocks noGrp="1"/>
          </p:cNvSpPr>
          <p:nvPr>
            <p:ph type="dt" idx="10"/>
          </p:nvPr>
        </p:nvSpPr>
        <p:spPr>
          <a:xfrm>
            <a:off x="4008705" y="0"/>
            <a:ext cx="3066733" cy="452596"/>
          </a:xfrm>
          <a:prstGeom prst="rect">
            <a:avLst/>
          </a:prstGeom>
        </p:spPr>
        <p:txBody>
          <a:bodyPr/>
          <a:lstStyle/>
          <a:p>
            <a:pPr>
              <a:defRPr/>
            </a:pPr>
            <a:fld id="{6AF89DB5-6D30-4546-B048-989EA8D648E8}" type="datetime1">
              <a:rPr lang="en-US" smtClean="0"/>
              <a:t>10/7/25</a:t>
            </a:fld>
            <a:endParaRPr lang="en-US"/>
          </a:p>
        </p:txBody>
      </p:sp>
      <p:sp>
        <p:nvSpPr>
          <p:cNvPr id="3" name="Footer Placeholder 2"/>
          <p:cNvSpPr>
            <a:spLocks noGrp="1"/>
          </p:cNvSpPr>
          <p:nvPr>
            <p:ph type="ftr" sz="quarter" idx="11"/>
          </p:nvPr>
        </p:nvSpPr>
        <p:spPr>
          <a:xfrm>
            <a:off x="0" y="8597758"/>
            <a:ext cx="3066733" cy="452596"/>
          </a:xfrm>
          <a:prstGeom prst="rect">
            <a:avLst/>
          </a:prstGeom>
        </p:spPr>
        <p:txBody>
          <a:bodyPr/>
          <a:lstStyle/>
          <a:p>
            <a:pPr>
              <a:defRPr/>
            </a:pPr>
            <a:r>
              <a:rPr lang="en-US"/>
              <a:t>Conflict Coaching Tools to Prepare Parties for Mediation/IEP/ADR</a:t>
            </a:r>
          </a:p>
        </p:txBody>
      </p:sp>
      <p:sp>
        <p:nvSpPr>
          <p:cNvPr id="4" name="Header Placeholder 3"/>
          <p:cNvSpPr>
            <a:spLocks noGrp="1"/>
          </p:cNvSpPr>
          <p:nvPr>
            <p:ph type="hdr" sz="quarter" idx="12"/>
          </p:nvPr>
        </p:nvSpPr>
        <p:spPr>
          <a:xfrm>
            <a:off x="0" y="0"/>
            <a:ext cx="3066733" cy="452596"/>
          </a:xfrm>
          <a:prstGeom prst="rect">
            <a:avLst/>
          </a:prstGeom>
        </p:spPr>
        <p:txBody>
          <a:bodyPr/>
          <a:lstStyle/>
          <a:p>
            <a:pPr>
              <a:defRPr/>
            </a:pPr>
            <a:r>
              <a:rPr lang="en-US"/>
              <a:t>CADRE Conference October 2025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xfrm>
            <a:off x="4008705" y="8597758"/>
            <a:ext cx="3066733" cy="45259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0095" eaLnBrk="0" hangingPunct="0">
              <a:defRPr sz="2400">
                <a:solidFill>
                  <a:schemeClr val="tx1"/>
                </a:solidFill>
                <a:latin typeface="Arial" charset="0"/>
                <a:ea typeface="MS PGothic" charset="0"/>
                <a:cs typeface="MS PGothic" charset="0"/>
              </a:defRPr>
            </a:lvl1pPr>
            <a:lvl2pPr marL="738170" indent="-283912" defTabSz="910095" eaLnBrk="0" hangingPunct="0">
              <a:defRPr sz="2400">
                <a:solidFill>
                  <a:schemeClr val="tx1"/>
                </a:solidFill>
                <a:latin typeface="Arial" charset="0"/>
                <a:ea typeface="MS PGothic" charset="0"/>
                <a:cs typeface="MS PGothic" charset="0"/>
              </a:defRPr>
            </a:lvl2pPr>
            <a:lvl3pPr marL="1135647" indent="-227130" defTabSz="910095" eaLnBrk="0" hangingPunct="0">
              <a:defRPr sz="2400">
                <a:solidFill>
                  <a:schemeClr val="tx1"/>
                </a:solidFill>
                <a:latin typeface="Arial" charset="0"/>
                <a:ea typeface="MS PGothic" charset="0"/>
                <a:cs typeface="MS PGothic" charset="0"/>
              </a:defRPr>
            </a:lvl3pPr>
            <a:lvl4pPr marL="1589905" indent="-227130" defTabSz="910095" eaLnBrk="0" hangingPunct="0">
              <a:defRPr sz="2400">
                <a:solidFill>
                  <a:schemeClr val="tx1"/>
                </a:solidFill>
                <a:latin typeface="Arial" charset="0"/>
                <a:ea typeface="MS PGothic" charset="0"/>
                <a:cs typeface="MS PGothic" charset="0"/>
              </a:defRPr>
            </a:lvl4pPr>
            <a:lvl5pPr marL="2044164" indent="-227130" defTabSz="910095" eaLnBrk="0" hangingPunct="0">
              <a:defRPr sz="2400">
                <a:solidFill>
                  <a:schemeClr val="tx1"/>
                </a:solidFill>
                <a:latin typeface="Arial" charset="0"/>
                <a:ea typeface="MS PGothic" charset="0"/>
                <a:cs typeface="MS PGothic" charset="0"/>
              </a:defRPr>
            </a:lvl5pPr>
            <a:lvl6pPr marL="2498422" indent="-227130" defTabSz="910095" eaLnBrk="0" fontAlgn="base" hangingPunct="0">
              <a:spcBef>
                <a:spcPct val="0"/>
              </a:spcBef>
              <a:spcAft>
                <a:spcPct val="0"/>
              </a:spcAft>
              <a:defRPr sz="2400">
                <a:solidFill>
                  <a:schemeClr val="tx1"/>
                </a:solidFill>
                <a:latin typeface="Arial" charset="0"/>
                <a:ea typeface="MS PGothic" charset="0"/>
                <a:cs typeface="MS PGothic" charset="0"/>
              </a:defRPr>
            </a:lvl6pPr>
            <a:lvl7pPr marL="2952681" indent="-227130" defTabSz="910095" eaLnBrk="0" fontAlgn="base" hangingPunct="0">
              <a:spcBef>
                <a:spcPct val="0"/>
              </a:spcBef>
              <a:spcAft>
                <a:spcPct val="0"/>
              </a:spcAft>
              <a:defRPr sz="2400">
                <a:solidFill>
                  <a:schemeClr val="tx1"/>
                </a:solidFill>
                <a:latin typeface="Arial" charset="0"/>
                <a:ea typeface="MS PGothic" charset="0"/>
                <a:cs typeface="MS PGothic" charset="0"/>
              </a:defRPr>
            </a:lvl7pPr>
            <a:lvl8pPr marL="3406939" indent="-227130" defTabSz="910095" eaLnBrk="0" fontAlgn="base" hangingPunct="0">
              <a:spcBef>
                <a:spcPct val="0"/>
              </a:spcBef>
              <a:spcAft>
                <a:spcPct val="0"/>
              </a:spcAft>
              <a:defRPr sz="2400">
                <a:solidFill>
                  <a:schemeClr val="tx1"/>
                </a:solidFill>
                <a:latin typeface="Arial" charset="0"/>
                <a:ea typeface="MS PGothic" charset="0"/>
                <a:cs typeface="MS PGothic" charset="0"/>
              </a:defRPr>
            </a:lvl8pPr>
            <a:lvl9pPr marL="3861198" indent="-227130" defTabSz="910095"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9B771777-B3DC-DF43-819D-54A78672594A}" type="slidenum">
              <a:rPr lang="en-US" sz="1000">
                <a:latin typeface="Times New Roman" charset="0"/>
              </a:rPr>
              <a:pPr/>
              <a:t>45</a:t>
            </a:fld>
            <a:endParaRPr lang="en-US" sz="1000">
              <a:latin typeface="Times New Roman" charset="0"/>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
        <p:nvSpPr>
          <p:cNvPr id="2" name="Date Placeholder 1"/>
          <p:cNvSpPr>
            <a:spLocks noGrp="1"/>
          </p:cNvSpPr>
          <p:nvPr>
            <p:ph type="dt" idx="10"/>
          </p:nvPr>
        </p:nvSpPr>
        <p:spPr>
          <a:xfrm>
            <a:off x="4008705" y="0"/>
            <a:ext cx="3066733" cy="452596"/>
          </a:xfrm>
          <a:prstGeom prst="rect">
            <a:avLst/>
          </a:prstGeom>
        </p:spPr>
        <p:txBody>
          <a:bodyPr/>
          <a:lstStyle/>
          <a:p>
            <a:pPr>
              <a:defRPr/>
            </a:pPr>
            <a:fld id="{2BEF55A2-FD7B-0E46-BC9D-8491E2E531F6}" type="datetime1">
              <a:rPr lang="en-US" smtClean="0"/>
              <a:t>10/7/25</a:t>
            </a:fld>
            <a:endParaRPr lang="en-US"/>
          </a:p>
        </p:txBody>
      </p:sp>
      <p:sp>
        <p:nvSpPr>
          <p:cNvPr id="3" name="Footer Placeholder 2"/>
          <p:cNvSpPr>
            <a:spLocks noGrp="1"/>
          </p:cNvSpPr>
          <p:nvPr>
            <p:ph type="ftr" sz="quarter" idx="11"/>
          </p:nvPr>
        </p:nvSpPr>
        <p:spPr>
          <a:xfrm>
            <a:off x="0" y="8597758"/>
            <a:ext cx="3066733" cy="452596"/>
          </a:xfrm>
          <a:prstGeom prst="rect">
            <a:avLst/>
          </a:prstGeom>
        </p:spPr>
        <p:txBody>
          <a:bodyPr/>
          <a:lstStyle/>
          <a:p>
            <a:pPr>
              <a:defRPr/>
            </a:pPr>
            <a:r>
              <a:rPr lang="en-US"/>
              <a:t>Conflict Coaching Tools to Prepare Parties for Mediation/IEP/ADR</a:t>
            </a:r>
          </a:p>
        </p:txBody>
      </p:sp>
      <p:sp>
        <p:nvSpPr>
          <p:cNvPr id="4" name="Header Placeholder 3"/>
          <p:cNvSpPr>
            <a:spLocks noGrp="1"/>
          </p:cNvSpPr>
          <p:nvPr>
            <p:ph type="hdr" sz="quarter" idx="12"/>
          </p:nvPr>
        </p:nvSpPr>
        <p:spPr>
          <a:xfrm>
            <a:off x="0" y="0"/>
            <a:ext cx="3066733" cy="452596"/>
          </a:xfrm>
          <a:prstGeom prst="rect">
            <a:avLst/>
          </a:prstGeom>
        </p:spPr>
        <p:txBody>
          <a:bodyPr/>
          <a:lstStyle/>
          <a:p>
            <a:pPr>
              <a:defRPr/>
            </a:pPr>
            <a:r>
              <a:rPr lang="en-US"/>
              <a:t>CADRE Conference October 2025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noTextEdit="1"/>
          </p:cNvSpPr>
          <p:nvPr>
            <p:ph type="sldImg"/>
          </p:nvPr>
        </p:nvSpPr>
        <p:spPr>
          <a:ln/>
        </p:spPr>
      </p:sp>
      <p:sp>
        <p:nvSpPr>
          <p:cNvPr id="1095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2" name="Slide Number Placeholder 1">
            <a:extLst>
              <a:ext uri="{FF2B5EF4-FFF2-40B4-BE49-F238E27FC236}">
                <a16:creationId xmlns:a16="http://schemas.microsoft.com/office/drawing/2014/main" id="{35AFEBA8-C03E-39E6-7E65-771E58D7E7A5}"/>
              </a:ext>
            </a:extLst>
          </p:cNvPr>
          <p:cNvSpPr>
            <a:spLocks noGrp="1"/>
          </p:cNvSpPr>
          <p:nvPr>
            <p:ph type="sldNum" sz="quarter" idx="5"/>
          </p:nvPr>
        </p:nvSpPr>
        <p:spPr/>
        <p:txBody>
          <a:bodyPr/>
          <a:lstStyle/>
          <a:p>
            <a:fld id="{3790AB59-03D8-4427-8092-0B541776363A}" type="slidenum">
              <a:rPr lang="en-US" smtClean="0"/>
              <a:pPr/>
              <a:t>46</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CADRE Conference October 2025 </a:t>
            </a:r>
            <a:endParaRPr lang="en-US" dirty="0"/>
          </a:p>
        </p:txBody>
      </p:sp>
      <p:sp>
        <p:nvSpPr>
          <p:cNvPr id="5" name="Footer Placeholder 4"/>
          <p:cNvSpPr>
            <a:spLocks noGrp="1"/>
          </p:cNvSpPr>
          <p:nvPr>
            <p:ph type="ftr" sz="quarter" idx="11"/>
          </p:nvPr>
        </p:nvSpPr>
        <p:spPr/>
        <p:txBody>
          <a:bodyPr/>
          <a:lstStyle/>
          <a:p>
            <a:r>
              <a:rPr lang="en-US"/>
              <a:t>Conflict Coaching Tools to Prepare Parties for Mediation/IEP/ADR</a:t>
            </a:r>
            <a:endParaRPr lang="en-US" dirty="0"/>
          </a:p>
        </p:txBody>
      </p:sp>
      <p:sp>
        <p:nvSpPr>
          <p:cNvPr id="6" name="Date Placeholder 5"/>
          <p:cNvSpPr>
            <a:spLocks noGrp="1"/>
          </p:cNvSpPr>
          <p:nvPr>
            <p:ph type="dt" idx="12"/>
          </p:nvPr>
        </p:nvSpPr>
        <p:spPr/>
        <p:txBody>
          <a:bodyPr/>
          <a:lstStyle/>
          <a:p>
            <a:fld id="{ACA9D433-BCA5-B249-94E7-E1F128738B1D}" type="datetime1">
              <a:rPr lang="en-US" smtClean="0"/>
              <a:t>10/7/25</a:t>
            </a:fld>
            <a:endParaRPr lang="en-US" dirty="0"/>
          </a:p>
        </p:txBody>
      </p:sp>
      <p:sp>
        <p:nvSpPr>
          <p:cNvPr id="7" name="Slide Number Placeholder 6">
            <a:extLst>
              <a:ext uri="{FF2B5EF4-FFF2-40B4-BE49-F238E27FC236}">
                <a16:creationId xmlns:a16="http://schemas.microsoft.com/office/drawing/2014/main" id="{2DD6D838-9D1B-ADBB-8BD4-F323258F80BF}"/>
              </a:ext>
            </a:extLst>
          </p:cNvPr>
          <p:cNvSpPr>
            <a:spLocks noGrp="1"/>
          </p:cNvSpPr>
          <p:nvPr>
            <p:ph type="sldNum" sz="quarter" idx="5"/>
          </p:nvPr>
        </p:nvSpPr>
        <p:spPr/>
        <p:txBody>
          <a:bodyPr/>
          <a:lstStyle/>
          <a:p>
            <a:fld id="{3790AB59-03D8-4427-8092-0B541776363A}" type="slidenum">
              <a:rPr lang="en-US" smtClean="0"/>
              <a:pPr/>
              <a:t>56</a:t>
            </a:fld>
            <a:endParaRPr lang="en-US" dirty="0"/>
          </a:p>
        </p:txBody>
      </p:sp>
    </p:spTree>
    <p:extLst>
      <p:ext uri="{BB962C8B-B14F-4D97-AF65-F5344CB8AC3E}">
        <p14:creationId xmlns:p14="http://schemas.microsoft.com/office/powerpoint/2010/main" val="2146747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CADRE Conference October 2025 </a:t>
            </a:r>
            <a:endParaRPr lang="en-US" dirty="0"/>
          </a:p>
        </p:txBody>
      </p:sp>
      <p:sp>
        <p:nvSpPr>
          <p:cNvPr id="5" name="Footer Placeholder 4"/>
          <p:cNvSpPr>
            <a:spLocks noGrp="1"/>
          </p:cNvSpPr>
          <p:nvPr>
            <p:ph type="ftr" sz="quarter" idx="11"/>
          </p:nvPr>
        </p:nvSpPr>
        <p:spPr/>
        <p:txBody>
          <a:bodyPr/>
          <a:lstStyle/>
          <a:p>
            <a:r>
              <a:rPr lang="en-US"/>
              <a:t>Conflict Coaching Tools to Prepare Parties for Mediation/IEP/ADR</a:t>
            </a:r>
            <a:endParaRPr lang="en-US" dirty="0"/>
          </a:p>
        </p:txBody>
      </p:sp>
      <p:sp>
        <p:nvSpPr>
          <p:cNvPr id="6" name="Date Placeholder 5"/>
          <p:cNvSpPr>
            <a:spLocks noGrp="1"/>
          </p:cNvSpPr>
          <p:nvPr>
            <p:ph type="dt" idx="12"/>
          </p:nvPr>
        </p:nvSpPr>
        <p:spPr/>
        <p:txBody>
          <a:bodyPr/>
          <a:lstStyle/>
          <a:p>
            <a:fld id="{EC5F7F47-D54D-5D4B-9D2D-BEFCEBE8FE77}" type="datetime1">
              <a:rPr lang="en-US" smtClean="0"/>
              <a:t>10/7/25</a:t>
            </a:fld>
            <a:endParaRPr lang="en-US" dirty="0"/>
          </a:p>
        </p:txBody>
      </p:sp>
      <p:sp>
        <p:nvSpPr>
          <p:cNvPr id="7" name="Slide Number Placeholder 6">
            <a:extLst>
              <a:ext uri="{FF2B5EF4-FFF2-40B4-BE49-F238E27FC236}">
                <a16:creationId xmlns:a16="http://schemas.microsoft.com/office/drawing/2014/main" id="{46712AF4-98F1-4239-7E18-206E859E01BB}"/>
              </a:ext>
            </a:extLst>
          </p:cNvPr>
          <p:cNvSpPr>
            <a:spLocks noGrp="1"/>
          </p:cNvSpPr>
          <p:nvPr>
            <p:ph type="sldNum" sz="quarter" idx="5"/>
          </p:nvPr>
        </p:nvSpPr>
        <p:spPr/>
        <p:txBody>
          <a:bodyPr/>
          <a:lstStyle/>
          <a:p>
            <a:fld id="{3790AB59-03D8-4427-8092-0B541776363A}" type="slidenum">
              <a:rPr lang="en-US" smtClean="0"/>
              <a:pPr/>
              <a:t>24</a:t>
            </a:fld>
            <a:endParaRPr lang="en-US" dirty="0"/>
          </a:p>
        </p:txBody>
      </p:sp>
    </p:spTree>
    <p:extLst>
      <p:ext uri="{BB962C8B-B14F-4D97-AF65-F5344CB8AC3E}">
        <p14:creationId xmlns:p14="http://schemas.microsoft.com/office/powerpoint/2010/main" val="2416589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67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Rockwell" charset="0"/>
              <a:ea typeface="ＭＳ Ｐゴシック" charset="0"/>
              <a:cs typeface="ＭＳ Ｐゴシック" charset="0"/>
            </a:endParaRPr>
          </a:p>
        </p:txBody>
      </p:sp>
      <p:sp>
        <p:nvSpPr>
          <p:cNvPr id="28675" name="Date Placeholder 1"/>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8774" indent="-287990" eaLnBrk="0" hangingPunct="0">
              <a:defRPr sz="2400">
                <a:solidFill>
                  <a:schemeClr val="tx1"/>
                </a:solidFill>
                <a:latin typeface="Arial" charset="0"/>
                <a:ea typeface="ＭＳ Ｐゴシック" charset="0"/>
              </a:defRPr>
            </a:lvl2pPr>
            <a:lvl3pPr marL="1151960" indent="-230392" eaLnBrk="0" hangingPunct="0">
              <a:defRPr sz="2400">
                <a:solidFill>
                  <a:schemeClr val="tx1"/>
                </a:solidFill>
                <a:latin typeface="Arial" charset="0"/>
                <a:ea typeface="ＭＳ Ｐゴシック" charset="0"/>
              </a:defRPr>
            </a:lvl3pPr>
            <a:lvl4pPr marL="1612744" indent="-230392" eaLnBrk="0" hangingPunct="0">
              <a:defRPr sz="2400">
                <a:solidFill>
                  <a:schemeClr val="tx1"/>
                </a:solidFill>
                <a:latin typeface="Arial" charset="0"/>
                <a:ea typeface="ＭＳ Ｐゴシック" charset="0"/>
              </a:defRPr>
            </a:lvl4pPr>
            <a:lvl5pPr marL="2073529" indent="-230392" eaLnBrk="0" hangingPunct="0">
              <a:defRPr sz="2400">
                <a:solidFill>
                  <a:schemeClr val="tx1"/>
                </a:solidFill>
                <a:latin typeface="Arial" charset="0"/>
                <a:ea typeface="ＭＳ Ｐゴシック" charset="0"/>
              </a:defRPr>
            </a:lvl5pPr>
            <a:lvl6pPr marL="2534313" indent="-230392" eaLnBrk="0" fontAlgn="base" hangingPunct="0">
              <a:spcBef>
                <a:spcPct val="0"/>
              </a:spcBef>
              <a:spcAft>
                <a:spcPct val="0"/>
              </a:spcAft>
              <a:defRPr sz="2400">
                <a:solidFill>
                  <a:schemeClr val="tx1"/>
                </a:solidFill>
                <a:latin typeface="Arial" charset="0"/>
                <a:ea typeface="ＭＳ Ｐゴシック" charset="0"/>
              </a:defRPr>
            </a:lvl6pPr>
            <a:lvl7pPr marL="2995097" indent="-230392" eaLnBrk="0" fontAlgn="base" hangingPunct="0">
              <a:spcBef>
                <a:spcPct val="0"/>
              </a:spcBef>
              <a:spcAft>
                <a:spcPct val="0"/>
              </a:spcAft>
              <a:defRPr sz="2400">
                <a:solidFill>
                  <a:schemeClr val="tx1"/>
                </a:solidFill>
                <a:latin typeface="Arial" charset="0"/>
                <a:ea typeface="ＭＳ Ｐゴシック" charset="0"/>
              </a:defRPr>
            </a:lvl7pPr>
            <a:lvl8pPr marL="3455881" indent="-230392" eaLnBrk="0" fontAlgn="base" hangingPunct="0">
              <a:spcBef>
                <a:spcPct val="0"/>
              </a:spcBef>
              <a:spcAft>
                <a:spcPct val="0"/>
              </a:spcAft>
              <a:defRPr sz="2400">
                <a:solidFill>
                  <a:schemeClr val="tx1"/>
                </a:solidFill>
                <a:latin typeface="Arial" charset="0"/>
                <a:ea typeface="ＭＳ Ｐゴシック" charset="0"/>
              </a:defRPr>
            </a:lvl8pPr>
            <a:lvl9pPr marL="3916664" indent="-23039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B037F5E-6055-F04A-9348-8555C50F68AB}" type="datetime1">
              <a:rPr lang="en-US" sz="1200" smtClean="0">
                <a:latin typeface="Rockwell" charset="0"/>
              </a:rPr>
              <a:t>10/7/25</a:t>
            </a:fld>
            <a:endParaRPr lang="en-US" sz="1200">
              <a:latin typeface="Rockwell" charset="0"/>
            </a:endParaRPr>
          </a:p>
        </p:txBody>
      </p:sp>
      <p:sp>
        <p:nvSpPr>
          <p:cNvPr id="28676" name="Footer Placeholder 2"/>
          <p:cNvSpPr>
            <a:spLocks noGrp="1"/>
          </p:cNvSpPr>
          <p:nvPr>
            <p:ph type="ftr"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8774" indent="-287990" eaLnBrk="0" hangingPunct="0">
              <a:defRPr sz="2400">
                <a:solidFill>
                  <a:schemeClr val="tx1"/>
                </a:solidFill>
                <a:latin typeface="Arial" charset="0"/>
                <a:ea typeface="ＭＳ Ｐゴシック" charset="0"/>
              </a:defRPr>
            </a:lvl2pPr>
            <a:lvl3pPr marL="1151960" indent="-230392" eaLnBrk="0" hangingPunct="0">
              <a:defRPr sz="2400">
                <a:solidFill>
                  <a:schemeClr val="tx1"/>
                </a:solidFill>
                <a:latin typeface="Arial" charset="0"/>
                <a:ea typeface="ＭＳ Ｐゴシック" charset="0"/>
              </a:defRPr>
            </a:lvl3pPr>
            <a:lvl4pPr marL="1612744" indent="-230392" eaLnBrk="0" hangingPunct="0">
              <a:defRPr sz="2400">
                <a:solidFill>
                  <a:schemeClr val="tx1"/>
                </a:solidFill>
                <a:latin typeface="Arial" charset="0"/>
                <a:ea typeface="ＭＳ Ｐゴシック" charset="0"/>
              </a:defRPr>
            </a:lvl4pPr>
            <a:lvl5pPr marL="2073529" indent="-230392" eaLnBrk="0" hangingPunct="0">
              <a:defRPr sz="2400">
                <a:solidFill>
                  <a:schemeClr val="tx1"/>
                </a:solidFill>
                <a:latin typeface="Arial" charset="0"/>
                <a:ea typeface="ＭＳ Ｐゴシック" charset="0"/>
              </a:defRPr>
            </a:lvl5pPr>
            <a:lvl6pPr marL="2534313" indent="-230392" eaLnBrk="0" fontAlgn="base" hangingPunct="0">
              <a:spcBef>
                <a:spcPct val="0"/>
              </a:spcBef>
              <a:spcAft>
                <a:spcPct val="0"/>
              </a:spcAft>
              <a:defRPr sz="2400">
                <a:solidFill>
                  <a:schemeClr val="tx1"/>
                </a:solidFill>
                <a:latin typeface="Arial" charset="0"/>
                <a:ea typeface="ＭＳ Ｐゴシック" charset="0"/>
              </a:defRPr>
            </a:lvl6pPr>
            <a:lvl7pPr marL="2995097" indent="-230392" eaLnBrk="0" fontAlgn="base" hangingPunct="0">
              <a:spcBef>
                <a:spcPct val="0"/>
              </a:spcBef>
              <a:spcAft>
                <a:spcPct val="0"/>
              </a:spcAft>
              <a:defRPr sz="2400">
                <a:solidFill>
                  <a:schemeClr val="tx1"/>
                </a:solidFill>
                <a:latin typeface="Arial" charset="0"/>
                <a:ea typeface="ＭＳ Ｐゴシック" charset="0"/>
              </a:defRPr>
            </a:lvl7pPr>
            <a:lvl8pPr marL="3455881" indent="-230392" eaLnBrk="0" fontAlgn="base" hangingPunct="0">
              <a:spcBef>
                <a:spcPct val="0"/>
              </a:spcBef>
              <a:spcAft>
                <a:spcPct val="0"/>
              </a:spcAft>
              <a:defRPr sz="2400">
                <a:solidFill>
                  <a:schemeClr val="tx1"/>
                </a:solidFill>
                <a:latin typeface="Arial" charset="0"/>
                <a:ea typeface="ＭＳ Ｐゴシック" charset="0"/>
              </a:defRPr>
            </a:lvl8pPr>
            <a:lvl9pPr marL="3916664" indent="-23039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Rockwell" charset="0"/>
              </a:rPr>
              <a:t>Conflict Coaching Tools to Prepare Parties for Mediation/IEP/ADR</a:t>
            </a:r>
          </a:p>
        </p:txBody>
      </p:sp>
      <p:sp>
        <p:nvSpPr>
          <p:cNvPr id="28677" name="Header Placeholder 3"/>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8774" indent="-287990" eaLnBrk="0" hangingPunct="0">
              <a:defRPr sz="2400">
                <a:solidFill>
                  <a:schemeClr val="tx1"/>
                </a:solidFill>
                <a:latin typeface="Arial" charset="0"/>
                <a:ea typeface="ＭＳ Ｐゴシック" charset="0"/>
              </a:defRPr>
            </a:lvl2pPr>
            <a:lvl3pPr marL="1151960" indent="-230392" eaLnBrk="0" hangingPunct="0">
              <a:defRPr sz="2400">
                <a:solidFill>
                  <a:schemeClr val="tx1"/>
                </a:solidFill>
                <a:latin typeface="Arial" charset="0"/>
                <a:ea typeface="ＭＳ Ｐゴシック" charset="0"/>
              </a:defRPr>
            </a:lvl3pPr>
            <a:lvl4pPr marL="1612744" indent="-230392" eaLnBrk="0" hangingPunct="0">
              <a:defRPr sz="2400">
                <a:solidFill>
                  <a:schemeClr val="tx1"/>
                </a:solidFill>
                <a:latin typeface="Arial" charset="0"/>
                <a:ea typeface="ＭＳ Ｐゴシック" charset="0"/>
              </a:defRPr>
            </a:lvl4pPr>
            <a:lvl5pPr marL="2073529" indent="-230392" eaLnBrk="0" hangingPunct="0">
              <a:defRPr sz="2400">
                <a:solidFill>
                  <a:schemeClr val="tx1"/>
                </a:solidFill>
                <a:latin typeface="Arial" charset="0"/>
                <a:ea typeface="ＭＳ Ｐゴシック" charset="0"/>
              </a:defRPr>
            </a:lvl5pPr>
            <a:lvl6pPr marL="2534313" indent="-230392" eaLnBrk="0" fontAlgn="base" hangingPunct="0">
              <a:spcBef>
                <a:spcPct val="0"/>
              </a:spcBef>
              <a:spcAft>
                <a:spcPct val="0"/>
              </a:spcAft>
              <a:defRPr sz="2400">
                <a:solidFill>
                  <a:schemeClr val="tx1"/>
                </a:solidFill>
                <a:latin typeface="Arial" charset="0"/>
                <a:ea typeface="ＭＳ Ｐゴシック" charset="0"/>
              </a:defRPr>
            </a:lvl6pPr>
            <a:lvl7pPr marL="2995097" indent="-230392" eaLnBrk="0" fontAlgn="base" hangingPunct="0">
              <a:spcBef>
                <a:spcPct val="0"/>
              </a:spcBef>
              <a:spcAft>
                <a:spcPct val="0"/>
              </a:spcAft>
              <a:defRPr sz="2400">
                <a:solidFill>
                  <a:schemeClr val="tx1"/>
                </a:solidFill>
                <a:latin typeface="Arial" charset="0"/>
                <a:ea typeface="ＭＳ Ｐゴシック" charset="0"/>
              </a:defRPr>
            </a:lvl7pPr>
            <a:lvl8pPr marL="3455881" indent="-230392" eaLnBrk="0" fontAlgn="base" hangingPunct="0">
              <a:spcBef>
                <a:spcPct val="0"/>
              </a:spcBef>
              <a:spcAft>
                <a:spcPct val="0"/>
              </a:spcAft>
              <a:defRPr sz="2400">
                <a:solidFill>
                  <a:schemeClr val="tx1"/>
                </a:solidFill>
                <a:latin typeface="Arial" charset="0"/>
                <a:ea typeface="ＭＳ Ｐゴシック" charset="0"/>
              </a:defRPr>
            </a:lvl8pPr>
            <a:lvl9pPr marL="3916664" indent="-23039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Rockwell" charset="0"/>
              </a:rPr>
              <a:t>CADRE Conference October 2025 </a:t>
            </a:r>
          </a:p>
        </p:txBody>
      </p:sp>
      <p:sp>
        <p:nvSpPr>
          <p:cNvPr id="2" name="Slide Number Placeholder 1"/>
          <p:cNvSpPr>
            <a:spLocks noGrp="1"/>
          </p:cNvSpPr>
          <p:nvPr>
            <p:ph type="sldNum" sz="quarter" idx="10"/>
          </p:nvPr>
        </p:nvSpPr>
        <p:spPr/>
        <p:txBody>
          <a:bodyPr/>
          <a:lstStyle/>
          <a:p>
            <a:fld id="{3790AB59-03D8-4427-8092-0B541776363A}" type="slidenum">
              <a:rPr lang="en-US" smtClean="0"/>
              <a:pPr/>
              <a:t>25</a:t>
            </a:fld>
            <a:endParaRPr lang="en-US" dirty="0"/>
          </a:p>
        </p:txBody>
      </p:sp>
    </p:spTree>
    <p:extLst>
      <p:ext uri="{BB962C8B-B14F-4D97-AF65-F5344CB8AC3E}">
        <p14:creationId xmlns:p14="http://schemas.microsoft.com/office/powerpoint/2010/main" val="1448982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4818"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Rockwell" charset="0"/>
              <a:ea typeface="ＭＳ Ｐゴシック" charset="0"/>
              <a:cs typeface="ＭＳ Ｐゴシック" charset="0"/>
            </a:endParaRPr>
          </a:p>
        </p:txBody>
      </p:sp>
      <p:sp>
        <p:nvSpPr>
          <p:cNvPr id="34819" name="Date Placeholder 1"/>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8774" indent="-287990" eaLnBrk="0" hangingPunct="0">
              <a:defRPr sz="2400">
                <a:solidFill>
                  <a:schemeClr val="tx1"/>
                </a:solidFill>
                <a:latin typeface="Arial" charset="0"/>
                <a:ea typeface="ＭＳ Ｐゴシック" charset="0"/>
              </a:defRPr>
            </a:lvl2pPr>
            <a:lvl3pPr marL="1151960" indent="-230392" eaLnBrk="0" hangingPunct="0">
              <a:defRPr sz="2400">
                <a:solidFill>
                  <a:schemeClr val="tx1"/>
                </a:solidFill>
                <a:latin typeface="Arial" charset="0"/>
                <a:ea typeface="ＭＳ Ｐゴシック" charset="0"/>
              </a:defRPr>
            </a:lvl3pPr>
            <a:lvl4pPr marL="1612744" indent="-230392" eaLnBrk="0" hangingPunct="0">
              <a:defRPr sz="2400">
                <a:solidFill>
                  <a:schemeClr val="tx1"/>
                </a:solidFill>
                <a:latin typeface="Arial" charset="0"/>
                <a:ea typeface="ＭＳ Ｐゴシック" charset="0"/>
              </a:defRPr>
            </a:lvl4pPr>
            <a:lvl5pPr marL="2073529" indent="-230392" eaLnBrk="0" hangingPunct="0">
              <a:defRPr sz="2400">
                <a:solidFill>
                  <a:schemeClr val="tx1"/>
                </a:solidFill>
                <a:latin typeface="Arial" charset="0"/>
                <a:ea typeface="ＭＳ Ｐゴシック" charset="0"/>
              </a:defRPr>
            </a:lvl5pPr>
            <a:lvl6pPr marL="2534313" indent="-230392" eaLnBrk="0" fontAlgn="base" hangingPunct="0">
              <a:spcBef>
                <a:spcPct val="0"/>
              </a:spcBef>
              <a:spcAft>
                <a:spcPct val="0"/>
              </a:spcAft>
              <a:defRPr sz="2400">
                <a:solidFill>
                  <a:schemeClr val="tx1"/>
                </a:solidFill>
                <a:latin typeface="Arial" charset="0"/>
                <a:ea typeface="ＭＳ Ｐゴシック" charset="0"/>
              </a:defRPr>
            </a:lvl6pPr>
            <a:lvl7pPr marL="2995097" indent="-230392" eaLnBrk="0" fontAlgn="base" hangingPunct="0">
              <a:spcBef>
                <a:spcPct val="0"/>
              </a:spcBef>
              <a:spcAft>
                <a:spcPct val="0"/>
              </a:spcAft>
              <a:defRPr sz="2400">
                <a:solidFill>
                  <a:schemeClr val="tx1"/>
                </a:solidFill>
                <a:latin typeface="Arial" charset="0"/>
                <a:ea typeface="ＭＳ Ｐゴシック" charset="0"/>
              </a:defRPr>
            </a:lvl7pPr>
            <a:lvl8pPr marL="3455881" indent="-230392" eaLnBrk="0" fontAlgn="base" hangingPunct="0">
              <a:spcBef>
                <a:spcPct val="0"/>
              </a:spcBef>
              <a:spcAft>
                <a:spcPct val="0"/>
              </a:spcAft>
              <a:defRPr sz="2400">
                <a:solidFill>
                  <a:schemeClr val="tx1"/>
                </a:solidFill>
                <a:latin typeface="Arial" charset="0"/>
                <a:ea typeface="ＭＳ Ｐゴシック" charset="0"/>
              </a:defRPr>
            </a:lvl8pPr>
            <a:lvl9pPr marL="3916664" indent="-23039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B82EB35-D704-FB46-9BC7-65B49E0D330E}" type="datetime1">
              <a:rPr lang="en-US" sz="1200" smtClean="0">
                <a:latin typeface="Rockwell" charset="0"/>
              </a:rPr>
              <a:t>10/7/25</a:t>
            </a:fld>
            <a:endParaRPr lang="en-US" sz="1200">
              <a:latin typeface="Rockwell" charset="0"/>
            </a:endParaRPr>
          </a:p>
        </p:txBody>
      </p:sp>
      <p:sp>
        <p:nvSpPr>
          <p:cNvPr id="34820" name="Footer Placeholder 2"/>
          <p:cNvSpPr>
            <a:spLocks noGrp="1"/>
          </p:cNvSpPr>
          <p:nvPr>
            <p:ph type="ftr"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8774" indent="-287990" eaLnBrk="0" hangingPunct="0">
              <a:defRPr sz="2400">
                <a:solidFill>
                  <a:schemeClr val="tx1"/>
                </a:solidFill>
                <a:latin typeface="Arial" charset="0"/>
                <a:ea typeface="ＭＳ Ｐゴシック" charset="0"/>
              </a:defRPr>
            </a:lvl2pPr>
            <a:lvl3pPr marL="1151960" indent="-230392" eaLnBrk="0" hangingPunct="0">
              <a:defRPr sz="2400">
                <a:solidFill>
                  <a:schemeClr val="tx1"/>
                </a:solidFill>
                <a:latin typeface="Arial" charset="0"/>
                <a:ea typeface="ＭＳ Ｐゴシック" charset="0"/>
              </a:defRPr>
            </a:lvl3pPr>
            <a:lvl4pPr marL="1612744" indent="-230392" eaLnBrk="0" hangingPunct="0">
              <a:defRPr sz="2400">
                <a:solidFill>
                  <a:schemeClr val="tx1"/>
                </a:solidFill>
                <a:latin typeface="Arial" charset="0"/>
                <a:ea typeface="ＭＳ Ｐゴシック" charset="0"/>
              </a:defRPr>
            </a:lvl4pPr>
            <a:lvl5pPr marL="2073529" indent="-230392" eaLnBrk="0" hangingPunct="0">
              <a:defRPr sz="2400">
                <a:solidFill>
                  <a:schemeClr val="tx1"/>
                </a:solidFill>
                <a:latin typeface="Arial" charset="0"/>
                <a:ea typeface="ＭＳ Ｐゴシック" charset="0"/>
              </a:defRPr>
            </a:lvl5pPr>
            <a:lvl6pPr marL="2534313" indent="-230392" eaLnBrk="0" fontAlgn="base" hangingPunct="0">
              <a:spcBef>
                <a:spcPct val="0"/>
              </a:spcBef>
              <a:spcAft>
                <a:spcPct val="0"/>
              </a:spcAft>
              <a:defRPr sz="2400">
                <a:solidFill>
                  <a:schemeClr val="tx1"/>
                </a:solidFill>
                <a:latin typeface="Arial" charset="0"/>
                <a:ea typeface="ＭＳ Ｐゴシック" charset="0"/>
              </a:defRPr>
            </a:lvl6pPr>
            <a:lvl7pPr marL="2995097" indent="-230392" eaLnBrk="0" fontAlgn="base" hangingPunct="0">
              <a:spcBef>
                <a:spcPct val="0"/>
              </a:spcBef>
              <a:spcAft>
                <a:spcPct val="0"/>
              </a:spcAft>
              <a:defRPr sz="2400">
                <a:solidFill>
                  <a:schemeClr val="tx1"/>
                </a:solidFill>
                <a:latin typeface="Arial" charset="0"/>
                <a:ea typeface="ＭＳ Ｐゴシック" charset="0"/>
              </a:defRPr>
            </a:lvl7pPr>
            <a:lvl8pPr marL="3455881" indent="-230392" eaLnBrk="0" fontAlgn="base" hangingPunct="0">
              <a:spcBef>
                <a:spcPct val="0"/>
              </a:spcBef>
              <a:spcAft>
                <a:spcPct val="0"/>
              </a:spcAft>
              <a:defRPr sz="2400">
                <a:solidFill>
                  <a:schemeClr val="tx1"/>
                </a:solidFill>
                <a:latin typeface="Arial" charset="0"/>
                <a:ea typeface="ＭＳ Ｐゴシック" charset="0"/>
              </a:defRPr>
            </a:lvl8pPr>
            <a:lvl9pPr marL="3916664" indent="-23039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Rockwell" charset="0"/>
              </a:rPr>
              <a:t>Conflict Coaching Tools to Prepare Parties for Mediation/IEP/ADR</a:t>
            </a:r>
          </a:p>
        </p:txBody>
      </p:sp>
      <p:sp>
        <p:nvSpPr>
          <p:cNvPr id="34821" name="Header Placeholder 3"/>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8774" indent="-287990" eaLnBrk="0" hangingPunct="0">
              <a:defRPr sz="2400">
                <a:solidFill>
                  <a:schemeClr val="tx1"/>
                </a:solidFill>
                <a:latin typeface="Arial" charset="0"/>
                <a:ea typeface="ＭＳ Ｐゴシック" charset="0"/>
              </a:defRPr>
            </a:lvl2pPr>
            <a:lvl3pPr marL="1151960" indent="-230392" eaLnBrk="0" hangingPunct="0">
              <a:defRPr sz="2400">
                <a:solidFill>
                  <a:schemeClr val="tx1"/>
                </a:solidFill>
                <a:latin typeface="Arial" charset="0"/>
                <a:ea typeface="ＭＳ Ｐゴシック" charset="0"/>
              </a:defRPr>
            </a:lvl3pPr>
            <a:lvl4pPr marL="1612744" indent="-230392" eaLnBrk="0" hangingPunct="0">
              <a:defRPr sz="2400">
                <a:solidFill>
                  <a:schemeClr val="tx1"/>
                </a:solidFill>
                <a:latin typeface="Arial" charset="0"/>
                <a:ea typeface="ＭＳ Ｐゴシック" charset="0"/>
              </a:defRPr>
            </a:lvl4pPr>
            <a:lvl5pPr marL="2073529" indent="-230392" eaLnBrk="0" hangingPunct="0">
              <a:defRPr sz="2400">
                <a:solidFill>
                  <a:schemeClr val="tx1"/>
                </a:solidFill>
                <a:latin typeface="Arial" charset="0"/>
                <a:ea typeface="ＭＳ Ｐゴシック" charset="0"/>
              </a:defRPr>
            </a:lvl5pPr>
            <a:lvl6pPr marL="2534313" indent="-230392" eaLnBrk="0" fontAlgn="base" hangingPunct="0">
              <a:spcBef>
                <a:spcPct val="0"/>
              </a:spcBef>
              <a:spcAft>
                <a:spcPct val="0"/>
              </a:spcAft>
              <a:defRPr sz="2400">
                <a:solidFill>
                  <a:schemeClr val="tx1"/>
                </a:solidFill>
                <a:latin typeface="Arial" charset="0"/>
                <a:ea typeface="ＭＳ Ｐゴシック" charset="0"/>
              </a:defRPr>
            </a:lvl6pPr>
            <a:lvl7pPr marL="2995097" indent="-230392" eaLnBrk="0" fontAlgn="base" hangingPunct="0">
              <a:spcBef>
                <a:spcPct val="0"/>
              </a:spcBef>
              <a:spcAft>
                <a:spcPct val="0"/>
              </a:spcAft>
              <a:defRPr sz="2400">
                <a:solidFill>
                  <a:schemeClr val="tx1"/>
                </a:solidFill>
                <a:latin typeface="Arial" charset="0"/>
                <a:ea typeface="ＭＳ Ｐゴシック" charset="0"/>
              </a:defRPr>
            </a:lvl7pPr>
            <a:lvl8pPr marL="3455881" indent="-230392" eaLnBrk="0" fontAlgn="base" hangingPunct="0">
              <a:spcBef>
                <a:spcPct val="0"/>
              </a:spcBef>
              <a:spcAft>
                <a:spcPct val="0"/>
              </a:spcAft>
              <a:defRPr sz="2400">
                <a:solidFill>
                  <a:schemeClr val="tx1"/>
                </a:solidFill>
                <a:latin typeface="Arial" charset="0"/>
                <a:ea typeface="ＭＳ Ｐゴシック" charset="0"/>
              </a:defRPr>
            </a:lvl8pPr>
            <a:lvl9pPr marL="3916664" indent="-23039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Rockwell" charset="0"/>
              </a:rPr>
              <a:t>CADRE Conference October 2025 </a:t>
            </a:r>
          </a:p>
        </p:txBody>
      </p:sp>
      <p:sp>
        <p:nvSpPr>
          <p:cNvPr id="2" name="Slide Number Placeholder 1"/>
          <p:cNvSpPr>
            <a:spLocks noGrp="1"/>
          </p:cNvSpPr>
          <p:nvPr>
            <p:ph type="sldNum" sz="quarter" idx="10"/>
          </p:nvPr>
        </p:nvSpPr>
        <p:spPr/>
        <p:txBody>
          <a:bodyPr/>
          <a:lstStyle/>
          <a:p>
            <a:fld id="{3790AB59-03D8-4427-8092-0B541776363A}" type="slidenum">
              <a:rPr lang="en-US" smtClean="0"/>
              <a:pPr/>
              <a:t>26</a:t>
            </a:fld>
            <a:endParaRPr lang="en-US" dirty="0"/>
          </a:p>
        </p:txBody>
      </p:sp>
    </p:spTree>
    <p:extLst>
      <p:ext uri="{BB962C8B-B14F-4D97-AF65-F5344CB8AC3E}">
        <p14:creationId xmlns:p14="http://schemas.microsoft.com/office/powerpoint/2010/main" val="1835638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67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Rockwell" charset="0"/>
              <a:ea typeface="ＭＳ Ｐゴシック" charset="0"/>
              <a:cs typeface="ＭＳ Ｐゴシック" charset="0"/>
            </a:endParaRPr>
          </a:p>
        </p:txBody>
      </p:sp>
      <p:sp>
        <p:nvSpPr>
          <p:cNvPr id="28675" name="Date Placeholder 1"/>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8774" indent="-287990" eaLnBrk="0" hangingPunct="0">
              <a:defRPr sz="2400">
                <a:solidFill>
                  <a:schemeClr val="tx1"/>
                </a:solidFill>
                <a:latin typeface="Arial" charset="0"/>
                <a:ea typeface="ＭＳ Ｐゴシック" charset="0"/>
              </a:defRPr>
            </a:lvl2pPr>
            <a:lvl3pPr marL="1151960" indent="-230392" eaLnBrk="0" hangingPunct="0">
              <a:defRPr sz="2400">
                <a:solidFill>
                  <a:schemeClr val="tx1"/>
                </a:solidFill>
                <a:latin typeface="Arial" charset="0"/>
                <a:ea typeface="ＭＳ Ｐゴシック" charset="0"/>
              </a:defRPr>
            </a:lvl3pPr>
            <a:lvl4pPr marL="1612744" indent="-230392" eaLnBrk="0" hangingPunct="0">
              <a:defRPr sz="2400">
                <a:solidFill>
                  <a:schemeClr val="tx1"/>
                </a:solidFill>
                <a:latin typeface="Arial" charset="0"/>
                <a:ea typeface="ＭＳ Ｐゴシック" charset="0"/>
              </a:defRPr>
            </a:lvl4pPr>
            <a:lvl5pPr marL="2073529" indent="-230392" eaLnBrk="0" hangingPunct="0">
              <a:defRPr sz="2400">
                <a:solidFill>
                  <a:schemeClr val="tx1"/>
                </a:solidFill>
                <a:latin typeface="Arial" charset="0"/>
                <a:ea typeface="ＭＳ Ｐゴシック" charset="0"/>
              </a:defRPr>
            </a:lvl5pPr>
            <a:lvl6pPr marL="2534313" indent="-230392" eaLnBrk="0" fontAlgn="base" hangingPunct="0">
              <a:spcBef>
                <a:spcPct val="0"/>
              </a:spcBef>
              <a:spcAft>
                <a:spcPct val="0"/>
              </a:spcAft>
              <a:defRPr sz="2400">
                <a:solidFill>
                  <a:schemeClr val="tx1"/>
                </a:solidFill>
                <a:latin typeface="Arial" charset="0"/>
                <a:ea typeface="ＭＳ Ｐゴシック" charset="0"/>
              </a:defRPr>
            </a:lvl6pPr>
            <a:lvl7pPr marL="2995097" indent="-230392" eaLnBrk="0" fontAlgn="base" hangingPunct="0">
              <a:spcBef>
                <a:spcPct val="0"/>
              </a:spcBef>
              <a:spcAft>
                <a:spcPct val="0"/>
              </a:spcAft>
              <a:defRPr sz="2400">
                <a:solidFill>
                  <a:schemeClr val="tx1"/>
                </a:solidFill>
                <a:latin typeface="Arial" charset="0"/>
                <a:ea typeface="ＭＳ Ｐゴシック" charset="0"/>
              </a:defRPr>
            </a:lvl7pPr>
            <a:lvl8pPr marL="3455881" indent="-230392" eaLnBrk="0" fontAlgn="base" hangingPunct="0">
              <a:spcBef>
                <a:spcPct val="0"/>
              </a:spcBef>
              <a:spcAft>
                <a:spcPct val="0"/>
              </a:spcAft>
              <a:defRPr sz="2400">
                <a:solidFill>
                  <a:schemeClr val="tx1"/>
                </a:solidFill>
                <a:latin typeface="Arial" charset="0"/>
                <a:ea typeface="ＭＳ Ｐゴシック" charset="0"/>
              </a:defRPr>
            </a:lvl8pPr>
            <a:lvl9pPr marL="3916664" indent="-23039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9370AE-0E8B-A44E-BBAB-A0C026404688}" type="datetime1">
              <a:rPr lang="en-US" sz="1200" smtClean="0">
                <a:latin typeface="Rockwell" charset="0"/>
              </a:rPr>
              <a:t>10/7/25</a:t>
            </a:fld>
            <a:endParaRPr lang="en-US" sz="1200">
              <a:latin typeface="Rockwell" charset="0"/>
            </a:endParaRPr>
          </a:p>
        </p:txBody>
      </p:sp>
      <p:sp>
        <p:nvSpPr>
          <p:cNvPr id="28676" name="Footer Placeholder 2"/>
          <p:cNvSpPr>
            <a:spLocks noGrp="1"/>
          </p:cNvSpPr>
          <p:nvPr>
            <p:ph type="ftr"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8774" indent="-287990" eaLnBrk="0" hangingPunct="0">
              <a:defRPr sz="2400">
                <a:solidFill>
                  <a:schemeClr val="tx1"/>
                </a:solidFill>
                <a:latin typeface="Arial" charset="0"/>
                <a:ea typeface="ＭＳ Ｐゴシック" charset="0"/>
              </a:defRPr>
            </a:lvl2pPr>
            <a:lvl3pPr marL="1151960" indent="-230392" eaLnBrk="0" hangingPunct="0">
              <a:defRPr sz="2400">
                <a:solidFill>
                  <a:schemeClr val="tx1"/>
                </a:solidFill>
                <a:latin typeface="Arial" charset="0"/>
                <a:ea typeface="ＭＳ Ｐゴシック" charset="0"/>
              </a:defRPr>
            </a:lvl3pPr>
            <a:lvl4pPr marL="1612744" indent="-230392" eaLnBrk="0" hangingPunct="0">
              <a:defRPr sz="2400">
                <a:solidFill>
                  <a:schemeClr val="tx1"/>
                </a:solidFill>
                <a:latin typeface="Arial" charset="0"/>
                <a:ea typeface="ＭＳ Ｐゴシック" charset="0"/>
              </a:defRPr>
            </a:lvl4pPr>
            <a:lvl5pPr marL="2073529" indent="-230392" eaLnBrk="0" hangingPunct="0">
              <a:defRPr sz="2400">
                <a:solidFill>
                  <a:schemeClr val="tx1"/>
                </a:solidFill>
                <a:latin typeface="Arial" charset="0"/>
                <a:ea typeface="ＭＳ Ｐゴシック" charset="0"/>
              </a:defRPr>
            </a:lvl5pPr>
            <a:lvl6pPr marL="2534313" indent="-230392" eaLnBrk="0" fontAlgn="base" hangingPunct="0">
              <a:spcBef>
                <a:spcPct val="0"/>
              </a:spcBef>
              <a:spcAft>
                <a:spcPct val="0"/>
              </a:spcAft>
              <a:defRPr sz="2400">
                <a:solidFill>
                  <a:schemeClr val="tx1"/>
                </a:solidFill>
                <a:latin typeface="Arial" charset="0"/>
                <a:ea typeface="ＭＳ Ｐゴシック" charset="0"/>
              </a:defRPr>
            </a:lvl6pPr>
            <a:lvl7pPr marL="2995097" indent="-230392" eaLnBrk="0" fontAlgn="base" hangingPunct="0">
              <a:spcBef>
                <a:spcPct val="0"/>
              </a:spcBef>
              <a:spcAft>
                <a:spcPct val="0"/>
              </a:spcAft>
              <a:defRPr sz="2400">
                <a:solidFill>
                  <a:schemeClr val="tx1"/>
                </a:solidFill>
                <a:latin typeface="Arial" charset="0"/>
                <a:ea typeface="ＭＳ Ｐゴシック" charset="0"/>
              </a:defRPr>
            </a:lvl7pPr>
            <a:lvl8pPr marL="3455881" indent="-230392" eaLnBrk="0" fontAlgn="base" hangingPunct="0">
              <a:spcBef>
                <a:spcPct val="0"/>
              </a:spcBef>
              <a:spcAft>
                <a:spcPct val="0"/>
              </a:spcAft>
              <a:defRPr sz="2400">
                <a:solidFill>
                  <a:schemeClr val="tx1"/>
                </a:solidFill>
                <a:latin typeface="Arial" charset="0"/>
                <a:ea typeface="ＭＳ Ｐゴシック" charset="0"/>
              </a:defRPr>
            </a:lvl8pPr>
            <a:lvl9pPr marL="3916664" indent="-23039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Rockwell" charset="0"/>
              </a:rPr>
              <a:t>Conflict Coaching Tools to Prepare Parties for Mediation/IEP/ADR</a:t>
            </a:r>
          </a:p>
        </p:txBody>
      </p:sp>
      <p:sp>
        <p:nvSpPr>
          <p:cNvPr id="28677" name="Header Placeholder 3"/>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8774" indent="-287990" eaLnBrk="0" hangingPunct="0">
              <a:defRPr sz="2400">
                <a:solidFill>
                  <a:schemeClr val="tx1"/>
                </a:solidFill>
                <a:latin typeface="Arial" charset="0"/>
                <a:ea typeface="ＭＳ Ｐゴシック" charset="0"/>
              </a:defRPr>
            </a:lvl2pPr>
            <a:lvl3pPr marL="1151960" indent="-230392" eaLnBrk="0" hangingPunct="0">
              <a:defRPr sz="2400">
                <a:solidFill>
                  <a:schemeClr val="tx1"/>
                </a:solidFill>
                <a:latin typeface="Arial" charset="0"/>
                <a:ea typeface="ＭＳ Ｐゴシック" charset="0"/>
              </a:defRPr>
            </a:lvl3pPr>
            <a:lvl4pPr marL="1612744" indent="-230392" eaLnBrk="0" hangingPunct="0">
              <a:defRPr sz="2400">
                <a:solidFill>
                  <a:schemeClr val="tx1"/>
                </a:solidFill>
                <a:latin typeface="Arial" charset="0"/>
                <a:ea typeface="ＭＳ Ｐゴシック" charset="0"/>
              </a:defRPr>
            </a:lvl4pPr>
            <a:lvl5pPr marL="2073529" indent="-230392" eaLnBrk="0" hangingPunct="0">
              <a:defRPr sz="2400">
                <a:solidFill>
                  <a:schemeClr val="tx1"/>
                </a:solidFill>
                <a:latin typeface="Arial" charset="0"/>
                <a:ea typeface="ＭＳ Ｐゴシック" charset="0"/>
              </a:defRPr>
            </a:lvl5pPr>
            <a:lvl6pPr marL="2534313" indent="-230392" eaLnBrk="0" fontAlgn="base" hangingPunct="0">
              <a:spcBef>
                <a:spcPct val="0"/>
              </a:spcBef>
              <a:spcAft>
                <a:spcPct val="0"/>
              </a:spcAft>
              <a:defRPr sz="2400">
                <a:solidFill>
                  <a:schemeClr val="tx1"/>
                </a:solidFill>
                <a:latin typeface="Arial" charset="0"/>
                <a:ea typeface="ＭＳ Ｐゴシック" charset="0"/>
              </a:defRPr>
            </a:lvl6pPr>
            <a:lvl7pPr marL="2995097" indent="-230392" eaLnBrk="0" fontAlgn="base" hangingPunct="0">
              <a:spcBef>
                <a:spcPct val="0"/>
              </a:spcBef>
              <a:spcAft>
                <a:spcPct val="0"/>
              </a:spcAft>
              <a:defRPr sz="2400">
                <a:solidFill>
                  <a:schemeClr val="tx1"/>
                </a:solidFill>
                <a:latin typeface="Arial" charset="0"/>
                <a:ea typeface="ＭＳ Ｐゴシック" charset="0"/>
              </a:defRPr>
            </a:lvl7pPr>
            <a:lvl8pPr marL="3455881" indent="-230392" eaLnBrk="0" fontAlgn="base" hangingPunct="0">
              <a:spcBef>
                <a:spcPct val="0"/>
              </a:spcBef>
              <a:spcAft>
                <a:spcPct val="0"/>
              </a:spcAft>
              <a:defRPr sz="2400">
                <a:solidFill>
                  <a:schemeClr val="tx1"/>
                </a:solidFill>
                <a:latin typeface="Arial" charset="0"/>
                <a:ea typeface="ＭＳ Ｐゴシック" charset="0"/>
              </a:defRPr>
            </a:lvl8pPr>
            <a:lvl9pPr marL="3916664" indent="-23039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Rockwell" charset="0"/>
              </a:rPr>
              <a:t>CADRE Conference October 2025 </a:t>
            </a:r>
          </a:p>
        </p:txBody>
      </p:sp>
      <p:sp>
        <p:nvSpPr>
          <p:cNvPr id="2" name="Slide Number Placeholder 1"/>
          <p:cNvSpPr>
            <a:spLocks noGrp="1"/>
          </p:cNvSpPr>
          <p:nvPr>
            <p:ph type="sldNum" sz="quarter" idx="10"/>
          </p:nvPr>
        </p:nvSpPr>
        <p:spPr/>
        <p:txBody>
          <a:bodyPr/>
          <a:lstStyle/>
          <a:p>
            <a:fld id="{3790AB59-03D8-4427-8092-0B541776363A}" type="slidenum">
              <a:rPr lang="en-US" smtClean="0"/>
              <a:pPr/>
              <a:t>27</a:t>
            </a:fld>
            <a:endParaRPr lang="en-US" dirty="0"/>
          </a:p>
        </p:txBody>
      </p:sp>
    </p:spTree>
    <p:extLst>
      <p:ext uri="{BB962C8B-B14F-4D97-AF65-F5344CB8AC3E}">
        <p14:creationId xmlns:p14="http://schemas.microsoft.com/office/powerpoint/2010/main" val="304332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67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Rockwell" charset="0"/>
              <a:ea typeface="ＭＳ Ｐゴシック" charset="0"/>
              <a:cs typeface="ＭＳ Ｐゴシック" charset="0"/>
            </a:endParaRPr>
          </a:p>
        </p:txBody>
      </p:sp>
      <p:sp>
        <p:nvSpPr>
          <p:cNvPr id="28675" name="Date Placeholder 1"/>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8774" indent="-287990" eaLnBrk="0" hangingPunct="0">
              <a:defRPr sz="2400">
                <a:solidFill>
                  <a:schemeClr val="tx1"/>
                </a:solidFill>
                <a:latin typeface="Arial" charset="0"/>
                <a:ea typeface="ＭＳ Ｐゴシック" charset="0"/>
              </a:defRPr>
            </a:lvl2pPr>
            <a:lvl3pPr marL="1151960" indent="-230392" eaLnBrk="0" hangingPunct="0">
              <a:defRPr sz="2400">
                <a:solidFill>
                  <a:schemeClr val="tx1"/>
                </a:solidFill>
                <a:latin typeface="Arial" charset="0"/>
                <a:ea typeface="ＭＳ Ｐゴシック" charset="0"/>
              </a:defRPr>
            </a:lvl3pPr>
            <a:lvl4pPr marL="1612744" indent="-230392" eaLnBrk="0" hangingPunct="0">
              <a:defRPr sz="2400">
                <a:solidFill>
                  <a:schemeClr val="tx1"/>
                </a:solidFill>
                <a:latin typeface="Arial" charset="0"/>
                <a:ea typeface="ＭＳ Ｐゴシック" charset="0"/>
              </a:defRPr>
            </a:lvl4pPr>
            <a:lvl5pPr marL="2073529" indent="-230392" eaLnBrk="0" hangingPunct="0">
              <a:defRPr sz="2400">
                <a:solidFill>
                  <a:schemeClr val="tx1"/>
                </a:solidFill>
                <a:latin typeface="Arial" charset="0"/>
                <a:ea typeface="ＭＳ Ｐゴシック" charset="0"/>
              </a:defRPr>
            </a:lvl5pPr>
            <a:lvl6pPr marL="2534313" indent="-230392" eaLnBrk="0" fontAlgn="base" hangingPunct="0">
              <a:spcBef>
                <a:spcPct val="0"/>
              </a:spcBef>
              <a:spcAft>
                <a:spcPct val="0"/>
              </a:spcAft>
              <a:defRPr sz="2400">
                <a:solidFill>
                  <a:schemeClr val="tx1"/>
                </a:solidFill>
                <a:latin typeface="Arial" charset="0"/>
                <a:ea typeface="ＭＳ Ｐゴシック" charset="0"/>
              </a:defRPr>
            </a:lvl6pPr>
            <a:lvl7pPr marL="2995097" indent="-230392" eaLnBrk="0" fontAlgn="base" hangingPunct="0">
              <a:spcBef>
                <a:spcPct val="0"/>
              </a:spcBef>
              <a:spcAft>
                <a:spcPct val="0"/>
              </a:spcAft>
              <a:defRPr sz="2400">
                <a:solidFill>
                  <a:schemeClr val="tx1"/>
                </a:solidFill>
                <a:latin typeface="Arial" charset="0"/>
                <a:ea typeface="ＭＳ Ｐゴシック" charset="0"/>
              </a:defRPr>
            </a:lvl7pPr>
            <a:lvl8pPr marL="3455881" indent="-230392" eaLnBrk="0" fontAlgn="base" hangingPunct="0">
              <a:spcBef>
                <a:spcPct val="0"/>
              </a:spcBef>
              <a:spcAft>
                <a:spcPct val="0"/>
              </a:spcAft>
              <a:defRPr sz="2400">
                <a:solidFill>
                  <a:schemeClr val="tx1"/>
                </a:solidFill>
                <a:latin typeface="Arial" charset="0"/>
                <a:ea typeface="ＭＳ Ｐゴシック" charset="0"/>
              </a:defRPr>
            </a:lvl8pPr>
            <a:lvl9pPr marL="3916664" indent="-23039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6DCCAB8-B426-FD43-9FD4-6060C7B0F750}" type="datetime1">
              <a:rPr lang="en-US" sz="1200" smtClean="0">
                <a:latin typeface="Rockwell" charset="0"/>
              </a:rPr>
              <a:t>10/7/25</a:t>
            </a:fld>
            <a:endParaRPr lang="en-US" sz="1200">
              <a:latin typeface="Rockwell" charset="0"/>
            </a:endParaRPr>
          </a:p>
        </p:txBody>
      </p:sp>
      <p:sp>
        <p:nvSpPr>
          <p:cNvPr id="28676" name="Footer Placeholder 2"/>
          <p:cNvSpPr>
            <a:spLocks noGrp="1"/>
          </p:cNvSpPr>
          <p:nvPr>
            <p:ph type="ftr"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8774" indent="-287990" eaLnBrk="0" hangingPunct="0">
              <a:defRPr sz="2400">
                <a:solidFill>
                  <a:schemeClr val="tx1"/>
                </a:solidFill>
                <a:latin typeface="Arial" charset="0"/>
                <a:ea typeface="ＭＳ Ｐゴシック" charset="0"/>
              </a:defRPr>
            </a:lvl2pPr>
            <a:lvl3pPr marL="1151960" indent="-230392" eaLnBrk="0" hangingPunct="0">
              <a:defRPr sz="2400">
                <a:solidFill>
                  <a:schemeClr val="tx1"/>
                </a:solidFill>
                <a:latin typeface="Arial" charset="0"/>
                <a:ea typeface="ＭＳ Ｐゴシック" charset="0"/>
              </a:defRPr>
            </a:lvl3pPr>
            <a:lvl4pPr marL="1612744" indent="-230392" eaLnBrk="0" hangingPunct="0">
              <a:defRPr sz="2400">
                <a:solidFill>
                  <a:schemeClr val="tx1"/>
                </a:solidFill>
                <a:latin typeface="Arial" charset="0"/>
                <a:ea typeface="ＭＳ Ｐゴシック" charset="0"/>
              </a:defRPr>
            </a:lvl4pPr>
            <a:lvl5pPr marL="2073529" indent="-230392" eaLnBrk="0" hangingPunct="0">
              <a:defRPr sz="2400">
                <a:solidFill>
                  <a:schemeClr val="tx1"/>
                </a:solidFill>
                <a:latin typeface="Arial" charset="0"/>
                <a:ea typeface="ＭＳ Ｐゴシック" charset="0"/>
              </a:defRPr>
            </a:lvl5pPr>
            <a:lvl6pPr marL="2534313" indent="-230392" eaLnBrk="0" fontAlgn="base" hangingPunct="0">
              <a:spcBef>
                <a:spcPct val="0"/>
              </a:spcBef>
              <a:spcAft>
                <a:spcPct val="0"/>
              </a:spcAft>
              <a:defRPr sz="2400">
                <a:solidFill>
                  <a:schemeClr val="tx1"/>
                </a:solidFill>
                <a:latin typeface="Arial" charset="0"/>
                <a:ea typeface="ＭＳ Ｐゴシック" charset="0"/>
              </a:defRPr>
            </a:lvl6pPr>
            <a:lvl7pPr marL="2995097" indent="-230392" eaLnBrk="0" fontAlgn="base" hangingPunct="0">
              <a:spcBef>
                <a:spcPct val="0"/>
              </a:spcBef>
              <a:spcAft>
                <a:spcPct val="0"/>
              </a:spcAft>
              <a:defRPr sz="2400">
                <a:solidFill>
                  <a:schemeClr val="tx1"/>
                </a:solidFill>
                <a:latin typeface="Arial" charset="0"/>
                <a:ea typeface="ＭＳ Ｐゴシック" charset="0"/>
              </a:defRPr>
            </a:lvl7pPr>
            <a:lvl8pPr marL="3455881" indent="-230392" eaLnBrk="0" fontAlgn="base" hangingPunct="0">
              <a:spcBef>
                <a:spcPct val="0"/>
              </a:spcBef>
              <a:spcAft>
                <a:spcPct val="0"/>
              </a:spcAft>
              <a:defRPr sz="2400">
                <a:solidFill>
                  <a:schemeClr val="tx1"/>
                </a:solidFill>
                <a:latin typeface="Arial" charset="0"/>
                <a:ea typeface="ＭＳ Ｐゴシック" charset="0"/>
              </a:defRPr>
            </a:lvl8pPr>
            <a:lvl9pPr marL="3916664" indent="-23039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Rockwell" charset="0"/>
              </a:rPr>
              <a:t>Conflict Coaching Tools to Prepare Parties for Mediation/IEP/ADR</a:t>
            </a:r>
          </a:p>
        </p:txBody>
      </p:sp>
      <p:sp>
        <p:nvSpPr>
          <p:cNvPr id="28677" name="Header Placeholder 3"/>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8774" indent="-287990" eaLnBrk="0" hangingPunct="0">
              <a:defRPr sz="2400">
                <a:solidFill>
                  <a:schemeClr val="tx1"/>
                </a:solidFill>
                <a:latin typeface="Arial" charset="0"/>
                <a:ea typeface="ＭＳ Ｐゴシック" charset="0"/>
              </a:defRPr>
            </a:lvl2pPr>
            <a:lvl3pPr marL="1151960" indent="-230392" eaLnBrk="0" hangingPunct="0">
              <a:defRPr sz="2400">
                <a:solidFill>
                  <a:schemeClr val="tx1"/>
                </a:solidFill>
                <a:latin typeface="Arial" charset="0"/>
                <a:ea typeface="ＭＳ Ｐゴシック" charset="0"/>
              </a:defRPr>
            </a:lvl3pPr>
            <a:lvl4pPr marL="1612744" indent="-230392" eaLnBrk="0" hangingPunct="0">
              <a:defRPr sz="2400">
                <a:solidFill>
                  <a:schemeClr val="tx1"/>
                </a:solidFill>
                <a:latin typeface="Arial" charset="0"/>
                <a:ea typeface="ＭＳ Ｐゴシック" charset="0"/>
              </a:defRPr>
            </a:lvl4pPr>
            <a:lvl5pPr marL="2073529" indent="-230392" eaLnBrk="0" hangingPunct="0">
              <a:defRPr sz="2400">
                <a:solidFill>
                  <a:schemeClr val="tx1"/>
                </a:solidFill>
                <a:latin typeface="Arial" charset="0"/>
                <a:ea typeface="ＭＳ Ｐゴシック" charset="0"/>
              </a:defRPr>
            </a:lvl5pPr>
            <a:lvl6pPr marL="2534313" indent="-230392" eaLnBrk="0" fontAlgn="base" hangingPunct="0">
              <a:spcBef>
                <a:spcPct val="0"/>
              </a:spcBef>
              <a:spcAft>
                <a:spcPct val="0"/>
              </a:spcAft>
              <a:defRPr sz="2400">
                <a:solidFill>
                  <a:schemeClr val="tx1"/>
                </a:solidFill>
                <a:latin typeface="Arial" charset="0"/>
                <a:ea typeface="ＭＳ Ｐゴシック" charset="0"/>
              </a:defRPr>
            </a:lvl6pPr>
            <a:lvl7pPr marL="2995097" indent="-230392" eaLnBrk="0" fontAlgn="base" hangingPunct="0">
              <a:spcBef>
                <a:spcPct val="0"/>
              </a:spcBef>
              <a:spcAft>
                <a:spcPct val="0"/>
              </a:spcAft>
              <a:defRPr sz="2400">
                <a:solidFill>
                  <a:schemeClr val="tx1"/>
                </a:solidFill>
                <a:latin typeface="Arial" charset="0"/>
                <a:ea typeface="ＭＳ Ｐゴシック" charset="0"/>
              </a:defRPr>
            </a:lvl7pPr>
            <a:lvl8pPr marL="3455881" indent="-230392" eaLnBrk="0" fontAlgn="base" hangingPunct="0">
              <a:spcBef>
                <a:spcPct val="0"/>
              </a:spcBef>
              <a:spcAft>
                <a:spcPct val="0"/>
              </a:spcAft>
              <a:defRPr sz="2400">
                <a:solidFill>
                  <a:schemeClr val="tx1"/>
                </a:solidFill>
                <a:latin typeface="Arial" charset="0"/>
                <a:ea typeface="ＭＳ Ｐゴシック" charset="0"/>
              </a:defRPr>
            </a:lvl8pPr>
            <a:lvl9pPr marL="3916664" indent="-23039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Rockwell" charset="0"/>
              </a:rPr>
              <a:t>CADRE Conference October 2025 </a:t>
            </a:r>
          </a:p>
        </p:txBody>
      </p:sp>
      <p:sp>
        <p:nvSpPr>
          <p:cNvPr id="2" name="Slide Number Placeholder 1"/>
          <p:cNvSpPr>
            <a:spLocks noGrp="1"/>
          </p:cNvSpPr>
          <p:nvPr>
            <p:ph type="sldNum" sz="quarter" idx="10"/>
          </p:nvPr>
        </p:nvSpPr>
        <p:spPr/>
        <p:txBody>
          <a:bodyPr/>
          <a:lstStyle/>
          <a:p>
            <a:fld id="{3790AB59-03D8-4427-8092-0B541776363A}" type="slidenum">
              <a:rPr lang="en-US" smtClean="0"/>
              <a:pPr/>
              <a:t>28</a:t>
            </a:fld>
            <a:endParaRPr lang="en-US" dirty="0"/>
          </a:p>
        </p:txBody>
      </p:sp>
    </p:spTree>
    <p:extLst>
      <p:ext uri="{BB962C8B-B14F-4D97-AF65-F5344CB8AC3E}">
        <p14:creationId xmlns:p14="http://schemas.microsoft.com/office/powerpoint/2010/main" val="3146737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67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Rockwell" charset="0"/>
              <a:ea typeface="ＭＳ Ｐゴシック" charset="0"/>
              <a:cs typeface="ＭＳ Ｐゴシック" charset="0"/>
            </a:endParaRPr>
          </a:p>
        </p:txBody>
      </p:sp>
      <p:sp>
        <p:nvSpPr>
          <p:cNvPr id="28675" name="Date Placeholder 1"/>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8774" indent="-287990" eaLnBrk="0" hangingPunct="0">
              <a:defRPr sz="2400">
                <a:solidFill>
                  <a:schemeClr val="tx1"/>
                </a:solidFill>
                <a:latin typeface="Arial" charset="0"/>
                <a:ea typeface="ＭＳ Ｐゴシック" charset="0"/>
              </a:defRPr>
            </a:lvl2pPr>
            <a:lvl3pPr marL="1151960" indent="-230392" eaLnBrk="0" hangingPunct="0">
              <a:defRPr sz="2400">
                <a:solidFill>
                  <a:schemeClr val="tx1"/>
                </a:solidFill>
                <a:latin typeface="Arial" charset="0"/>
                <a:ea typeface="ＭＳ Ｐゴシック" charset="0"/>
              </a:defRPr>
            </a:lvl3pPr>
            <a:lvl4pPr marL="1612744" indent="-230392" eaLnBrk="0" hangingPunct="0">
              <a:defRPr sz="2400">
                <a:solidFill>
                  <a:schemeClr val="tx1"/>
                </a:solidFill>
                <a:latin typeface="Arial" charset="0"/>
                <a:ea typeface="ＭＳ Ｐゴシック" charset="0"/>
              </a:defRPr>
            </a:lvl4pPr>
            <a:lvl5pPr marL="2073529" indent="-230392" eaLnBrk="0" hangingPunct="0">
              <a:defRPr sz="2400">
                <a:solidFill>
                  <a:schemeClr val="tx1"/>
                </a:solidFill>
                <a:latin typeface="Arial" charset="0"/>
                <a:ea typeface="ＭＳ Ｐゴシック" charset="0"/>
              </a:defRPr>
            </a:lvl5pPr>
            <a:lvl6pPr marL="2534313" indent="-230392" eaLnBrk="0" fontAlgn="base" hangingPunct="0">
              <a:spcBef>
                <a:spcPct val="0"/>
              </a:spcBef>
              <a:spcAft>
                <a:spcPct val="0"/>
              </a:spcAft>
              <a:defRPr sz="2400">
                <a:solidFill>
                  <a:schemeClr val="tx1"/>
                </a:solidFill>
                <a:latin typeface="Arial" charset="0"/>
                <a:ea typeface="ＭＳ Ｐゴシック" charset="0"/>
              </a:defRPr>
            </a:lvl6pPr>
            <a:lvl7pPr marL="2995097" indent="-230392" eaLnBrk="0" fontAlgn="base" hangingPunct="0">
              <a:spcBef>
                <a:spcPct val="0"/>
              </a:spcBef>
              <a:spcAft>
                <a:spcPct val="0"/>
              </a:spcAft>
              <a:defRPr sz="2400">
                <a:solidFill>
                  <a:schemeClr val="tx1"/>
                </a:solidFill>
                <a:latin typeface="Arial" charset="0"/>
                <a:ea typeface="ＭＳ Ｐゴシック" charset="0"/>
              </a:defRPr>
            </a:lvl7pPr>
            <a:lvl8pPr marL="3455881" indent="-230392" eaLnBrk="0" fontAlgn="base" hangingPunct="0">
              <a:spcBef>
                <a:spcPct val="0"/>
              </a:spcBef>
              <a:spcAft>
                <a:spcPct val="0"/>
              </a:spcAft>
              <a:defRPr sz="2400">
                <a:solidFill>
                  <a:schemeClr val="tx1"/>
                </a:solidFill>
                <a:latin typeface="Arial" charset="0"/>
                <a:ea typeface="ＭＳ Ｐゴシック" charset="0"/>
              </a:defRPr>
            </a:lvl8pPr>
            <a:lvl9pPr marL="3916664" indent="-23039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9C3379-7C65-5E4E-9FF9-CE0A5EB36467}" type="datetime1">
              <a:rPr lang="en-US" sz="1200" smtClean="0">
                <a:latin typeface="Rockwell" charset="0"/>
              </a:rPr>
              <a:t>10/7/25</a:t>
            </a:fld>
            <a:endParaRPr lang="en-US" sz="1200">
              <a:latin typeface="Rockwell" charset="0"/>
            </a:endParaRPr>
          </a:p>
        </p:txBody>
      </p:sp>
      <p:sp>
        <p:nvSpPr>
          <p:cNvPr id="28676" name="Footer Placeholder 2"/>
          <p:cNvSpPr>
            <a:spLocks noGrp="1"/>
          </p:cNvSpPr>
          <p:nvPr>
            <p:ph type="ftr"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8774" indent="-287990" eaLnBrk="0" hangingPunct="0">
              <a:defRPr sz="2400">
                <a:solidFill>
                  <a:schemeClr val="tx1"/>
                </a:solidFill>
                <a:latin typeface="Arial" charset="0"/>
                <a:ea typeface="ＭＳ Ｐゴシック" charset="0"/>
              </a:defRPr>
            </a:lvl2pPr>
            <a:lvl3pPr marL="1151960" indent="-230392" eaLnBrk="0" hangingPunct="0">
              <a:defRPr sz="2400">
                <a:solidFill>
                  <a:schemeClr val="tx1"/>
                </a:solidFill>
                <a:latin typeface="Arial" charset="0"/>
                <a:ea typeface="ＭＳ Ｐゴシック" charset="0"/>
              </a:defRPr>
            </a:lvl3pPr>
            <a:lvl4pPr marL="1612744" indent="-230392" eaLnBrk="0" hangingPunct="0">
              <a:defRPr sz="2400">
                <a:solidFill>
                  <a:schemeClr val="tx1"/>
                </a:solidFill>
                <a:latin typeface="Arial" charset="0"/>
                <a:ea typeface="ＭＳ Ｐゴシック" charset="0"/>
              </a:defRPr>
            </a:lvl4pPr>
            <a:lvl5pPr marL="2073529" indent="-230392" eaLnBrk="0" hangingPunct="0">
              <a:defRPr sz="2400">
                <a:solidFill>
                  <a:schemeClr val="tx1"/>
                </a:solidFill>
                <a:latin typeface="Arial" charset="0"/>
                <a:ea typeface="ＭＳ Ｐゴシック" charset="0"/>
              </a:defRPr>
            </a:lvl5pPr>
            <a:lvl6pPr marL="2534313" indent="-230392" eaLnBrk="0" fontAlgn="base" hangingPunct="0">
              <a:spcBef>
                <a:spcPct val="0"/>
              </a:spcBef>
              <a:spcAft>
                <a:spcPct val="0"/>
              </a:spcAft>
              <a:defRPr sz="2400">
                <a:solidFill>
                  <a:schemeClr val="tx1"/>
                </a:solidFill>
                <a:latin typeface="Arial" charset="0"/>
                <a:ea typeface="ＭＳ Ｐゴシック" charset="0"/>
              </a:defRPr>
            </a:lvl6pPr>
            <a:lvl7pPr marL="2995097" indent="-230392" eaLnBrk="0" fontAlgn="base" hangingPunct="0">
              <a:spcBef>
                <a:spcPct val="0"/>
              </a:spcBef>
              <a:spcAft>
                <a:spcPct val="0"/>
              </a:spcAft>
              <a:defRPr sz="2400">
                <a:solidFill>
                  <a:schemeClr val="tx1"/>
                </a:solidFill>
                <a:latin typeface="Arial" charset="0"/>
                <a:ea typeface="ＭＳ Ｐゴシック" charset="0"/>
              </a:defRPr>
            </a:lvl7pPr>
            <a:lvl8pPr marL="3455881" indent="-230392" eaLnBrk="0" fontAlgn="base" hangingPunct="0">
              <a:spcBef>
                <a:spcPct val="0"/>
              </a:spcBef>
              <a:spcAft>
                <a:spcPct val="0"/>
              </a:spcAft>
              <a:defRPr sz="2400">
                <a:solidFill>
                  <a:schemeClr val="tx1"/>
                </a:solidFill>
                <a:latin typeface="Arial" charset="0"/>
                <a:ea typeface="ＭＳ Ｐゴシック" charset="0"/>
              </a:defRPr>
            </a:lvl8pPr>
            <a:lvl9pPr marL="3916664" indent="-23039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Rockwell" charset="0"/>
              </a:rPr>
              <a:t>Conflict Coaching Tools to Prepare Parties for Mediation/IEP/ADR</a:t>
            </a:r>
          </a:p>
        </p:txBody>
      </p:sp>
      <p:sp>
        <p:nvSpPr>
          <p:cNvPr id="28677" name="Header Placeholder 3"/>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8774" indent="-287990" eaLnBrk="0" hangingPunct="0">
              <a:defRPr sz="2400">
                <a:solidFill>
                  <a:schemeClr val="tx1"/>
                </a:solidFill>
                <a:latin typeface="Arial" charset="0"/>
                <a:ea typeface="ＭＳ Ｐゴシック" charset="0"/>
              </a:defRPr>
            </a:lvl2pPr>
            <a:lvl3pPr marL="1151960" indent="-230392" eaLnBrk="0" hangingPunct="0">
              <a:defRPr sz="2400">
                <a:solidFill>
                  <a:schemeClr val="tx1"/>
                </a:solidFill>
                <a:latin typeface="Arial" charset="0"/>
                <a:ea typeface="ＭＳ Ｐゴシック" charset="0"/>
              </a:defRPr>
            </a:lvl3pPr>
            <a:lvl4pPr marL="1612744" indent="-230392" eaLnBrk="0" hangingPunct="0">
              <a:defRPr sz="2400">
                <a:solidFill>
                  <a:schemeClr val="tx1"/>
                </a:solidFill>
                <a:latin typeface="Arial" charset="0"/>
                <a:ea typeface="ＭＳ Ｐゴシック" charset="0"/>
              </a:defRPr>
            </a:lvl4pPr>
            <a:lvl5pPr marL="2073529" indent="-230392" eaLnBrk="0" hangingPunct="0">
              <a:defRPr sz="2400">
                <a:solidFill>
                  <a:schemeClr val="tx1"/>
                </a:solidFill>
                <a:latin typeface="Arial" charset="0"/>
                <a:ea typeface="ＭＳ Ｐゴシック" charset="0"/>
              </a:defRPr>
            </a:lvl5pPr>
            <a:lvl6pPr marL="2534313" indent="-230392" eaLnBrk="0" fontAlgn="base" hangingPunct="0">
              <a:spcBef>
                <a:spcPct val="0"/>
              </a:spcBef>
              <a:spcAft>
                <a:spcPct val="0"/>
              </a:spcAft>
              <a:defRPr sz="2400">
                <a:solidFill>
                  <a:schemeClr val="tx1"/>
                </a:solidFill>
                <a:latin typeface="Arial" charset="0"/>
                <a:ea typeface="ＭＳ Ｐゴシック" charset="0"/>
              </a:defRPr>
            </a:lvl6pPr>
            <a:lvl7pPr marL="2995097" indent="-230392" eaLnBrk="0" fontAlgn="base" hangingPunct="0">
              <a:spcBef>
                <a:spcPct val="0"/>
              </a:spcBef>
              <a:spcAft>
                <a:spcPct val="0"/>
              </a:spcAft>
              <a:defRPr sz="2400">
                <a:solidFill>
                  <a:schemeClr val="tx1"/>
                </a:solidFill>
                <a:latin typeface="Arial" charset="0"/>
                <a:ea typeface="ＭＳ Ｐゴシック" charset="0"/>
              </a:defRPr>
            </a:lvl7pPr>
            <a:lvl8pPr marL="3455881" indent="-230392" eaLnBrk="0" fontAlgn="base" hangingPunct="0">
              <a:spcBef>
                <a:spcPct val="0"/>
              </a:spcBef>
              <a:spcAft>
                <a:spcPct val="0"/>
              </a:spcAft>
              <a:defRPr sz="2400">
                <a:solidFill>
                  <a:schemeClr val="tx1"/>
                </a:solidFill>
                <a:latin typeface="Arial" charset="0"/>
                <a:ea typeface="ＭＳ Ｐゴシック" charset="0"/>
              </a:defRPr>
            </a:lvl8pPr>
            <a:lvl9pPr marL="3916664" indent="-23039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Rockwell" charset="0"/>
              </a:rPr>
              <a:t>CADRE Conference October 2025 </a:t>
            </a:r>
          </a:p>
        </p:txBody>
      </p:sp>
      <p:sp>
        <p:nvSpPr>
          <p:cNvPr id="2" name="Slide Number Placeholder 1"/>
          <p:cNvSpPr>
            <a:spLocks noGrp="1"/>
          </p:cNvSpPr>
          <p:nvPr>
            <p:ph type="sldNum" sz="quarter" idx="10"/>
          </p:nvPr>
        </p:nvSpPr>
        <p:spPr/>
        <p:txBody>
          <a:bodyPr/>
          <a:lstStyle/>
          <a:p>
            <a:fld id="{3790AB59-03D8-4427-8092-0B541776363A}" type="slidenum">
              <a:rPr lang="en-US" smtClean="0"/>
              <a:pPr/>
              <a:t>29</a:t>
            </a:fld>
            <a:endParaRPr lang="en-US" dirty="0"/>
          </a:p>
        </p:txBody>
      </p:sp>
    </p:spTree>
    <p:extLst>
      <p:ext uri="{BB962C8B-B14F-4D97-AF65-F5344CB8AC3E}">
        <p14:creationId xmlns:p14="http://schemas.microsoft.com/office/powerpoint/2010/main" val="2497972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67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Rockwell" charset="0"/>
              <a:ea typeface="ＭＳ Ｐゴシック" charset="0"/>
              <a:cs typeface="ＭＳ Ｐゴシック" charset="0"/>
            </a:endParaRPr>
          </a:p>
        </p:txBody>
      </p:sp>
      <p:sp>
        <p:nvSpPr>
          <p:cNvPr id="28675" name="Date Placeholder 1"/>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8774" indent="-287990" eaLnBrk="0" hangingPunct="0">
              <a:defRPr sz="2400">
                <a:solidFill>
                  <a:schemeClr val="tx1"/>
                </a:solidFill>
                <a:latin typeface="Arial" charset="0"/>
                <a:ea typeface="ＭＳ Ｐゴシック" charset="0"/>
              </a:defRPr>
            </a:lvl2pPr>
            <a:lvl3pPr marL="1151960" indent="-230392" eaLnBrk="0" hangingPunct="0">
              <a:defRPr sz="2400">
                <a:solidFill>
                  <a:schemeClr val="tx1"/>
                </a:solidFill>
                <a:latin typeface="Arial" charset="0"/>
                <a:ea typeface="ＭＳ Ｐゴシック" charset="0"/>
              </a:defRPr>
            </a:lvl3pPr>
            <a:lvl4pPr marL="1612744" indent="-230392" eaLnBrk="0" hangingPunct="0">
              <a:defRPr sz="2400">
                <a:solidFill>
                  <a:schemeClr val="tx1"/>
                </a:solidFill>
                <a:latin typeface="Arial" charset="0"/>
                <a:ea typeface="ＭＳ Ｐゴシック" charset="0"/>
              </a:defRPr>
            </a:lvl4pPr>
            <a:lvl5pPr marL="2073529" indent="-230392" eaLnBrk="0" hangingPunct="0">
              <a:defRPr sz="2400">
                <a:solidFill>
                  <a:schemeClr val="tx1"/>
                </a:solidFill>
                <a:latin typeface="Arial" charset="0"/>
                <a:ea typeface="ＭＳ Ｐゴシック" charset="0"/>
              </a:defRPr>
            </a:lvl5pPr>
            <a:lvl6pPr marL="2534313" indent="-230392" eaLnBrk="0" fontAlgn="base" hangingPunct="0">
              <a:spcBef>
                <a:spcPct val="0"/>
              </a:spcBef>
              <a:spcAft>
                <a:spcPct val="0"/>
              </a:spcAft>
              <a:defRPr sz="2400">
                <a:solidFill>
                  <a:schemeClr val="tx1"/>
                </a:solidFill>
                <a:latin typeface="Arial" charset="0"/>
                <a:ea typeface="ＭＳ Ｐゴシック" charset="0"/>
              </a:defRPr>
            </a:lvl6pPr>
            <a:lvl7pPr marL="2995097" indent="-230392" eaLnBrk="0" fontAlgn="base" hangingPunct="0">
              <a:spcBef>
                <a:spcPct val="0"/>
              </a:spcBef>
              <a:spcAft>
                <a:spcPct val="0"/>
              </a:spcAft>
              <a:defRPr sz="2400">
                <a:solidFill>
                  <a:schemeClr val="tx1"/>
                </a:solidFill>
                <a:latin typeface="Arial" charset="0"/>
                <a:ea typeface="ＭＳ Ｐゴシック" charset="0"/>
              </a:defRPr>
            </a:lvl7pPr>
            <a:lvl8pPr marL="3455881" indent="-230392" eaLnBrk="0" fontAlgn="base" hangingPunct="0">
              <a:spcBef>
                <a:spcPct val="0"/>
              </a:spcBef>
              <a:spcAft>
                <a:spcPct val="0"/>
              </a:spcAft>
              <a:defRPr sz="2400">
                <a:solidFill>
                  <a:schemeClr val="tx1"/>
                </a:solidFill>
                <a:latin typeface="Arial" charset="0"/>
                <a:ea typeface="ＭＳ Ｐゴシック" charset="0"/>
              </a:defRPr>
            </a:lvl8pPr>
            <a:lvl9pPr marL="3916664" indent="-23039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25819A-2356-E84E-A2CB-1AEA2B6DF927}" type="datetime1">
              <a:rPr lang="en-US" sz="1200" smtClean="0">
                <a:latin typeface="Rockwell" charset="0"/>
              </a:rPr>
              <a:t>10/7/25</a:t>
            </a:fld>
            <a:endParaRPr lang="en-US" sz="1200">
              <a:latin typeface="Rockwell" charset="0"/>
            </a:endParaRPr>
          </a:p>
        </p:txBody>
      </p:sp>
      <p:sp>
        <p:nvSpPr>
          <p:cNvPr id="28676" name="Footer Placeholder 2"/>
          <p:cNvSpPr>
            <a:spLocks noGrp="1"/>
          </p:cNvSpPr>
          <p:nvPr>
            <p:ph type="ftr"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8774" indent="-287990" eaLnBrk="0" hangingPunct="0">
              <a:defRPr sz="2400">
                <a:solidFill>
                  <a:schemeClr val="tx1"/>
                </a:solidFill>
                <a:latin typeface="Arial" charset="0"/>
                <a:ea typeface="ＭＳ Ｐゴシック" charset="0"/>
              </a:defRPr>
            </a:lvl2pPr>
            <a:lvl3pPr marL="1151960" indent="-230392" eaLnBrk="0" hangingPunct="0">
              <a:defRPr sz="2400">
                <a:solidFill>
                  <a:schemeClr val="tx1"/>
                </a:solidFill>
                <a:latin typeface="Arial" charset="0"/>
                <a:ea typeface="ＭＳ Ｐゴシック" charset="0"/>
              </a:defRPr>
            </a:lvl3pPr>
            <a:lvl4pPr marL="1612744" indent="-230392" eaLnBrk="0" hangingPunct="0">
              <a:defRPr sz="2400">
                <a:solidFill>
                  <a:schemeClr val="tx1"/>
                </a:solidFill>
                <a:latin typeface="Arial" charset="0"/>
                <a:ea typeface="ＭＳ Ｐゴシック" charset="0"/>
              </a:defRPr>
            </a:lvl4pPr>
            <a:lvl5pPr marL="2073529" indent="-230392" eaLnBrk="0" hangingPunct="0">
              <a:defRPr sz="2400">
                <a:solidFill>
                  <a:schemeClr val="tx1"/>
                </a:solidFill>
                <a:latin typeface="Arial" charset="0"/>
                <a:ea typeface="ＭＳ Ｐゴシック" charset="0"/>
              </a:defRPr>
            </a:lvl5pPr>
            <a:lvl6pPr marL="2534313" indent="-230392" eaLnBrk="0" fontAlgn="base" hangingPunct="0">
              <a:spcBef>
                <a:spcPct val="0"/>
              </a:spcBef>
              <a:spcAft>
                <a:spcPct val="0"/>
              </a:spcAft>
              <a:defRPr sz="2400">
                <a:solidFill>
                  <a:schemeClr val="tx1"/>
                </a:solidFill>
                <a:latin typeface="Arial" charset="0"/>
                <a:ea typeface="ＭＳ Ｐゴシック" charset="0"/>
              </a:defRPr>
            </a:lvl6pPr>
            <a:lvl7pPr marL="2995097" indent="-230392" eaLnBrk="0" fontAlgn="base" hangingPunct="0">
              <a:spcBef>
                <a:spcPct val="0"/>
              </a:spcBef>
              <a:spcAft>
                <a:spcPct val="0"/>
              </a:spcAft>
              <a:defRPr sz="2400">
                <a:solidFill>
                  <a:schemeClr val="tx1"/>
                </a:solidFill>
                <a:latin typeface="Arial" charset="0"/>
                <a:ea typeface="ＭＳ Ｐゴシック" charset="0"/>
              </a:defRPr>
            </a:lvl7pPr>
            <a:lvl8pPr marL="3455881" indent="-230392" eaLnBrk="0" fontAlgn="base" hangingPunct="0">
              <a:spcBef>
                <a:spcPct val="0"/>
              </a:spcBef>
              <a:spcAft>
                <a:spcPct val="0"/>
              </a:spcAft>
              <a:defRPr sz="2400">
                <a:solidFill>
                  <a:schemeClr val="tx1"/>
                </a:solidFill>
                <a:latin typeface="Arial" charset="0"/>
                <a:ea typeface="ＭＳ Ｐゴシック" charset="0"/>
              </a:defRPr>
            </a:lvl8pPr>
            <a:lvl9pPr marL="3916664" indent="-23039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Rockwell" charset="0"/>
              </a:rPr>
              <a:t>Conflict Coaching Tools to Prepare Parties for Mediation/IEP/ADR</a:t>
            </a:r>
          </a:p>
        </p:txBody>
      </p:sp>
      <p:sp>
        <p:nvSpPr>
          <p:cNvPr id="28677" name="Header Placeholder 3"/>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8774" indent="-287990" eaLnBrk="0" hangingPunct="0">
              <a:defRPr sz="2400">
                <a:solidFill>
                  <a:schemeClr val="tx1"/>
                </a:solidFill>
                <a:latin typeface="Arial" charset="0"/>
                <a:ea typeface="ＭＳ Ｐゴシック" charset="0"/>
              </a:defRPr>
            </a:lvl2pPr>
            <a:lvl3pPr marL="1151960" indent="-230392" eaLnBrk="0" hangingPunct="0">
              <a:defRPr sz="2400">
                <a:solidFill>
                  <a:schemeClr val="tx1"/>
                </a:solidFill>
                <a:latin typeface="Arial" charset="0"/>
                <a:ea typeface="ＭＳ Ｐゴシック" charset="0"/>
              </a:defRPr>
            </a:lvl3pPr>
            <a:lvl4pPr marL="1612744" indent="-230392" eaLnBrk="0" hangingPunct="0">
              <a:defRPr sz="2400">
                <a:solidFill>
                  <a:schemeClr val="tx1"/>
                </a:solidFill>
                <a:latin typeface="Arial" charset="0"/>
                <a:ea typeface="ＭＳ Ｐゴシック" charset="0"/>
              </a:defRPr>
            </a:lvl4pPr>
            <a:lvl5pPr marL="2073529" indent="-230392" eaLnBrk="0" hangingPunct="0">
              <a:defRPr sz="2400">
                <a:solidFill>
                  <a:schemeClr val="tx1"/>
                </a:solidFill>
                <a:latin typeface="Arial" charset="0"/>
                <a:ea typeface="ＭＳ Ｐゴシック" charset="0"/>
              </a:defRPr>
            </a:lvl5pPr>
            <a:lvl6pPr marL="2534313" indent="-230392" eaLnBrk="0" fontAlgn="base" hangingPunct="0">
              <a:spcBef>
                <a:spcPct val="0"/>
              </a:spcBef>
              <a:spcAft>
                <a:spcPct val="0"/>
              </a:spcAft>
              <a:defRPr sz="2400">
                <a:solidFill>
                  <a:schemeClr val="tx1"/>
                </a:solidFill>
                <a:latin typeface="Arial" charset="0"/>
                <a:ea typeface="ＭＳ Ｐゴシック" charset="0"/>
              </a:defRPr>
            </a:lvl6pPr>
            <a:lvl7pPr marL="2995097" indent="-230392" eaLnBrk="0" fontAlgn="base" hangingPunct="0">
              <a:spcBef>
                <a:spcPct val="0"/>
              </a:spcBef>
              <a:spcAft>
                <a:spcPct val="0"/>
              </a:spcAft>
              <a:defRPr sz="2400">
                <a:solidFill>
                  <a:schemeClr val="tx1"/>
                </a:solidFill>
                <a:latin typeface="Arial" charset="0"/>
                <a:ea typeface="ＭＳ Ｐゴシック" charset="0"/>
              </a:defRPr>
            </a:lvl7pPr>
            <a:lvl8pPr marL="3455881" indent="-230392" eaLnBrk="0" fontAlgn="base" hangingPunct="0">
              <a:spcBef>
                <a:spcPct val="0"/>
              </a:spcBef>
              <a:spcAft>
                <a:spcPct val="0"/>
              </a:spcAft>
              <a:defRPr sz="2400">
                <a:solidFill>
                  <a:schemeClr val="tx1"/>
                </a:solidFill>
                <a:latin typeface="Arial" charset="0"/>
                <a:ea typeface="ＭＳ Ｐゴシック" charset="0"/>
              </a:defRPr>
            </a:lvl8pPr>
            <a:lvl9pPr marL="3916664" indent="-23039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Rockwell" charset="0"/>
              </a:rPr>
              <a:t>CADRE Conference October 2025 </a:t>
            </a:r>
          </a:p>
        </p:txBody>
      </p:sp>
      <p:sp>
        <p:nvSpPr>
          <p:cNvPr id="2" name="Slide Number Placeholder 1"/>
          <p:cNvSpPr>
            <a:spLocks noGrp="1"/>
          </p:cNvSpPr>
          <p:nvPr>
            <p:ph type="sldNum" sz="quarter" idx="10"/>
          </p:nvPr>
        </p:nvSpPr>
        <p:spPr/>
        <p:txBody>
          <a:bodyPr/>
          <a:lstStyle/>
          <a:p>
            <a:fld id="{3790AB59-03D8-4427-8092-0B541776363A}" type="slidenum">
              <a:rPr lang="en-US" smtClean="0"/>
              <a:pPr/>
              <a:t>30</a:t>
            </a:fld>
            <a:endParaRPr lang="en-US" dirty="0"/>
          </a:p>
        </p:txBody>
      </p:sp>
    </p:spTree>
    <p:extLst>
      <p:ext uri="{BB962C8B-B14F-4D97-AF65-F5344CB8AC3E}">
        <p14:creationId xmlns:p14="http://schemas.microsoft.com/office/powerpoint/2010/main" val="1671237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67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Rockwell" charset="0"/>
              <a:ea typeface="ＭＳ Ｐゴシック" charset="0"/>
              <a:cs typeface="ＭＳ Ｐゴシック" charset="0"/>
            </a:endParaRPr>
          </a:p>
        </p:txBody>
      </p:sp>
      <p:sp>
        <p:nvSpPr>
          <p:cNvPr id="28675" name="Date Placeholder 1"/>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8774" indent="-287990" eaLnBrk="0" hangingPunct="0">
              <a:defRPr sz="2400">
                <a:solidFill>
                  <a:schemeClr val="tx1"/>
                </a:solidFill>
                <a:latin typeface="Arial" charset="0"/>
                <a:ea typeface="ＭＳ Ｐゴシック" charset="0"/>
              </a:defRPr>
            </a:lvl2pPr>
            <a:lvl3pPr marL="1151960" indent="-230392" eaLnBrk="0" hangingPunct="0">
              <a:defRPr sz="2400">
                <a:solidFill>
                  <a:schemeClr val="tx1"/>
                </a:solidFill>
                <a:latin typeface="Arial" charset="0"/>
                <a:ea typeface="ＭＳ Ｐゴシック" charset="0"/>
              </a:defRPr>
            </a:lvl3pPr>
            <a:lvl4pPr marL="1612744" indent="-230392" eaLnBrk="0" hangingPunct="0">
              <a:defRPr sz="2400">
                <a:solidFill>
                  <a:schemeClr val="tx1"/>
                </a:solidFill>
                <a:latin typeface="Arial" charset="0"/>
                <a:ea typeface="ＭＳ Ｐゴシック" charset="0"/>
              </a:defRPr>
            </a:lvl4pPr>
            <a:lvl5pPr marL="2073529" indent="-230392" eaLnBrk="0" hangingPunct="0">
              <a:defRPr sz="2400">
                <a:solidFill>
                  <a:schemeClr val="tx1"/>
                </a:solidFill>
                <a:latin typeface="Arial" charset="0"/>
                <a:ea typeface="ＭＳ Ｐゴシック" charset="0"/>
              </a:defRPr>
            </a:lvl5pPr>
            <a:lvl6pPr marL="2534313" indent="-230392" eaLnBrk="0" fontAlgn="base" hangingPunct="0">
              <a:spcBef>
                <a:spcPct val="0"/>
              </a:spcBef>
              <a:spcAft>
                <a:spcPct val="0"/>
              </a:spcAft>
              <a:defRPr sz="2400">
                <a:solidFill>
                  <a:schemeClr val="tx1"/>
                </a:solidFill>
                <a:latin typeface="Arial" charset="0"/>
                <a:ea typeface="ＭＳ Ｐゴシック" charset="0"/>
              </a:defRPr>
            </a:lvl6pPr>
            <a:lvl7pPr marL="2995097" indent="-230392" eaLnBrk="0" fontAlgn="base" hangingPunct="0">
              <a:spcBef>
                <a:spcPct val="0"/>
              </a:spcBef>
              <a:spcAft>
                <a:spcPct val="0"/>
              </a:spcAft>
              <a:defRPr sz="2400">
                <a:solidFill>
                  <a:schemeClr val="tx1"/>
                </a:solidFill>
                <a:latin typeface="Arial" charset="0"/>
                <a:ea typeface="ＭＳ Ｐゴシック" charset="0"/>
              </a:defRPr>
            </a:lvl7pPr>
            <a:lvl8pPr marL="3455881" indent="-230392" eaLnBrk="0" fontAlgn="base" hangingPunct="0">
              <a:spcBef>
                <a:spcPct val="0"/>
              </a:spcBef>
              <a:spcAft>
                <a:spcPct val="0"/>
              </a:spcAft>
              <a:defRPr sz="2400">
                <a:solidFill>
                  <a:schemeClr val="tx1"/>
                </a:solidFill>
                <a:latin typeface="Arial" charset="0"/>
                <a:ea typeface="ＭＳ Ｐゴシック" charset="0"/>
              </a:defRPr>
            </a:lvl8pPr>
            <a:lvl9pPr marL="3916664" indent="-23039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F55E9C4-0FB6-4F40-B163-F5FFA536DC2B}" type="datetime1">
              <a:rPr lang="en-US" sz="1200" smtClean="0">
                <a:latin typeface="Rockwell" charset="0"/>
              </a:rPr>
              <a:t>10/7/25</a:t>
            </a:fld>
            <a:endParaRPr lang="en-US" sz="1200">
              <a:latin typeface="Rockwell" charset="0"/>
            </a:endParaRPr>
          </a:p>
        </p:txBody>
      </p:sp>
      <p:sp>
        <p:nvSpPr>
          <p:cNvPr id="28676" name="Footer Placeholder 2"/>
          <p:cNvSpPr>
            <a:spLocks noGrp="1"/>
          </p:cNvSpPr>
          <p:nvPr>
            <p:ph type="ftr"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8774" indent="-287990" eaLnBrk="0" hangingPunct="0">
              <a:defRPr sz="2400">
                <a:solidFill>
                  <a:schemeClr val="tx1"/>
                </a:solidFill>
                <a:latin typeface="Arial" charset="0"/>
                <a:ea typeface="ＭＳ Ｐゴシック" charset="0"/>
              </a:defRPr>
            </a:lvl2pPr>
            <a:lvl3pPr marL="1151960" indent="-230392" eaLnBrk="0" hangingPunct="0">
              <a:defRPr sz="2400">
                <a:solidFill>
                  <a:schemeClr val="tx1"/>
                </a:solidFill>
                <a:latin typeface="Arial" charset="0"/>
                <a:ea typeface="ＭＳ Ｐゴシック" charset="0"/>
              </a:defRPr>
            </a:lvl3pPr>
            <a:lvl4pPr marL="1612744" indent="-230392" eaLnBrk="0" hangingPunct="0">
              <a:defRPr sz="2400">
                <a:solidFill>
                  <a:schemeClr val="tx1"/>
                </a:solidFill>
                <a:latin typeface="Arial" charset="0"/>
                <a:ea typeface="ＭＳ Ｐゴシック" charset="0"/>
              </a:defRPr>
            </a:lvl4pPr>
            <a:lvl5pPr marL="2073529" indent="-230392" eaLnBrk="0" hangingPunct="0">
              <a:defRPr sz="2400">
                <a:solidFill>
                  <a:schemeClr val="tx1"/>
                </a:solidFill>
                <a:latin typeface="Arial" charset="0"/>
                <a:ea typeface="ＭＳ Ｐゴシック" charset="0"/>
              </a:defRPr>
            </a:lvl5pPr>
            <a:lvl6pPr marL="2534313" indent="-230392" eaLnBrk="0" fontAlgn="base" hangingPunct="0">
              <a:spcBef>
                <a:spcPct val="0"/>
              </a:spcBef>
              <a:spcAft>
                <a:spcPct val="0"/>
              </a:spcAft>
              <a:defRPr sz="2400">
                <a:solidFill>
                  <a:schemeClr val="tx1"/>
                </a:solidFill>
                <a:latin typeface="Arial" charset="0"/>
                <a:ea typeface="ＭＳ Ｐゴシック" charset="0"/>
              </a:defRPr>
            </a:lvl6pPr>
            <a:lvl7pPr marL="2995097" indent="-230392" eaLnBrk="0" fontAlgn="base" hangingPunct="0">
              <a:spcBef>
                <a:spcPct val="0"/>
              </a:spcBef>
              <a:spcAft>
                <a:spcPct val="0"/>
              </a:spcAft>
              <a:defRPr sz="2400">
                <a:solidFill>
                  <a:schemeClr val="tx1"/>
                </a:solidFill>
                <a:latin typeface="Arial" charset="0"/>
                <a:ea typeface="ＭＳ Ｐゴシック" charset="0"/>
              </a:defRPr>
            </a:lvl7pPr>
            <a:lvl8pPr marL="3455881" indent="-230392" eaLnBrk="0" fontAlgn="base" hangingPunct="0">
              <a:spcBef>
                <a:spcPct val="0"/>
              </a:spcBef>
              <a:spcAft>
                <a:spcPct val="0"/>
              </a:spcAft>
              <a:defRPr sz="2400">
                <a:solidFill>
                  <a:schemeClr val="tx1"/>
                </a:solidFill>
                <a:latin typeface="Arial" charset="0"/>
                <a:ea typeface="ＭＳ Ｐゴシック" charset="0"/>
              </a:defRPr>
            </a:lvl8pPr>
            <a:lvl9pPr marL="3916664" indent="-23039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Rockwell" charset="0"/>
              </a:rPr>
              <a:t>Conflict Coaching Tools to Prepare Parties for Mediation/IEP/ADR</a:t>
            </a:r>
          </a:p>
        </p:txBody>
      </p:sp>
      <p:sp>
        <p:nvSpPr>
          <p:cNvPr id="28677" name="Header Placeholder 3"/>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8774" indent="-287990" eaLnBrk="0" hangingPunct="0">
              <a:defRPr sz="2400">
                <a:solidFill>
                  <a:schemeClr val="tx1"/>
                </a:solidFill>
                <a:latin typeface="Arial" charset="0"/>
                <a:ea typeface="ＭＳ Ｐゴシック" charset="0"/>
              </a:defRPr>
            </a:lvl2pPr>
            <a:lvl3pPr marL="1151960" indent="-230392" eaLnBrk="0" hangingPunct="0">
              <a:defRPr sz="2400">
                <a:solidFill>
                  <a:schemeClr val="tx1"/>
                </a:solidFill>
                <a:latin typeface="Arial" charset="0"/>
                <a:ea typeface="ＭＳ Ｐゴシック" charset="0"/>
              </a:defRPr>
            </a:lvl3pPr>
            <a:lvl4pPr marL="1612744" indent="-230392" eaLnBrk="0" hangingPunct="0">
              <a:defRPr sz="2400">
                <a:solidFill>
                  <a:schemeClr val="tx1"/>
                </a:solidFill>
                <a:latin typeface="Arial" charset="0"/>
                <a:ea typeface="ＭＳ Ｐゴシック" charset="0"/>
              </a:defRPr>
            </a:lvl4pPr>
            <a:lvl5pPr marL="2073529" indent="-230392" eaLnBrk="0" hangingPunct="0">
              <a:defRPr sz="2400">
                <a:solidFill>
                  <a:schemeClr val="tx1"/>
                </a:solidFill>
                <a:latin typeface="Arial" charset="0"/>
                <a:ea typeface="ＭＳ Ｐゴシック" charset="0"/>
              </a:defRPr>
            </a:lvl5pPr>
            <a:lvl6pPr marL="2534313" indent="-230392" eaLnBrk="0" fontAlgn="base" hangingPunct="0">
              <a:spcBef>
                <a:spcPct val="0"/>
              </a:spcBef>
              <a:spcAft>
                <a:spcPct val="0"/>
              </a:spcAft>
              <a:defRPr sz="2400">
                <a:solidFill>
                  <a:schemeClr val="tx1"/>
                </a:solidFill>
                <a:latin typeface="Arial" charset="0"/>
                <a:ea typeface="ＭＳ Ｐゴシック" charset="0"/>
              </a:defRPr>
            </a:lvl6pPr>
            <a:lvl7pPr marL="2995097" indent="-230392" eaLnBrk="0" fontAlgn="base" hangingPunct="0">
              <a:spcBef>
                <a:spcPct val="0"/>
              </a:spcBef>
              <a:spcAft>
                <a:spcPct val="0"/>
              </a:spcAft>
              <a:defRPr sz="2400">
                <a:solidFill>
                  <a:schemeClr val="tx1"/>
                </a:solidFill>
                <a:latin typeface="Arial" charset="0"/>
                <a:ea typeface="ＭＳ Ｐゴシック" charset="0"/>
              </a:defRPr>
            </a:lvl7pPr>
            <a:lvl8pPr marL="3455881" indent="-230392" eaLnBrk="0" fontAlgn="base" hangingPunct="0">
              <a:spcBef>
                <a:spcPct val="0"/>
              </a:spcBef>
              <a:spcAft>
                <a:spcPct val="0"/>
              </a:spcAft>
              <a:defRPr sz="2400">
                <a:solidFill>
                  <a:schemeClr val="tx1"/>
                </a:solidFill>
                <a:latin typeface="Arial" charset="0"/>
                <a:ea typeface="ＭＳ Ｐゴシック" charset="0"/>
              </a:defRPr>
            </a:lvl8pPr>
            <a:lvl9pPr marL="3916664" indent="-230392"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Rockwell" charset="0"/>
              </a:rPr>
              <a:t>CADRE Conference October 2025 </a:t>
            </a:r>
          </a:p>
        </p:txBody>
      </p:sp>
      <p:sp>
        <p:nvSpPr>
          <p:cNvPr id="2" name="Slide Number Placeholder 1"/>
          <p:cNvSpPr>
            <a:spLocks noGrp="1"/>
          </p:cNvSpPr>
          <p:nvPr>
            <p:ph type="sldNum" sz="quarter" idx="10"/>
          </p:nvPr>
        </p:nvSpPr>
        <p:spPr/>
        <p:txBody>
          <a:bodyPr/>
          <a:lstStyle/>
          <a:p>
            <a:fld id="{3790AB59-03D8-4427-8092-0B541776363A}" type="slidenum">
              <a:rPr lang="en-US" smtClean="0"/>
              <a:pPr/>
              <a:t>31</a:t>
            </a:fld>
            <a:endParaRPr lang="en-US" dirty="0"/>
          </a:p>
        </p:txBody>
      </p:sp>
    </p:spTree>
    <p:extLst>
      <p:ext uri="{BB962C8B-B14F-4D97-AF65-F5344CB8AC3E}">
        <p14:creationId xmlns:p14="http://schemas.microsoft.com/office/powerpoint/2010/main" val="34997855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7" name="Footer Placeholder 16"/>
          <p:cNvSpPr>
            <a:spLocks noGrp="1"/>
          </p:cNvSpPr>
          <p:nvPr>
            <p:ph type="ftr" sz="quarter" idx="11"/>
          </p:nvPr>
        </p:nvSpPr>
        <p:spPr>
          <a:xfrm>
            <a:off x="5867400" y="6172547"/>
            <a:ext cx="2819400" cy="457200"/>
          </a:xfrm>
        </p:spPr>
        <p:txBody>
          <a:bodyPr/>
          <a:lstStyle/>
          <a:p>
            <a:r>
              <a:rPr lang="en-US"/>
              <a:t>© 2024 Conflict Coaching Matters LLC.</a:t>
            </a:r>
            <a:endParaRPr lang="en-US" dirty="0"/>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D43A258E-717C-4617-81D7-D63D07A303A9}" type="slidenum">
              <a:rPr lang="en-US" smtClean="0"/>
              <a:pPr/>
              <a:t>‹#›</a:t>
            </a:fld>
            <a:endParaRPr lang="en-US" dirty="0"/>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a:t>Click to edit Master title style</a:t>
            </a:r>
          </a:p>
        </p:txBody>
      </p:sp>
      <p:pic>
        <p:nvPicPr>
          <p:cNvPr id="14" name="Picture 2"/>
          <p:cNvPicPr>
            <a:picLocks noChangeAspect="1" noChangeArrowheads="1"/>
          </p:cNvPicPr>
          <p:nvPr userDrawn="1"/>
        </p:nvPicPr>
        <p:blipFill>
          <a:blip r:embed="rId2" cstate="print"/>
          <a:srcRect/>
          <a:stretch>
            <a:fillRect/>
          </a:stretch>
        </p:blipFill>
        <p:spPr bwMode="auto">
          <a:xfrm>
            <a:off x="838200" y="6210647"/>
            <a:ext cx="1218126" cy="381000"/>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172200" y="6191250"/>
            <a:ext cx="2476500" cy="476250"/>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a:t>© 2024 Conflict Coaching Matters LLC.</a:t>
            </a:r>
            <a:endParaRPr lang="en-US" dirty="0"/>
          </a:p>
        </p:txBody>
      </p:sp>
      <p:sp>
        <p:nvSpPr>
          <p:cNvPr id="6" name="Slide Number Placeholder 5"/>
          <p:cNvSpPr>
            <a:spLocks noGrp="1"/>
          </p:cNvSpPr>
          <p:nvPr>
            <p:ph type="sldNum" sz="quarter" idx="12"/>
          </p:nvPr>
        </p:nvSpPr>
        <p:spPr/>
        <p:txBody>
          <a:bodyPr/>
          <a:lstStyle/>
          <a:p>
            <a:fld id="{D43A258E-717C-4617-81D7-D63D07A303A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Footer Placeholder 4"/>
          <p:cNvSpPr>
            <a:spLocks noGrp="1"/>
          </p:cNvSpPr>
          <p:nvPr>
            <p:ph type="ftr" sz="quarter" idx="11"/>
          </p:nvPr>
        </p:nvSpPr>
        <p:spPr>
          <a:xfrm>
            <a:off x="6096000" y="6210300"/>
            <a:ext cx="2819400" cy="457200"/>
          </a:xfrm>
        </p:spPr>
        <p:txBody>
          <a:bodyPr/>
          <a:lstStyle/>
          <a:p>
            <a:r>
              <a:rPr lang="en-US"/>
              <a:t>© 2024 Conflict Coaching Matters LLC.</a:t>
            </a:r>
            <a:endParaRPr lang="en-US" dirty="0"/>
          </a:p>
        </p:txBody>
      </p:sp>
      <p:sp>
        <p:nvSpPr>
          <p:cNvPr id="6" name="Slide Number Placeholder 5"/>
          <p:cNvSpPr>
            <a:spLocks noGrp="1"/>
          </p:cNvSpPr>
          <p:nvPr>
            <p:ph type="sldNum" sz="quarter" idx="12"/>
          </p:nvPr>
        </p:nvSpPr>
        <p:spPr/>
        <p:txBody>
          <a:bodyPr/>
          <a:lstStyle/>
          <a:p>
            <a:fld id="{D43A258E-717C-4617-81D7-D63D07A303A9}"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_02">
  <p:cSld name="Title Slide_02">
    <p:spTree>
      <p:nvGrpSpPr>
        <p:cNvPr id="1" name="Shape 48"/>
        <p:cNvGrpSpPr/>
        <p:nvPr/>
      </p:nvGrpSpPr>
      <p:grpSpPr>
        <a:xfrm>
          <a:off x="0" y="0"/>
          <a:ext cx="0" cy="0"/>
          <a:chOff x="0" y="0"/>
          <a:chExt cx="0" cy="0"/>
        </a:xfrm>
      </p:grpSpPr>
      <p:sp>
        <p:nvSpPr>
          <p:cNvPr id="49" name="Google Shape;49;p25"/>
          <p:cNvSpPr/>
          <p:nvPr/>
        </p:nvSpPr>
        <p:spPr>
          <a:xfrm>
            <a:off x="0" y="0"/>
            <a:ext cx="9144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entury Gothic"/>
              <a:ea typeface="Century Gothic"/>
              <a:cs typeface="Century Gothic"/>
              <a:sym typeface="Century Gothic"/>
            </a:endParaRPr>
          </a:p>
        </p:txBody>
      </p:sp>
      <p:sp>
        <p:nvSpPr>
          <p:cNvPr id="50" name="Google Shape;50;p25"/>
          <p:cNvSpPr txBox="1">
            <a:spLocks noGrp="1"/>
          </p:cNvSpPr>
          <p:nvPr>
            <p:ph type="ctrTitle"/>
          </p:nvPr>
        </p:nvSpPr>
        <p:spPr>
          <a:xfrm>
            <a:off x="4757738" y="2173288"/>
            <a:ext cx="3857625" cy="209080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1"/>
              </a:buClr>
              <a:buSzPts val="5400"/>
              <a:buFont typeface="Century Gothic"/>
              <a:buNone/>
              <a:defRPr sz="5400" b="1"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5"/>
          <p:cNvSpPr txBox="1">
            <a:spLocks noGrp="1"/>
          </p:cNvSpPr>
          <p:nvPr>
            <p:ph type="subTitle" idx="1"/>
          </p:nvPr>
        </p:nvSpPr>
        <p:spPr>
          <a:xfrm>
            <a:off x="4757738" y="4279972"/>
            <a:ext cx="3857625" cy="503167"/>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1440"/>
              <a:buNone/>
              <a:defRPr sz="1800" b="0" cap="none">
                <a:solidFill>
                  <a:schemeClr val="lt1"/>
                </a:solidFill>
              </a:defRPr>
            </a:lvl1pPr>
            <a:lvl2pPr lvl="1" algn="ctr">
              <a:lnSpc>
                <a:spcPct val="100000"/>
              </a:lnSpc>
              <a:spcBef>
                <a:spcPts val="1000"/>
              </a:spcBef>
              <a:spcAft>
                <a:spcPts val="0"/>
              </a:spcAft>
              <a:buSzPts val="1600"/>
              <a:buNone/>
              <a:defRPr sz="2000"/>
            </a:lvl2pPr>
            <a:lvl3pPr lvl="2" algn="ctr">
              <a:lnSpc>
                <a:spcPct val="100000"/>
              </a:lnSpc>
              <a:spcBef>
                <a:spcPts val="1000"/>
              </a:spcBef>
              <a:spcAft>
                <a:spcPts val="0"/>
              </a:spcAft>
              <a:buSzPts val="1440"/>
              <a:buNone/>
              <a:defRPr sz="1800"/>
            </a:lvl3pPr>
            <a:lvl4pPr lvl="3" algn="ctr">
              <a:lnSpc>
                <a:spcPct val="100000"/>
              </a:lnSpc>
              <a:spcBef>
                <a:spcPts val="1000"/>
              </a:spcBef>
              <a:spcAft>
                <a:spcPts val="0"/>
              </a:spcAft>
              <a:buSzPts val="1280"/>
              <a:buNone/>
              <a:defRPr sz="1600"/>
            </a:lvl4pPr>
            <a:lvl5pPr lvl="4" algn="ctr">
              <a:lnSpc>
                <a:spcPct val="100000"/>
              </a:lnSpc>
              <a:spcBef>
                <a:spcPts val="1000"/>
              </a:spcBef>
              <a:spcAft>
                <a:spcPts val="0"/>
              </a:spcAft>
              <a:buSzPts val="1280"/>
              <a:buNone/>
              <a:defRPr sz="1600"/>
            </a:lvl5pPr>
            <a:lvl6pPr lvl="5" algn="ctr">
              <a:lnSpc>
                <a:spcPct val="100000"/>
              </a:lnSpc>
              <a:spcBef>
                <a:spcPts val="1000"/>
              </a:spcBef>
              <a:spcAft>
                <a:spcPts val="0"/>
              </a:spcAft>
              <a:buSzPts val="1280"/>
              <a:buNone/>
              <a:defRPr sz="1600"/>
            </a:lvl6pPr>
            <a:lvl7pPr lvl="6" algn="ctr">
              <a:lnSpc>
                <a:spcPct val="100000"/>
              </a:lnSpc>
              <a:spcBef>
                <a:spcPts val="1000"/>
              </a:spcBef>
              <a:spcAft>
                <a:spcPts val="0"/>
              </a:spcAft>
              <a:buSzPts val="1280"/>
              <a:buNone/>
              <a:defRPr sz="1600"/>
            </a:lvl7pPr>
            <a:lvl8pPr lvl="7" algn="ctr">
              <a:lnSpc>
                <a:spcPct val="100000"/>
              </a:lnSpc>
              <a:spcBef>
                <a:spcPts val="1000"/>
              </a:spcBef>
              <a:spcAft>
                <a:spcPts val="0"/>
              </a:spcAft>
              <a:buSzPts val="1280"/>
              <a:buNone/>
              <a:defRPr sz="1600"/>
            </a:lvl8pPr>
            <a:lvl9pPr lvl="8" algn="ctr">
              <a:lnSpc>
                <a:spcPct val="100000"/>
              </a:lnSpc>
              <a:spcBef>
                <a:spcPts val="1000"/>
              </a:spcBef>
              <a:spcAft>
                <a:spcPts val="0"/>
              </a:spcAft>
              <a:buSzPts val="1280"/>
              <a:buNone/>
              <a:defRPr sz="1600"/>
            </a:lvl9pPr>
          </a:lstStyle>
          <a:p>
            <a:endParaRPr/>
          </a:p>
        </p:txBody>
      </p:sp>
      <p:sp>
        <p:nvSpPr>
          <p:cNvPr id="52" name="Google Shape;52;p25"/>
          <p:cNvSpPr>
            <a:spLocks noGrp="1"/>
          </p:cNvSpPr>
          <p:nvPr>
            <p:ph type="pic" idx="2"/>
          </p:nvPr>
        </p:nvSpPr>
        <p:spPr>
          <a:xfrm>
            <a:off x="533109" y="728546"/>
            <a:ext cx="3979246" cy="5305661"/>
          </a:xfrm>
          <a:prstGeom prst="ellipse">
            <a:avLst/>
          </a:prstGeom>
          <a:solidFill>
            <a:schemeClr val="lt2"/>
          </a:solidFill>
          <a:ln>
            <a:noFill/>
          </a:ln>
        </p:spPr>
      </p:sp>
      <p:grpSp>
        <p:nvGrpSpPr>
          <p:cNvPr id="53" name="Google Shape;53;p25"/>
          <p:cNvGrpSpPr/>
          <p:nvPr/>
        </p:nvGrpSpPr>
        <p:grpSpPr>
          <a:xfrm>
            <a:off x="-1296229" y="-2049517"/>
            <a:ext cx="6687922" cy="10769768"/>
            <a:chOff x="11114088" y="2241550"/>
            <a:chExt cx="1905000" cy="2354263"/>
          </a:xfrm>
        </p:grpSpPr>
        <p:sp>
          <p:nvSpPr>
            <p:cNvPr id="54" name="Google Shape;54;p25"/>
            <p:cNvSpPr/>
            <p:nvPr/>
          </p:nvSpPr>
          <p:spPr>
            <a:xfrm>
              <a:off x="11114088" y="2241550"/>
              <a:ext cx="1905000" cy="2354263"/>
            </a:xfrm>
            <a:custGeom>
              <a:avLst/>
              <a:gdLst/>
              <a:ahLst/>
              <a:cxnLst/>
              <a:rect l="l" t="t" r="r" b="b"/>
              <a:pathLst>
                <a:path w="447" h="553" extrusionOk="0">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solidFill>
              <a:schemeClr val="lt1">
                <a:alpha val="1411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p:txBody>
        </p:sp>
        <p:sp>
          <p:nvSpPr>
            <p:cNvPr id="55" name="Google Shape;55;p25"/>
            <p:cNvSpPr/>
            <p:nvPr/>
          </p:nvSpPr>
          <p:spPr>
            <a:xfrm>
              <a:off x="11412538" y="2590800"/>
              <a:ext cx="835025" cy="1673225"/>
            </a:xfrm>
            <a:custGeom>
              <a:avLst/>
              <a:gdLst/>
              <a:ahLst/>
              <a:cxnLst/>
              <a:rect l="l" t="t" r="r" b="b"/>
              <a:pathLst>
                <a:path w="196" h="393" extrusionOk="0">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solidFill>
              <a:schemeClr val="lt1">
                <a:alpha val="1411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p:txBody>
        </p:sp>
      </p:grpSp>
      <p:cxnSp>
        <p:nvCxnSpPr>
          <p:cNvPr id="56" name="Google Shape;56;p25"/>
          <p:cNvCxnSpPr/>
          <p:nvPr/>
        </p:nvCxnSpPr>
        <p:spPr>
          <a:xfrm>
            <a:off x="4852334" y="4233582"/>
            <a:ext cx="1899252" cy="0"/>
          </a:xfrm>
          <a:prstGeom prst="straightConnector1">
            <a:avLst/>
          </a:prstGeom>
          <a:noFill/>
          <a:ln w="9525" cap="rnd" cmpd="sng">
            <a:solidFill>
              <a:schemeClr val="lt1"/>
            </a:solidFill>
            <a:prstDash val="solid"/>
            <a:round/>
            <a:headEnd type="none" w="sm" len="sm"/>
            <a:tailEnd type="none" w="sm" len="sm"/>
          </a:ln>
        </p:spPr>
      </p:cxnSp>
      <p:pic>
        <p:nvPicPr>
          <p:cNvPr id="10" name="Picture 9" descr="CCM logo cop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2970" y="152400"/>
            <a:ext cx="2002055" cy="609600"/>
          </a:xfrm>
          <a:prstGeom prst="rect">
            <a:avLst/>
          </a:prstGeom>
        </p:spPr>
      </p:pic>
    </p:spTree>
    <p:extLst>
      <p:ext uri="{BB962C8B-B14F-4D97-AF65-F5344CB8AC3E}">
        <p14:creationId xmlns:p14="http://schemas.microsoft.com/office/powerpoint/2010/main" val="3352696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3"/>
        <p:cNvGrpSpPr/>
        <p:nvPr/>
      </p:nvGrpSpPr>
      <p:grpSpPr>
        <a:xfrm>
          <a:off x="0" y="0"/>
          <a:ext cx="0" cy="0"/>
          <a:chOff x="0" y="0"/>
          <a:chExt cx="0" cy="0"/>
        </a:xfrm>
      </p:grpSpPr>
      <p:sp>
        <p:nvSpPr>
          <p:cNvPr id="114" name="Google Shape;114;p55"/>
          <p:cNvSpPr/>
          <p:nvPr/>
        </p:nvSpPr>
        <p:spPr>
          <a:xfrm>
            <a:off x="0" y="0"/>
            <a:ext cx="9144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entury Gothic"/>
              <a:ea typeface="Century Gothic"/>
              <a:cs typeface="Century Gothic"/>
              <a:sym typeface="Century Gothic"/>
            </a:endParaRPr>
          </a:p>
        </p:txBody>
      </p:sp>
      <p:sp>
        <p:nvSpPr>
          <p:cNvPr id="115" name="Google Shape;115;p55"/>
          <p:cNvSpPr/>
          <p:nvPr/>
        </p:nvSpPr>
        <p:spPr>
          <a:xfrm>
            <a:off x="565508" y="708294"/>
            <a:ext cx="4000522" cy="5334029"/>
          </a:xfrm>
          <a:prstGeom prst="ellipse">
            <a:avLst/>
          </a:prstGeom>
          <a:solidFill>
            <a:schemeClr val="lt1">
              <a:alpha val="1411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entury Gothic"/>
              <a:ea typeface="Century Gothic"/>
              <a:cs typeface="Century Gothic"/>
              <a:sym typeface="Century Gothic"/>
            </a:endParaRPr>
          </a:p>
        </p:txBody>
      </p:sp>
      <p:sp>
        <p:nvSpPr>
          <p:cNvPr id="116" name="Google Shape;116;p55"/>
          <p:cNvSpPr txBox="1">
            <a:spLocks noGrp="1"/>
          </p:cNvSpPr>
          <p:nvPr>
            <p:ph type="ctrTitle"/>
          </p:nvPr>
        </p:nvSpPr>
        <p:spPr>
          <a:xfrm>
            <a:off x="4757738" y="2173288"/>
            <a:ext cx="3857625" cy="209080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1"/>
              </a:buClr>
              <a:buSzPts val="5400"/>
              <a:buFont typeface="Century Gothic"/>
              <a:buNone/>
              <a:defRPr sz="5400" b="1"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55"/>
          <p:cNvSpPr txBox="1">
            <a:spLocks noGrp="1"/>
          </p:cNvSpPr>
          <p:nvPr>
            <p:ph type="subTitle" idx="1"/>
          </p:nvPr>
        </p:nvSpPr>
        <p:spPr>
          <a:xfrm>
            <a:off x="4757738" y="4279972"/>
            <a:ext cx="3857625" cy="503167"/>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1440"/>
              <a:buNone/>
              <a:defRPr sz="1800" b="0" cap="none">
                <a:solidFill>
                  <a:schemeClr val="lt1"/>
                </a:solidFill>
              </a:defRPr>
            </a:lvl1pPr>
            <a:lvl2pPr lvl="1" algn="ctr">
              <a:lnSpc>
                <a:spcPct val="100000"/>
              </a:lnSpc>
              <a:spcBef>
                <a:spcPts val="1000"/>
              </a:spcBef>
              <a:spcAft>
                <a:spcPts val="0"/>
              </a:spcAft>
              <a:buSzPts val="1600"/>
              <a:buNone/>
              <a:defRPr sz="2000"/>
            </a:lvl2pPr>
            <a:lvl3pPr lvl="2" algn="ctr">
              <a:lnSpc>
                <a:spcPct val="100000"/>
              </a:lnSpc>
              <a:spcBef>
                <a:spcPts val="1000"/>
              </a:spcBef>
              <a:spcAft>
                <a:spcPts val="0"/>
              </a:spcAft>
              <a:buSzPts val="1440"/>
              <a:buNone/>
              <a:defRPr sz="1800"/>
            </a:lvl3pPr>
            <a:lvl4pPr lvl="3" algn="ctr">
              <a:lnSpc>
                <a:spcPct val="100000"/>
              </a:lnSpc>
              <a:spcBef>
                <a:spcPts val="1000"/>
              </a:spcBef>
              <a:spcAft>
                <a:spcPts val="0"/>
              </a:spcAft>
              <a:buSzPts val="1280"/>
              <a:buNone/>
              <a:defRPr sz="1600"/>
            </a:lvl4pPr>
            <a:lvl5pPr lvl="4" algn="ctr">
              <a:lnSpc>
                <a:spcPct val="100000"/>
              </a:lnSpc>
              <a:spcBef>
                <a:spcPts val="1000"/>
              </a:spcBef>
              <a:spcAft>
                <a:spcPts val="0"/>
              </a:spcAft>
              <a:buSzPts val="1280"/>
              <a:buNone/>
              <a:defRPr sz="1600"/>
            </a:lvl5pPr>
            <a:lvl6pPr lvl="5" algn="ctr">
              <a:lnSpc>
                <a:spcPct val="100000"/>
              </a:lnSpc>
              <a:spcBef>
                <a:spcPts val="1000"/>
              </a:spcBef>
              <a:spcAft>
                <a:spcPts val="0"/>
              </a:spcAft>
              <a:buSzPts val="1280"/>
              <a:buNone/>
              <a:defRPr sz="1600"/>
            </a:lvl6pPr>
            <a:lvl7pPr lvl="6" algn="ctr">
              <a:lnSpc>
                <a:spcPct val="100000"/>
              </a:lnSpc>
              <a:spcBef>
                <a:spcPts val="1000"/>
              </a:spcBef>
              <a:spcAft>
                <a:spcPts val="0"/>
              </a:spcAft>
              <a:buSzPts val="1280"/>
              <a:buNone/>
              <a:defRPr sz="1600"/>
            </a:lvl7pPr>
            <a:lvl8pPr lvl="7" algn="ctr">
              <a:lnSpc>
                <a:spcPct val="100000"/>
              </a:lnSpc>
              <a:spcBef>
                <a:spcPts val="1000"/>
              </a:spcBef>
              <a:spcAft>
                <a:spcPts val="0"/>
              </a:spcAft>
              <a:buSzPts val="1280"/>
              <a:buNone/>
              <a:defRPr sz="1600"/>
            </a:lvl8pPr>
            <a:lvl9pPr lvl="8" algn="ctr">
              <a:lnSpc>
                <a:spcPct val="100000"/>
              </a:lnSpc>
              <a:spcBef>
                <a:spcPts val="1000"/>
              </a:spcBef>
              <a:spcAft>
                <a:spcPts val="0"/>
              </a:spcAft>
              <a:buSzPts val="1280"/>
              <a:buNone/>
              <a:defRPr sz="1600"/>
            </a:lvl9pPr>
          </a:lstStyle>
          <a:p>
            <a:endParaRPr/>
          </a:p>
        </p:txBody>
      </p:sp>
      <p:grpSp>
        <p:nvGrpSpPr>
          <p:cNvPr id="118" name="Google Shape;118;p55"/>
          <p:cNvGrpSpPr/>
          <p:nvPr/>
        </p:nvGrpSpPr>
        <p:grpSpPr>
          <a:xfrm>
            <a:off x="-1296229" y="-2049517"/>
            <a:ext cx="6687922" cy="10769768"/>
            <a:chOff x="11114088" y="2241550"/>
            <a:chExt cx="1905000" cy="2354263"/>
          </a:xfrm>
        </p:grpSpPr>
        <p:sp>
          <p:nvSpPr>
            <p:cNvPr id="119" name="Google Shape;119;p55"/>
            <p:cNvSpPr/>
            <p:nvPr/>
          </p:nvSpPr>
          <p:spPr>
            <a:xfrm>
              <a:off x="11114088" y="2241550"/>
              <a:ext cx="1905000" cy="2354263"/>
            </a:xfrm>
            <a:custGeom>
              <a:avLst/>
              <a:gdLst/>
              <a:ahLst/>
              <a:cxnLst/>
              <a:rect l="l" t="t" r="r" b="b"/>
              <a:pathLst>
                <a:path w="447" h="553" extrusionOk="0">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solidFill>
              <a:schemeClr val="lt1">
                <a:alpha val="1411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p:txBody>
        </p:sp>
        <p:sp>
          <p:nvSpPr>
            <p:cNvPr id="120" name="Google Shape;120;p55"/>
            <p:cNvSpPr/>
            <p:nvPr/>
          </p:nvSpPr>
          <p:spPr>
            <a:xfrm>
              <a:off x="11412538" y="2590800"/>
              <a:ext cx="835025" cy="1673225"/>
            </a:xfrm>
            <a:custGeom>
              <a:avLst/>
              <a:gdLst/>
              <a:ahLst/>
              <a:cxnLst/>
              <a:rect l="l" t="t" r="r" b="b"/>
              <a:pathLst>
                <a:path w="196" h="393" extrusionOk="0">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solidFill>
              <a:schemeClr val="lt1">
                <a:alpha val="1411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p:txBody>
        </p:sp>
      </p:grpSp>
      <p:cxnSp>
        <p:nvCxnSpPr>
          <p:cNvPr id="121" name="Google Shape;121;p55"/>
          <p:cNvCxnSpPr/>
          <p:nvPr/>
        </p:nvCxnSpPr>
        <p:spPr>
          <a:xfrm>
            <a:off x="4852334" y="4233582"/>
            <a:ext cx="1899252" cy="0"/>
          </a:xfrm>
          <a:prstGeom prst="straightConnector1">
            <a:avLst/>
          </a:prstGeom>
          <a:noFill/>
          <a:ln w="9525" cap="rnd" cmpd="sng">
            <a:solidFill>
              <a:schemeClr val="lt1"/>
            </a:solidFill>
            <a:prstDash val="solid"/>
            <a:round/>
            <a:headEnd type="none" w="sm" len="sm"/>
            <a:tailEnd type="none" w="sm" len="sm"/>
          </a:ln>
        </p:spPr>
      </p:cxnSp>
      <p:pic>
        <p:nvPicPr>
          <p:cNvPr id="10" name="Picture 9" descr="CCM logo cop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2970" y="152400"/>
            <a:ext cx="2002055" cy="609600"/>
          </a:xfrm>
          <a:prstGeom prst="rect">
            <a:avLst/>
          </a:prstGeom>
        </p:spPr>
      </p:pic>
    </p:spTree>
    <p:extLst>
      <p:ext uri="{BB962C8B-B14F-4D97-AF65-F5344CB8AC3E}">
        <p14:creationId xmlns:p14="http://schemas.microsoft.com/office/powerpoint/2010/main" val="32290082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Content, Alt.">
    <p:spTree>
      <p:nvGrpSpPr>
        <p:cNvPr id="1" name=""/>
        <p:cNvGrpSpPr/>
        <p:nvPr/>
      </p:nvGrpSpPr>
      <p:grpSpPr>
        <a:xfrm>
          <a:off x="0" y="0"/>
          <a:ext cx="0" cy="0"/>
          <a:chOff x="0" y="0"/>
          <a:chExt cx="0" cy="0"/>
        </a:xfrm>
      </p:grpSpPr>
      <p:sp>
        <p:nvSpPr>
          <p:cNvPr id="5" name="Rectangle 4"/>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sz="1800"/>
          </a:p>
        </p:txBody>
      </p:sp>
      <p:sp>
        <p:nvSpPr>
          <p:cNvPr id="6" name="TextBox 5"/>
          <p:cNvSpPr txBox="1">
            <a:spLocks noChangeArrowheads="1"/>
          </p:cNvSpPr>
          <p:nvPr/>
        </p:nvSpPr>
        <p:spPr bwMode="auto">
          <a:xfrm>
            <a:off x="223838" y="228600"/>
            <a:ext cx="26035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rgbClr val="6986C9"/>
                </a:solidFill>
                <a:latin typeface="Rockwell" charset="0"/>
              </a:rPr>
              <a:t>+</a:t>
            </a:r>
          </a:p>
        </p:txBody>
      </p:sp>
      <p:sp>
        <p:nvSpPr>
          <p:cNvPr id="2" name="Title 1"/>
          <p:cNvSpPr>
            <a:spLocks noGrp="1"/>
          </p:cNvSpPr>
          <p:nvPr>
            <p:ph type="title"/>
          </p:nvPr>
        </p:nvSpPr>
        <p:spPr>
          <a:xfrm>
            <a:off x="498474" y="134471"/>
            <a:ext cx="7556313" cy="995082"/>
          </a:xfrm>
        </p:spPr>
        <p:txBody>
          <a:bodyPr anchor="b"/>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ext Placeholder 3"/>
          <p:cNvSpPr>
            <a:spLocks noGrp="1"/>
          </p:cNvSpPr>
          <p:nvPr>
            <p:ph type="body" sz="half" idx="2"/>
          </p:nvPr>
        </p:nvSpPr>
        <p:spPr>
          <a:xfrm>
            <a:off x="498518" y="1129553"/>
            <a:ext cx="7558960" cy="774700"/>
          </a:xfrm>
        </p:spPr>
        <p:txBody>
          <a:bodyPr rtlCol="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0"/>
          </p:nvPr>
        </p:nvSpPr>
        <p:spPr>
          <a:xfrm>
            <a:off x="6794500" y="6423025"/>
            <a:ext cx="2133600" cy="365125"/>
          </a:xfrm>
          <a:prstGeom prst="rect">
            <a:avLst/>
          </a:prstGeom>
        </p:spPr>
        <p:txBody>
          <a:bodyPr/>
          <a:lstStyle>
            <a:lvl1pPr>
              <a:defRPr smtClean="0">
                <a:solidFill>
                  <a:srgbClr val="595959"/>
                </a:solidFill>
              </a:defRPr>
            </a:lvl1pPr>
          </a:lstStyle>
          <a:p>
            <a:endParaRPr lang="en-US" dirty="0"/>
          </a:p>
        </p:txBody>
      </p:sp>
      <p:sp>
        <p:nvSpPr>
          <p:cNvPr id="8" name="Footer Placeholder 4"/>
          <p:cNvSpPr>
            <a:spLocks noGrp="1"/>
          </p:cNvSpPr>
          <p:nvPr>
            <p:ph type="ftr" sz="quarter" idx="11"/>
          </p:nvPr>
        </p:nvSpPr>
        <p:spPr>
          <a:xfrm>
            <a:off x="201613" y="6423025"/>
            <a:ext cx="6122987" cy="365125"/>
          </a:xfrm>
        </p:spPr>
        <p:txBody>
          <a:bodyPr/>
          <a:lstStyle>
            <a:lvl1pPr>
              <a:defRPr>
                <a:solidFill>
                  <a:srgbClr val="595959"/>
                </a:solidFill>
              </a:defRPr>
            </a:lvl1pPr>
          </a:lstStyle>
          <a:p>
            <a:r>
              <a:rPr lang="en-US"/>
              <a:t>© 2024 Conflict Coaching Matters LLC.</a:t>
            </a:r>
            <a:endParaRPr lang="en-US" dirty="0"/>
          </a:p>
        </p:txBody>
      </p:sp>
      <p:sp>
        <p:nvSpPr>
          <p:cNvPr id="9" name="Slide Number Placeholder 5"/>
          <p:cNvSpPr>
            <a:spLocks noGrp="1"/>
          </p:cNvSpPr>
          <p:nvPr>
            <p:ph type="sldNum" sz="quarter" idx="12"/>
          </p:nvPr>
        </p:nvSpPr>
        <p:spPr/>
        <p:txBody>
          <a:bodyPr/>
          <a:lstStyle>
            <a:lvl1pPr>
              <a:defRPr/>
            </a:lvl1pPr>
          </a:lstStyle>
          <a:p>
            <a:fld id="{D43A258E-717C-4617-81D7-D63D07A303A9}" type="slidenum">
              <a:rPr lang="en-US" smtClean="0"/>
              <a:pPr/>
              <a:t>‹#›</a:t>
            </a:fld>
            <a:endParaRPr lang="en-US" dirty="0"/>
          </a:p>
        </p:txBody>
      </p:sp>
      <p:pic>
        <p:nvPicPr>
          <p:cNvPr id="11" name="Picture 10" descr="CCM logo cop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2970" y="152400"/>
            <a:ext cx="2002055" cy="609600"/>
          </a:xfrm>
          <a:prstGeom prst="rect">
            <a:avLst/>
          </a:prstGeom>
        </p:spPr>
      </p:pic>
    </p:spTree>
    <p:extLst>
      <p:ext uri="{BB962C8B-B14F-4D97-AF65-F5344CB8AC3E}">
        <p14:creationId xmlns:p14="http://schemas.microsoft.com/office/powerpoint/2010/main" val="2078603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Footer Placeholder 4"/>
          <p:cNvSpPr>
            <a:spLocks noGrp="1"/>
          </p:cNvSpPr>
          <p:nvPr>
            <p:ph type="ftr" sz="quarter" idx="11"/>
          </p:nvPr>
        </p:nvSpPr>
        <p:spPr>
          <a:xfrm>
            <a:off x="5867400" y="6184509"/>
            <a:ext cx="2819400" cy="457200"/>
          </a:xfrm>
        </p:spPr>
        <p:txBody>
          <a:bodyPr/>
          <a:lstStyle/>
          <a:p>
            <a:r>
              <a:rPr lang="en-US"/>
              <a:t>© 2024 Conflict Coaching Matters LLC.</a:t>
            </a:r>
            <a:endParaRPr lang="en-US" dirty="0"/>
          </a:p>
        </p:txBody>
      </p:sp>
      <p:sp>
        <p:nvSpPr>
          <p:cNvPr id="6" name="Slide Number Placeholder 5"/>
          <p:cNvSpPr>
            <a:spLocks noGrp="1"/>
          </p:cNvSpPr>
          <p:nvPr>
            <p:ph type="sldNum" sz="quarter" idx="12"/>
          </p:nvPr>
        </p:nvSpPr>
        <p:spPr/>
        <p:txBody>
          <a:bodyPr/>
          <a:lstStyle/>
          <a:p>
            <a:fld id="{D43A258E-717C-4617-81D7-D63D07A303A9}" type="slidenum">
              <a:rPr lang="en-US" smtClean="0"/>
              <a:pPr/>
              <a:t>‹#›</a:t>
            </a:fld>
            <a:endParaRPr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7" name="Picture 2"/>
          <p:cNvPicPr>
            <a:picLocks noChangeAspect="1" noChangeArrowheads="1"/>
          </p:cNvPicPr>
          <p:nvPr userDrawn="1"/>
        </p:nvPicPr>
        <p:blipFill>
          <a:blip r:embed="rId2" cstate="print"/>
          <a:srcRect/>
          <a:stretch>
            <a:fillRect/>
          </a:stretch>
        </p:blipFill>
        <p:spPr bwMode="auto">
          <a:xfrm>
            <a:off x="914400" y="6184509"/>
            <a:ext cx="1219200" cy="381337"/>
          </a:xfrm>
          <a:prstGeom prst="rect">
            <a:avLst/>
          </a:prstGeom>
          <a:noFill/>
          <a:ln w="9525">
            <a:noFill/>
            <a:miter lim="8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5" name="Footer Placeholder 4"/>
          <p:cNvSpPr>
            <a:spLocks noGrp="1"/>
          </p:cNvSpPr>
          <p:nvPr>
            <p:ph type="ftr" sz="quarter" idx="11"/>
          </p:nvPr>
        </p:nvSpPr>
        <p:spPr>
          <a:xfrm>
            <a:off x="6172200" y="6172505"/>
            <a:ext cx="2887728" cy="457200"/>
          </a:xfrm>
        </p:spPr>
        <p:txBody>
          <a:bodyPr/>
          <a:lstStyle/>
          <a:p>
            <a:r>
              <a:rPr lang="en-US"/>
              <a:t>© 2024 Conflict Coaching Matters LLC.</a:t>
            </a:r>
            <a:endParaRPr lang="en-US" dirty="0"/>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146304" y="6208776"/>
            <a:ext cx="457200" cy="457200"/>
          </a:xfrm>
        </p:spPr>
        <p:txBody>
          <a:bodyPr/>
          <a:lstStyle/>
          <a:p>
            <a:fld id="{D43A258E-717C-4617-81D7-D63D07A303A9}"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Footer Placeholder 5"/>
          <p:cNvSpPr>
            <a:spLocks noGrp="1"/>
          </p:cNvSpPr>
          <p:nvPr>
            <p:ph type="ftr" sz="quarter" idx="11"/>
          </p:nvPr>
        </p:nvSpPr>
        <p:spPr>
          <a:xfrm>
            <a:off x="6172200" y="6161943"/>
            <a:ext cx="2819400" cy="457200"/>
          </a:xfrm>
        </p:spPr>
        <p:txBody>
          <a:bodyPr/>
          <a:lstStyle/>
          <a:p>
            <a:r>
              <a:rPr lang="en-US"/>
              <a:t>© 2024 Conflict Coaching Matters LLC.</a:t>
            </a:r>
            <a:endParaRPr lang="en-US" dirty="0"/>
          </a:p>
        </p:txBody>
      </p:sp>
      <p:sp>
        <p:nvSpPr>
          <p:cNvPr id="7" name="Slide Number Placeholder 6"/>
          <p:cNvSpPr>
            <a:spLocks noGrp="1"/>
          </p:cNvSpPr>
          <p:nvPr>
            <p:ph type="sldNum" sz="quarter" idx="12"/>
          </p:nvPr>
        </p:nvSpPr>
        <p:spPr/>
        <p:txBody>
          <a:bodyPr/>
          <a:lstStyle/>
          <a:p>
            <a:fld id="{D43A258E-717C-4617-81D7-D63D07A303A9}" type="slidenum">
              <a:rPr lang="en-US" smtClean="0"/>
              <a:pPr/>
              <a:t>‹#›</a:t>
            </a:fld>
            <a:endParaRPr lang="en-US" dirty="0"/>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8" name="Footer Placeholder 7"/>
          <p:cNvSpPr>
            <a:spLocks noGrp="1"/>
          </p:cNvSpPr>
          <p:nvPr>
            <p:ph type="ftr" sz="quarter" idx="11"/>
          </p:nvPr>
        </p:nvSpPr>
        <p:spPr>
          <a:xfrm>
            <a:off x="6324600" y="6220851"/>
            <a:ext cx="2819400" cy="457200"/>
          </a:xfrm>
        </p:spPr>
        <p:txBody>
          <a:bodyPr/>
          <a:lstStyle/>
          <a:p>
            <a:r>
              <a:rPr lang="en-US"/>
              <a:t>© 2024 Conflict Coaching Matters LLC.</a:t>
            </a:r>
            <a:endParaRPr lang="en-US" dirty="0"/>
          </a:p>
        </p:txBody>
      </p:sp>
      <p:sp>
        <p:nvSpPr>
          <p:cNvPr id="9" name="Slide Number Placeholder 8"/>
          <p:cNvSpPr>
            <a:spLocks noGrp="1"/>
          </p:cNvSpPr>
          <p:nvPr>
            <p:ph type="sldNum" sz="quarter" idx="12"/>
          </p:nvPr>
        </p:nvSpPr>
        <p:spPr/>
        <p:txBody>
          <a:bodyPr/>
          <a:lstStyle/>
          <a:p>
            <a:fld id="{D43A258E-717C-4617-81D7-D63D07A303A9}" type="slidenum">
              <a:rPr lang="en-US" smtClean="0"/>
              <a:pPr/>
              <a:t>‹#›</a:t>
            </a:fld>
            <a:endParaRPr lang="en-US" dirty="0"/>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Footer Placeholder 3"/>
          <p:cNvSpPr>
            <a:spLocks noGrp="1"/>
          </p:cNvSpPr>
          <p:nvPr>
            <p:ph type="ftr" sz="quarter" idx="11"/>
          </p:nvPr>
        </p:nvSpPr>
        <p:spPr>
          <a:xfrm>
            <a:off x="6324600" y="6210300"/>
            <a:ext cx="2819400" cy="457200"/>
          </a:xfrm>
        </p:spPr>
        <p:txBody>
          <a:bodyPr/>
          <a:lstStyle/>
          <a:p>
            <a:r>
              <a:rPr lang="en-US"/>
              <a:t>© 2024 Conflict Coaching Matters LLC.</a:t>
            </a:r>
            <a:endParaRPr lang="en-US" dirty="0"/>
          </a:p>
        </p:txBody>
      </p:sp>
      <p:sp>
        <p:nvSpPr>
          <p:cNvPr id="5" name="Slide Number Placeholder 4"/>
          <p:cNvSpPr>
            <a:spLocks noGrp="1"/>
          </p:cNvSpPr>
          <p:nvPr>
            <p:ph type="sldNum" sz="quarter" idx="12"/>
          </p:nvPr>
        </p:nvSpPr>
        <p:spPr/>
        <p:txBody>
          <a:bodyPr/>
          <a:lstStyle/>
          <a:p>
            <a:fld id="{D43A258E-717C-4617-81D7-D63D07A303A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6172200" y="6210300"/>
            <a:ext cx="2819400" cy="457200"/>
          </a:xfrm>
        </p:spPr>
        <p:txBody>
          <a:bodyPr/>
          <a:lstStyle/>
          <a:p>
            <a:r>
              <a:rPr lang="en-US"/>
              <a:t>© 2024 Conflict Coaching Matters LLC.</a:t>
            </a:r>
            <a:endParaRPr lang="en-US" dirty="0"/>
          </a:p>
        </p:txBody>
      </p:sp>
      <p:sp>
        <p:nvSpPr>
          <p:cNvPr id="4" name="Slide Number Placeholder 3"/>
          <p:cNvSpPr>
            <a:spLocks noGrp="1"/>
          </p:cNvSpPr>
          <p:nvPr>
            <p:ph type="sldNum" sz="quarter" idx="12"/>
          </p:nvPr>
        </p:nvSpPr>
        <p:spPr/>
        <p:txBody>
          <a:bodyPr/>
          <a:lstStyle/>
          <a:p>
            <a:fld id="{D43A258E-717C-4617-81D7-D63D07A303A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6" name="Footer Placeholder 5"/>
          <p:cNvSpPr>
            <a:spLocks noGrp="1"/>
          </p:cNvSpPr>
          <p:nvPr>
            <p:ph type="ftr" sz="quarter" idx="11"/>
          </p:nvPr>
        </p:nvSpPr>
        <p:spPr>
          <a:xfrm>
            <a:off x="6096000" y="6173544"/>
            <a:ext cx="2819400" cy="457200"/>
          </a:xfrm>
        </p:spPr>
        <p:txBody>
          <a:bodyPr/>
          <a:lstStyle/>
          <a:p>
            <a:r>
              <a:rPr lang="en-US"/>
              <a:t>© 2024 Conflict Coaching Matters LLC.</a:t>
            </a:r>
            <a:endParaRPr lang="en-US" dirty="0"/>
          </a:p>
        </p:txBody>
      </p:sp>
      <p:sp>
        <p:nvSpPr>
          <p:cNvPr id="7" name="Slide Number Placeholder 6"/>
          <p:cNvSpPr>
            <a:spLocks noGrp="1"/>
          </p:cNvSpPr>
          <p:nvPr>
            <p:ph type="sldNum" sz="quarter" idx="12"/>
          </p:nvPr>
        </p:nvSpPr>
        <p:spPr/>
        <p:txBody>
          <a:bodyPr/>
          <a:lstStyle/>
          <a:p>
            <a:fld id="{D43A258E-717C-4617-81D7-D63D07A303A9}" type="slidenum">
              <a:rPr lang="en-US" smtClean="0"/>
              <a:pPr/>
              <a:t>‹#›</a:t>
            </a:fld>
            <a:endParaRPr lang="en-US" dirty="0"/>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6172200" y="6191250"/>
            <a:ext cx="2476500" cy="476250"/>
          </a:xfrm>
          <a:prstGeom prst="rect">
            <a:avLst/>
          </a:prstGeom>
        </p:spPr>
        <p:txBody>
          <a:bodyPr/>
          <a:lstStyle/>
          <a:p>
            <a:endParaRPr lang="en-US" dirty="0"/>
          </a:p>
        </p:txBody>
      </p:sp>
      <p:sp>
        <p:nvSpPr>
          <p:cNvPr id="6" name="Footer Placeholder 5"/>
          <p:cNvSpPr>
            <a:spLocks noGrp="1"/>
          </p:cNvSpPr>
          <p:nvPr>
            <p:ph type="ftr" sz="quarter" idx="11"/>
          </p:nvPr>
        </p:nvSpPr>
        <p:spPr>
          <a:xfrm>
            <a:off x="914400" y="6172200"/>
            <a:ext cx="3886200" cy="457200"/>
          </a:xfrm>
        </p:spPr>
        <p:txBody>
          <a:bodyPr/>
          <a:lstStyle/>
          <a:p>
            <a:r>
              <a:rPr lang="en-US"/>
              <a:t>© 2024 Conflict Coaching Matters LLC.</a:t>
            </a:r>
            <a:endParaRPr lang="en-US" dirty="0"/>
          </a:p>
        </p:txBody>
      </p:sp>
      <p:sp>
        <p:nvSpPr>
          <p:cNvPr id="7" name="Slide Number Placeholder 6"/>
          <p:cNvSpPr>
            <a:spLocks noGrp="1"/>
          </p:cNvSpPr>
          <p:nvPr>
            <p:ph type="sldNum" sz="quarter" idx="12"/>
          </p:nvPr>
        </p:nvSpPr>
        <p:spPr>
          <a:xfrm>
            <a:off x="146304" y="6208776"/>
            <a:ext cx="457200" cy="457200"/>
          </a:xfrm>
        </p:spPr>
        <p:txBody>
          <a:bodyPr/>
          <a:lstStyle/>
          <a:p>
            <a:fld id="{D43A258E-717C-4617-81D7-D63D07A303A9}" type="slidenum">
              <a:rPr lang="en-US" smtClean="0"/>
              <a:pPr/>
              <a:t>‹#›</a:t>
            </a:fld>
            <a:endParaRPr lang="en-US" dirty="0"/>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dirty="0"/>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3" name="Footer Placeholder 2"/>
          <p:cNvSpPr>
            <a:spLocks noGrp="1"/>
          </p:cNvSpPr>
          <p:nvPr>
            <p:ph type="ftr" sz="quarter" idx="3"/>
          </p:nvPr>
        </p:nvSpPr>
        <p:spPr>
          <a:xfrm>
            <a:off x="5867400" y="6162881"/>
            <a:ext cx="2819400" cy="457200"/>
          </a:xfrm>
          <a:prstGeom prst="rect">
            <a:avLst/>
          </a:prstGeom>
        </p:spPr>
        <p:txBody>
          <a:bodyPr anchor="ctr" anchorCtr="0"/>
          <a:lstStyle>
            <a:lvl1pPr eaLnBrk="1" latinLnBrk="0" hangingPunct="1">
              <a:defRPr kumimoji="0" sz="1400">
                <a:solidFill>
                  <a:schemeClr val="tx2"/>
                </a:solidFill>
              </a:defRPr>
            </a:lvl1pPr>
          </a:lstStyle>
          <a:p>
            <a:r>
              <a:rPr lang="en-US"/>
              <a:t>© 2024 Conflict Coaching Matters LLC.</a:t>
            </a:r>
            <a:endParaRPr lang="en-US" dirty="0"/>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D43A258E-717C-4617-81D7-D63D07A303A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Lst>
  <p:hf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unsplash.com/@myleon?utm_source=unsplash&amp;utm_medium=referral&amp;utm_content=creditCopyText" TargetMode="External"/><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hyperlink" Target="https://unsplash.com/s/photos/brainstorm?utm_source=unsplash&amp;utm_medium=referral&amp;utm_content=creditCopyText"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43A258E-717C-4617-81D7-D63D07A303A9}" type="slidenum">
              <a:rPr lang="en-US" smtClean="0"/>
              <a:pPr/>
              <a:t>1</a:t>
            </a:fld>
            <a:endParaRPr lang="en-US" dirty="0"/>
          </a:p>
        </p:txBody>
      </p:sp>
      <p:sp>
        <p:nvSpPr>
          <p:cNvPr id="2" name="Title 1"/>
          <p:cNvSpPr>
            <a:spLocks noGrp="1"/>
          </p:cNvSpPr>
          <p:nvPr>
            <p:ph type="ctrTitle"/>
          </p:nvPr>
        </p:nvSpPr>
        <p:spPr>
          <a:xfrm>
            <a:off x="146304" y="1792514"/>
            <a:ext cx="8382000" cy="1295400"/>
          </a:xfrm>
        </p:spPr>
        <p:txBody>
          <a:bodyPr>
            <a:noAutofit/>
          </a:bodyPr>
          <a:lstStyle/>
          <a:p>
            <a:r>
              <a:rPr lang="en-US" sz="3200" dirty="0">
                <a:effectLst>
                  <a:outerShdw blurRad="38100" dist="38100" dir="2700000" algn="tl">
                    <a:srgbClr val="000000">
                      <a:alpha val="43137"/>
                    </a:srgbClr>
                  </a:outerShdw>
                </a:effectLst>
              </a:rPr>
              <a:t>Conflict Coaching As Mediation or IEP Support: Preparing Parties to Optimize ADR Processes</a:t>
            </a:r>
            <a:br>
              <a:rPr lang="en-US" sz="3200" dirty="0">
                <a:effectLst>
                  <a:outerShdw blurRad="38100" dist="38100" dir="2700000" algn="tl">
                    <a:srgbClr val="000000">
                      <a:alpha val="43137"/>
                    </a:srgbClr>
                  </a:outerShdw>
                </a:effectLst>
              </a:rPr>
            </a:br>
            <a:endParaRPr lang="en-US" sz="3200" dirty="0">
              <a:effectLst>
                <a:outerShdw blurRad="38100" dist="38100" dir="2700000" algn="tl">
                  <a:srgbClr val="000000">
                    <a:alpha val="43137"/>
                  </a:srgbClr>
                </a:outerShdw>
              </a:effectLst>
            </a:endParaRPr>
          </a:p>
        </p:txBody>
      </p:sp>
      <p:sp>
        <p:nvSpPr>
          <p:cNvPr id="3" name="TextBox 2"/>
          <p:cNvSpPr txBox="1"/>
          <p:nvPr/>
        </p:nvSpPr>
        <p:spPr>
          <a:xfrm>
            <a:off x="146304" y="3398728"/>
            <a:ext cx="4501896" cy="3046988"/>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rPr>
              <a:t>CADRE Conference, October 2025</a:t>
            </a:r>
          </a:p>
          <a:p>
            <a:pPr algn="ctr"/>
            <a:r>
              <a:rPr lang="en-US" sz="3200" b="1" dirty="0">
                <a:effectLst>
                  <a:outerShdw blurRad="38100" dist="38100" dir="2700000" algn="tl">
                    <a:srgbClr val="000000">
                      <a:alpha val="43137"/>
                    </a:srgbClr>
                  </a:outerShdw>
                </a:effectLst>
              </a:rPr>
              <a:t>Tricia S. Jones, Ph.D.</a:t>
            </a:r>
          </a:p>
          <a:p>
            <a:pPr algn="ctr"/>
            <a:r>
              <a:rPr lang="en-US" sz="3200" b="1" dirty="0">
                <a:effectLst>
                  <a:outerShdw blurRad="38100" dist="38100" dir="2700000" algn="tl">
                    <a:srgbClr val="000000">
                      <a:alpha val="43137"/>
                    </a:srgbClr>
                  </a:outerShdw>
                </a:effectLst>
              </a:rPr>
              <a:t>And </a:t>
            </a:r>
          </a:p>
          <a:p>
            <a:pPr algn="ctr"/>
            <a:r>
              <a:rPr lang="en-US" sz="3200" b="1" dirty="0">
                <a:effectLst>
                  <a:outerShdw blurRad="38100" dist="38100" dir="2700000" algn="tl">
                    <a:srgbClr val="000000">
                      <a:alpha val="43137"/>
                    </a:srgbClr>
                  </a:outerShdw>
                </a:effectLst>
              </a:rPr>
              <a:t>Timothy K. </a:t>
            </a:r>
            <a:r>
              <a:rPr lang="en-US" sz="3200" b="1" dirty="0" err="1">
                <a:effectLst>
                  <a:outerShdw blurRad="38100" dist="38100" dir="2700000" algn="tl">
                    <a:srgbClr val="000000">
                      <a:alpha val="43137"/>
                    </a:srgbClr>
                  </a:outerShdw>
                </a:effectLst>
              </a:rPr>
              <a:t>Hedeen</a:t>
            </a:r>
            <a:r>
              <a:rPr lang="en-US" sz="3200" b="1" dirty="0">
                <a:effectLst>
                  <a:outerShdw blurRad="38100" dist="38100" dir="2700000" algn="tl">
                    <a:srgbClr val="000000">
                      <a:alpha val="43137"/>
                    </a:srgbClr>
                  </a:outerShdw>
                </a:effectLst>
              </a:rPr>
              <a:t>, Ph.D.</a:t>
            </a:r>
            <a:endParaRPr lang="en-US" sz="3600" b="1" dirty="0">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970D7"/>
          </a:solidFill>
        </p:spPr>
        <p:txBody>
          <a:bodyPr>
            <a:normAutofit fontScale="90000"/>
          </a:bodyPr>
          <a:lstStyle/>
          <a:p>
            <a:r>
              <a:rPr lang="en-US" dirty="0">
                <a:solidFill>
                  <a:srgbClr val="000090"/>
                </a:solidFill>
              </a:rPr>
              <a:t>Stage Adaptations </a:t>
            </a:r>
            <a:r>
              <a:rPr lang="mr-IN" dirty="0">
                <a:solidFill>
                  <a:srgbClr val="000090"/>
                </a:solidFill>
              </a:rPr>
              <a:t>–</a:t>
            </a:r>
            <a:r>
              <a:rPr lang="en-US" dirty="0">
                <a:solidFill>
                  <a:srgbClr val="000090"/>
                </a:solidFill>
              </a:rPr>
              <a:t> Stage Four </a:t>
            </a:r>
            <a:br>
              <a:rPr lang="en-US" dirty="0">
                <a:solidFill>
                  <a:srgbClr val="000090"/>
                </a:solidFill>
              </a:rPr>
            </a:br>
            <a:r>
              <a:rPr lang="en-US" dirty="0">
                <a:solidFill>
                  <a:srgbClr val="000090"/>
                </a:solidFill>
              </a:rPr>
              <a:t>(10 minutes)</a:t>
            </a:r>
          </a:p>
        </p:txBody>
      </p:sp>
      <p:sp>
        <p:nvSpPr>
          <p:cNvPr id="3" name="Slide Number Placeholder 2"/>
          <p:cNvSpPr>
            <a:spLocks noGrp="1"/>
          </p:cNvSpPr>
          <p:nvPr>
            <p:ph type="sldNum" sz="quarter" idx="12"/>
          </p:nvPr>
        </p:nvSpPr>
        <p:spPr/>
        <p:txBody>
          <a:bodyPr/>
          <a:lstStyle/>
          <a:p>
            <a:fld id="{D43A258E-717C-4617-81D7-D63D07A303A9}" type="slidenum">
              <a:rPr lang="en-US" smtClean="0"/>
              <a:pPr/>
              <a:t>10</a:t>
            </a:fld>
            <a:endParaRPr lang="en-US" dirty="0"/>
          </a:p>
        </p:txBody>
      </p:sp>
      <p:sp>
        <p:nvSpPr>
          <p:cNvPr id="4" name="Content Placeholder 3"/>
          <p:cNvSpPr>
            <a:spLocks noGrp="1"/>
          </p:cNvSpPr>
          <p:nvPr>
            <p:ph sz="quarter" idx="1"/>
          </p:nvPr>
        </p:nvSpPr>
        <p:spPr>
          <a:xfrm>
            <a:off x="838200" y="1676400"/>
            <a:ext cx="7772400" cy="4114800"/>
          </a:xfrm>
        </p:spPr>
        <p:txBody>
          <a:bodyPr>
            <a:noAutofit/>
          </a:bodyPr>
          <a:lstStyle/>
          <a:p>
            <a:pPr marL="0" indent="0">
              <a:buNone/>
            </a:pPr>
            <a:r>
              <a:rPr lang="en-US" sz="2800" dirty="0">
                <a:solidFill>
                  <a:srgbClr val="000090"/>
                </a:solidFill>
              </a:rPr>
              <a:t>Check-In </a:t>
            </a:r>
            <a:r>
              <a:rPr lang="mr-IN" sz="2800" dirty="0">
                <a:solidFill>
                  <a:srgbClr val="000090"/>
                </a:solidFill>
              </a:rPr>
              <a:t>–</a:t>
            </a:r>
            <a:r>
              <a:rPr lang="en-US" sz="2800" dirty="0">
                <a:solidFill>
                  <a:srgbClr val="000090"/>
                </a:solidFill>
              </a:rPr>
              <a:t> How Ready to Plan? </a:t>
            </a:r>
          </a:p>
          <a:p>
            <a:pPr marL="0" indent="0">
              <a:buNone/>
            </a:pPr>
            <a:r>
              <a:rPr lang="en-US" sz="2800" dirty="0">
                <a:solidFill>
                  <a:srgbClr val="000090"/>
                </a:solidFill>
              </a:rPr>
              <a:t>Action Planning</a:t>
            </a:r>
          </a:p>
          <a:p>
            <a:pPr marL="0" indent="0">
              <a:buNone/>
            </a:pPr>
            <a:r>
              <a:rPr lang="en-US" sz="2800" dirty="0">
                <a:solidFill>
                  <a:srgbClr val="000090"/>
                </a:solidFill>
              </a:rPr>
              <a:t>Skills Development Options (choose most critical)</a:t>
            </a:r>
          </a:p>
          <a:p>
            <a:r>
              <a:rPr lang="en-US" sz="2800" dirty="0">
                <a:solidFill>
                  <a:srgbClr val="000090"/>
                </a:solidFill>
              </a:rPr>
              <a:t>Engagement</a:t>
            </a:r>
          </a:p>
          <a:p>
            <a:r>
              <a:rPr lang="en-US" sz="2800" dirty="0">
                <a:solidFill>
                  <a:srgbClr val="000090"/>
                </a:solidFill>
              </a:rPr>
              <a:t>Feedback</a:t>
            </a:r>
          </a:p>
          <a:p>
            <a:r>
              <a:rPr lang="en-US" sz="2800" dirty="0">
                <a:solidFill>
                  <a:srgbClr val="000090"/>
                </a:solidFill>
              </a:rPr>
              <a:t>Negotiation</a:t>
            </a:r>
          </a:p>
          <a:p>
            <a:pPr marL="0" indent="0">
              <a:buNone/>
            </a:pPr>
            <a:endParaRPr lang="en-US" sz="2800" dirty="0">
              <a:solidFill>
                <a:srgbClr val="000090"/>
              </a:solidFill>
            </a:endParaRPr>
          </a:p>
        </p:txBody>
      </p:sp>
      <p:sp>
        <p:nvSpPr>
          <p:cNvPr id="5" name="Footer Placeholder 4"/>
          <p:cNvSpPr>
            <a:spLocks noGrp="1"/>
          </p:cNvSpPr>
          <p:nvPr>
            <p:ph type="ftr" sz="quarter" idx="11"/>
          </p:nvPr>
        </p:nvSpPr>
        <p:spPr/>
        <p:txBody>
          <a:bodyPr/>
          <a:lstStyle/>
          <a:p>
            <a:r>
              <a:rPr lang="en-US"/>
              <a:t>© 2024 Conflict Coaching Matters LLC.</a:t>
            </a:r>
            <a:endParaRPr lang="en-US" dirty="0"/>
          </a:p>
        </p:txBody>
      </p:sp>
    </p:spTree>
    <p:extLst>
      <p:ext uri="{BB962C8B-B14F-4D97-AF65-F5344CB8AC3E}">
        <p14:creationId xmlns:p14="http://schemas.microsoft.com/office/powerpoint/2010/main" val="3804175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85000"/>
            </a:schemeClr>
          </a:solidFill>
        </p:spPr>
        <p:txBody>
          <a:bodyPr>
            <a:normAutofit fontScale="90000"/>
          </a:bodyPr>
          <a:lstStyle/>
          <a:p>
            <a:r>
              <a:rPr lang="en-US" dirty="0">
                <a:solidFill>
                  <a:srgbClr val="000090"/>
                </a:solidFill>
              </a:rPr>
              <a:t>Stage Adaptations </a:t>
            </a:r>
            <a:br>
              <a:rPr lang="en-US" dirty="0">
                <a:solidFill>
                  <a:srgbClr val="000090"/>
                </a:solidFill>
              </a:rPr>
            </a:br>
            <a:r>
              <a:rPr lang="mr-IN" dirty="0">
                <a:solidFill>
                  <a:srgbClr val="000090"/>
                </a:solidFill>
              </a:rPr>
              <a:t>–</a:t>
            </a:r>
            <a:r>
              <a:rPr lang="en-US" dirty="0">
                <a:solidFill>
                  <a:srgbClr val="000090"/>
                </a:solidFill>
              </a:rPr>
              <a:t> Ending the Session (2-3 minutes)</a:t>
            </a:r>
          </a:p>
        </p:txBody>
      </p:sp>
      <p:sp>
        <p:nvSpPr>
          <p:cNvPr id="3" name="Slide Number Placeholder 2"/>
          <p:cNvSpPr>
            <a:spLocks noGrp="1"/>
          </p:cNvSpPr>
          <p:nvPr>
            <p:ph type="sldNum" sz="quarter" idx="12"/>
          </p:nvPr>
        </p:nvSpPr>
        <p:spPr/>
        <p:txBody>
          <a:bodyPr/>
          <a:lstStyle/>
          <a:p>
            <a:fld id="{D43A258E-717C-4617-81D7-D63D07A303A9}" type="slidenum">
              <a:rPr lang="en-US" smtClean="0"/>
              <a:pPr/>
              <a:t>11</a:t>
            </a:fld>
            <a:endParaRPr lang="en-US" dirty="0"/>
          </a:p>
        </p:txBody>
      </p:sp>
      <p:sp>
        <p:nvSpPr>
          <p:cNvPr id="4" name="Content Placeholder 3"/>
          <p:cNvSpPr>
            <a:spLocks noGrp="1"/>
          </p:cNvSpPr>
          <p:nvPr>
            <p:ph sz="quarter" idx="1"/>
          </p:nvPr>
        </p:nvSpPr>
        <p:spPr>
          <a:xfrm>
            <a:off x="838200" y="1524000"/>
            <a:ext cx="7772400" cy="4114800"/>
          </a:xfrm>
        </p:spPr>
        <p:txBody>
          <a:bodyPr>
            <a:noAutofit/>
          </a:bodyPr>
          <a:lstStyle/>
          <a:p>
            <a:r>
              <a:rPr lang="en-US" sz="2800" dirty="0">
                <a:solidFill>
                  <a:srgbClr val="000090"/>
                </a:solidFill>
              </a:rPr>
              <a:t>Summary of Action Plan (if any)</a:t>
            </a:r>
          </a:p>
          <a:p>
            <a:r>
              <a:rPr lang="en-US" sz="2800" dirty="0">
                <a:solidFill>
                  <a:srgbClr val="000090"/>
                </a:solidFill>
              </a:rPr>
              <a:t>Inquiry About Needed Additional Sessions</a:t>
            </a:r>
          </a:p>
          <a:p>
            <a:r>
              <a:rPr lang="en-US" sz="2800" dirty="0">
                <a:solidFill>
                  <a:srgbClr val="000090"/>
                </a:solidFill>
              </a:rPr>
              <a:t>Inquiry About Referrals/Information on Referrals to other ADR processes</a:t>
            </a:r>
          </a:p>
          <a:p>
            <a:r>
              <a:rPr lang="en-US" sz="2800" dirty="0">
                <a:solidFill>
                  <a:srgbClr val="000090"/>
                </a:solidFill>
              </a:rPr>
              <a:t>Inquiry About Check-Ins</a:t>
            </a:r>
          </a:p>
          <a:p>
            <a:r>
              <a:rPr lang="en-US" sz="2800" dirty="0">
                <a:solidFill>
                  <a:srgbClr val="000090"/>
                </a:solidFill>
              </a:rPr>
              <a:t>Reminder about Confidentiality</a:t>
            </a:r>
          </a:p>
          <a:p>
            <a:r>
              <a:rPr lang="en-US" sz="2800" dirty="0">
                <a:solidFill>
                  <a:srgbClr val="000090"/>
                </a:solidFill>
              </a:rPr>
              <a:t>Questions?</a:t>
            </a:r>
          </a:p>
          <a:p>
            <a:r>
              <a:rPr lang="en-US" sz="2800" dirty="0">
                <a:solidFill>
                  <a:srgbClr val="000090"/>
                </a:solidFill>
              </a:rPr>
              <a:t>Affirmation</a:t>
            </a:r>
          </a:p>
        </p:txBody>
      </p:sp>
      <p:sp>
        <p:nvSpPr>
          <p:cNvPr id="5" name="Footer Placeholder 4"/>
          <p:cNvSpPr>
            <a:spLocks noGrp="1"/>
          </p:cNvSpPr>
          <p:nvPr>
            <p:ph type="ftr" sz="quarter" idx="11"/>
          </p:nvPr>
        </p:nvSpPr>
        <p:spPr/>
        <p:txBody>
          <a:bodyPr/>
          <a:lstStyle/>
          <a:p>
            <a:r>
              <a:rPr lang="en-US"/>
              <a:t>© 2024 Conflict Coaching Matters LLC.</a:t>
            </a:r>
            <a:endParaRPr lang="en-US" dirty="0"/>
          </a:p>
        </p:txBody>
      </p:sp>
    </p:spTree>
    <p:extLst>
      <p:ext uri="{BB962C8B-B14F-4D97-AF65-F5344CB8AC3E}">
        <p14:creationId xmlns:p14="http://schemas.microsoft.com/office/powerpoint/2010/main" val="641104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0090"/>
                </a:solidFill>
              </a:rPr>
              <a:t>Video Examples </a:t>
            </a:r>
            <a:r>
              <a:rPr lang="mr-IN" dirty="0">
                <a:solidFill>
                  <a:srgbClr val="000090"/>
                </a:solidFill>
              </a:rPr>
              <a:t>–</a:t>
            </a:r>
            <a:r>
              <a:rPr lang="en-US" dirty="0">
                <a:solidFill>
                  <a:srgbClr val="000090"/>
                </a:solidFill>
              </a:rPr>
              <a:t> Peer Conflict Coaching SPED</a:t>
            </a:r>
          </a:p>
        </p:txBody>
      </p:sp>
      <p:sp>
        <p:nvSpPr>
          <p:cNvPr id="3" name="Footer Placeholder 2"/>
          <p:cNvSpPr>
            <a:spLocks noGrp="1"/>
          </p:cNvSpPr>
          <p:nvPr>
            <p:ph type="ftr" sz="quarter" idx="11"/>
          </p:nvPr>
        </p:nvSpPr>
        <p:spPr/>
        <p:txBody>
          <a:bodyPr/>
          <a:lstStyle/>
          <a:p>
            <a:r>
              <a:rPr lang="en-US"/>
              <a:t>© 2024 Conflict Coaching Matters LLC.</a:t>
            </a:r>
            <a:endParaRPr lang="en-US" dirty="0"/>
          </a:p>
        </p:txBody>
      </p:sp>
      <p:sp>
        <p:nvSpPr>
          <p:cNvPr id="4" name="Slide Number Placeholder 3"/>
          <p:cNvSpPr>
            <a:spLocks noGrp="1"/>
          </p:cNvSpPr>
          <p:nvPr>
            <p:ph type="sldNum" sz="quarter" idx="12"/>
          </p:nvPr>
        </p:nvSpPr>
        <p:spPr/>
        <p:txBody>
          <a:bodyPr/>
          <a:lstStyle/>
          <a:p>
            <a:fld id="{D43A258E-717C-4617-81D7-D63D07A303A9}" type="slidenum">
              <a:rPr lang="en-US" smtClean="0"/>
              <a:pPr/>
              <a:t>12</a:t>
            </a:fld>
            <a:endParaRPr lang="en-US" dirty="0"/>
          </a:p>
        </p:txBody>
      </p:sp>
      <p:pic>
        <p:nvPicPr>
          <p:cNvPr id="8" name="Content Placeholder 7" descr="Screen Shot 2024-05-20 at 6.25.22 AM.png"/>
          <p:cNvPicPr>
            <a:picLocks noGrp="1" noChangeAspect="1"/>
          </p:cNvPicPr>
          <p:nvPr>
            <p:ph sz="quarter" idx="1"/>
          </p:nvPr>
        </p:nvPicPr>
        <p:blipFill>
          <a:blip r:embed="rId2" cstate="print">
            <a:extLst>
              <a:ext uri="{28A0092B-C50C-407E-A947-70E740481C1C}">
                <a14:useLocalDpi xmlns:a14="http://schemas.microsoft.com/office/drawing/2010/main" val="0"/>
              </a:ext>
            </a:extLst>
          </a:blip>
          <a:srcRect t="2941" b="2941"/>
          <a:stretch>
            <a:fillRect/>
          </a:stretch>
        </p:blipFill>
        <p:spPr/>
      </p:pic>
    </p:spTree>
    <p:extLst>
      <p:ext uri="{BB962C8B-B14F-4D97-AF65-F5344CB8AC3E}">
        <p14:creationId xmlns:p14="http://schemas.microsoft.com/office/powerpoint/2010/main" val="3417716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53266" y="4648200"/>
            <a:ext cx="4162134" cy="2090808"/>
          </a:xfrm>
        </p:spPr>
        <p:txBody>
          <a:bodyPr/>
          <a:lstStyle/>
          <a:p>
            <a:r>
              <a:rPr lang="en-US" dirty="0"/>
              <a:t>When Would This Be Helpful?</a:t>
            </a:r>
            <a:br>
              <a:rPr lang="en-US" dirty="0"/>
            </a:br>
            <a:br>
              <a:rPr lang="en-US" dirty="0"/>
            </a:br>
            <a:r>
              <a:rPr lang="en-US" dirty="0"/>
              <a:t>How Would This Be Helpful?</a:t>
            </a:r>
          </a:p>
        </p:txBody>
      </p:sp>
      <p:pic>
        <p:nvPicPr>
          <p:cNvPr id="7" name="Picture Placeholder 6" descr="images.jpeg"/>
          <p:cNvPicPr>
            <a:picLocks noGrp="1" noChangeAspect="1"/>
          </p:cNvPicPr>
          <p:nvPr>
            <p:ph type="pic" idx="2"/>
          </p:nvPr>
        </p:nvPicPr>
        <p:blipFill>
          <a:blip r:embed="rId2">
            <a:extLst>
              <a:ext uri="{28A0092B-C50C-407E-A947-70E740481C1C}">
                <a14:useLocalDpi xmlns:a14="http://schemas.microsoft.com/office/drawing/2010/main" val="0"/>
              </a:ext>
            </a:extLst>
          </a:blip>
          <a:srcRect l="12674" r="12674"/>
          <a:stretch>
            <a:fillRect/>
          </a:stretch>
        </p:blipFill>
        <p:spPr/>
      </p:pic>
    </p:spTree>
    <p:extLst>
      <p:ext uri="{BB962C8B-B14F-4D97-AF65-F5344CB8AC3E}">
        <p14:creationId xmlns:p14="http://schemas.microsoft.com/office/powerpoint/2010/main" val="3529607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
          </p:nvPr>
        </p:nvSpPr>
        <p:spPr>
          <a:xfrm>
            <a:off x="5816600" y="3539067"/>
            <a:ext cx="2876550" cy="3030692"/>
          </a:xfrm>
        </p:spPr>
        <p:txBody>
          <a:bodyPr>
            <a:normAutofit lnSpcReduction="10000"/>
          </a:bodyPr>
          <a:lstStyle/>
          <a:p>
            <a:r>
              <a:rPr lang="en-US" sz="4000" dirty="0">
                <a:solidFill>
                  <a:srgbClr val="000090"/>
                </a:solidFill>
              </a:rPr>
              <a:t>How Could Conflict Coaching Elements Help?</a:t>
            </a:r>
          </a:p>
        </p:txBody>
      </p:sp>
      <p:sp>
        <p:nvSpPr>
          <p:cNvPr id="6" name="Title 5"/>
          <p:cNvSpPr>
            <a:spLocks noGrp="1"/>
          </p:cNvSpPr>
          <p:nvPr>
            <p:ph type="title"/>
          </p:nvPr>
        </p:nvSpPr>
        <p:spPr>
          <a:xfrm>
            <a:off x="619252" y="423334"/>
            <a:ext cx="5108448" cy="1865545"/>
          </a:xfrm>
          <a:solidFill>
            <a:schemeClr val="accent1">
              <a:lumMod val="20000"/>
              <a:lumOff val="80000"/>
            </a:schemeClr>
          </a:solidFill>
        </p:spPr>
        <p:txBody>
          <a:bodyPr>
            <a:normAutofit fontScale="90000"/>
          </a:bodyPr>
          <a:lstStyle/>
          <a:p>
            <a:r>
              <a:rPr lang="en-US" dirty="0">
                <a:solidFill>
                  <a:srgbClr val="000090"/>
                </a:solidFill>
              </a:rPr>
              <a:t>What are the challenges and advantages with your IEP Processes?</a:t>
            </a:r>
          </a:p>
        </p:txBody>
      </p:sp>
      <p:pic>
        <p:nvPicPr>
          <p:cNvPr id="2" name="Picture 1" descr="71fd+h94KAL.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3800" y="259676"/>
            <a:ext cx="2578100" cy="3160858"/>
          </a:xfrm>
          <a:prstGeom prst="rect">
            <a:avLst/>
          </a:prstGeom>
        </p:spPr>
      </p:pic>
      <p:pic>
        <p:nvPicPr>
          <p:cNvPr id="5" name="Picture 4" descr="challenges-logo-soci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2895600"/>
            <a:ext cx="5003801" cy="3403600"/>
          </a:xfrm>
          <a:prstGeom prst="rect">
            <a:avLst/>
          </a:prstGeom>
        </p:spPr>
      </p:pic>
      <p:sp>
        <p:nvSpPr>
          <p:cNvPr id="3" name="Footer Placeholder 2"/>
          <p:cNvSpPr>
            <a:spLocks noGrp="1"/>
          </p:cNvSpPr>
          <p:nvPr>
            <p:ph type="ftr" sz="quarter" idx="11"/>
          </p:nvPr>
        </p:nvSpPr>
        <p:spPr/>
        <p:txBody>
          <a:bodyPr/>
          <a:lstStyle/>
          <a:p>
            <a:r>
              <a:rPr lang="en-US"/>
              <a:t>© 2024 Conflict Coaching Matters LLC.</a:t>
            </a:r>
            <a:endParaRPr lang="en-US" dirty="0"/>
          </a:p>
        </p:txBody>
      </p:sp>
      <p:sp>
        <p:nvSpPr>
          <p:cNvPr id="7" name="Slide Number Placeholder 6"/>
          <p:cNvSpPr>
            <a:spLocks noGrp="1"/>
          </p:cNvSpPr>
          <p:nvPr>
            <p:ph type="sldNum" sz="quarter" idx="12"/>
          </p:nvPr>
        </p:nvSpPr>
        <p:spPr/>
        <p:txBody>
          <a:bodyPr/>
          <a:lstStyle/>
          <a:p>
            <a:fld id="{D43A258E-717C-4617-81D7-D63D07A303A9}" type="slidenum">
              <a:rPr lang="en-US" smtClean="0"/>
              <a:pPr/>
              <a:t>14</a:t>
            </a:fld>
            <a:endParaRPr lang="en-US" dirty="0"/>
          </a:p>
        </p:txBody>
      </p:sp>
    </p:spTree>
    <p:extLst>
      <p:ext uri="{BB962C8B-B14F-4D97-AF65-F5344CB8AC3E}">
        <p14:creationId xmlns:p14="http://schemas.microsoft.com/office/powerpoint/2010/main" val="2833954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0090"/>
                </a:solidFill>
              </a:rPr>
              <a:t>Common Challenges with IEP Meetings</a:t>
            </a:r>
          </a:p>
        </p:txBody>
      </p:sp>
      <p:sp>
        <p:nvSpPr>
          <p:cNvPr id="3" name="Text Placeholder 2"/>
          <p:cNvSpPr>
            <a:spLocks noGrp="1"/>
          </p:cNvSpPr>
          <p:nvPr>
            <p:ph type="body" idx="1"/>
          </p:nvPr>
        </p:nvSpPr>
        <p:spPr/>
        <p:txBody>
          <a:bodyPr/>
          <a:lstStyle/>
          <a:p>
            <a:r>
              <a:rPr lang="en-US" dirty="0"/>
              <a:t>Problems</a:t>
            </a:r>
          </a:p>
        </p:txBody>
      </p:sp>
      <p:sp>
        <p:nvSpPr>
          <p:cNvPr id="4" name="Text Placeholder 3"/>
          <p:cNvSpPr>
            <a:spLocks noGrp="1"/>
          </p:cNvSpPr>
          <p:nvPr>
            <p:ph type="body" sz="half" idx="3"/>
          </p:nvPr>
        </p:nvSpPr>
        <p:spPr/>
        <p:txBody>
          <a:bodyPr/>
          <a:lstStyle/>
          <a:p>
            <a:r>
              <a:rPr lang="en-US" dirty="0"/>
              <a:t>Solutions</a:t>
            </a:r>
          </a:p>
        </p:txBody>
      </p:sp>
      <p:sp>
        <p:nvSpPr>
          <p:cNvPr id="5" name="Footer Placeholder 4"/>
          <p:cNvSpPr>
            <a:spLocks noGrp="1"/>
          </p:cNvSpPr>
          <p:nvPr>
            <p:ph type="ftr" sz="quarter" idx="11"/>
          </p:nvPr>
        </p:nvSpPr>
        <p:spPr/>
        <p:txBody>
          <a:bodyPr/>
          <a:lstStyle/>
          <a:p>
            <a:r>
              <a:rPr lang="en-US"/>
              <a:t>© 2024 Conflict Coaching Matters LLC.</a:t>
            </a:r>
            <a:endParaRPr lang="en-US" dirty="0"/>
          </a:p>
        </p:txBody>
      </p:sp>
      <p:sp>
        <p:nvSpPr>
          <p:cNvPr id="6" name="Slide Number Placeholder 5"/>
          <p:cNvSpPr>
            <a:spLocks noGrp="1"/>
          </p:cNvSpPr>
          <p:nvPr>
            <p:ph type="sldNum" sz="quarter" idx="12"/>
          </p:nvPr>
        </p:nvSpPr>
        <p:spPr/>
        <p:txBody>
          <a:bodyPr/>
          <a:lstStyle/>
          <a:p>
            <a:fld id="{D43A258E-717C-4617-81D7-D63D07A303A9}" type="slidenum">
              <a:rPr lang="en-US" smtClean="0"/>
              <a:pPr/>
              <a:t>15</a:t>
            </a:fld>
            <a:endParaRPr lang="en-US" dirty="0"/>
          </a:p>
        </p:txBody>
      </p:sp>
      <p:sp>
        <p:nvSpPr>
          <p:cNvPr id="7" name="Content Placeholder 6"/>
          <p:cNvSpPr>
            <a:spLocks noGrp="1"/>
          </p:cNvSpPr>
          <p:nvPr>
            <p:ph sz="half" idx="2"/>
          </p:nvPr>
        </p:nvSpPr>
        <p:spPr>
          <a:xfrm>
            <a:off x="533400" y="2286000"/>
            <a:ext cx="3733800" cy="3886200"/>
          </a:xfrm>
        </p:spPr>
        <p:txBody>
          <a:bodyPr>
            <a:normAutofit/>
          </a:bodyPr>
          <a:lstStyle/>
          <a:p>
            <a:r>
              <a:rPr lang="en-US" sz="2800" b="1" dirty="0">
                <a:solidFill>
                  <a:srgbClr val="000090"/>
                </a:solidFill>
              </a:rPr>
              <a:t>Power imbalances </a:t>
            </a:r>
            <a:r>
              <a:rPr lang="mr-IN" sz="2800" b="1" dirty="0">
                <a:solidFill>
                  <a:srgbClr val="000090"/>
                </a:solidFill>
              </a:rPr>
              <a:t>–</a:t>
            </a:r>
            <a:r>
              <a:rPr lang="en-US" sz="2800" b="1" dirty="0">
                <a:solidFill>
                  <a:srgbClr val="000090"/>
                </a:solidFill>
              </a:rPr>
              <a:t> parents not “heard”</a:t>
            </a:r>
          </a:p>
          <a:p>
            <a:r>
              <a:rPr lang="en-US" sz="2800" b="1" dirty="0">
                <a:solidFill>
                  <a:srgbClr val="000090"/>
                </a:solidFill>
              </a:rPr>
              <a:t>Lack of Collaboration</a:t>
            </a:r>
          </a:p>
          <a:p>
            <a:r>
              <a:rPr lang="en-US" sz="2800" b="1" dirty="0">
                <a:solidFill>
                  <a:srgbClr val="000090"/>
                </a:solidFill>
              </a:rPr>
              <a:t>Lack of  Time</a:t>
            </a:r>
          </a:p>
          <a:p>
            <a:r>
              <a:rPr lang="en-US" sz="2800" b="1" dirty="0">
                <a:solidFill>
                  <a:srgbClr val="000090"/>
                </a:solidFill>
              </a:rPr>
              <a:t>Disagreements over Goals and/or Interventions</a:t>
            </a:r>
          </a:p>
          <a:p>
            <a:r>
              <a:rPr lang="en-US" sz="2800" b="1" dirty="0">
                <a:solidFill>
                  <a:srgbClr val="000090"/>
                </a:solidFill>
              </a:rPr>
              <a:t>Lack of Trust</a:t>
            </a:r>
          </a:p>
        </p:txBody>
      </p:sp>
      <p:sp>
        <p:nvSpPr>
          <p:cNvPr id="8" name="Content Placeholder 7"/>
          <p:cNvSpPr>
            <a:spLocks noGrp="1"/>
          </p:cNvSpPr>
          <p:nvPr>
            <p:ph sz="half" idx="4"/>
          </p:nvPr>
        </p:nvSpPr>
        <p:spPr>
          <a:xfrm>
            <a:off x="4495800" y="2247900"/>
            <a:ext cx="4495800" cy="3886200"/>
          </a:xfrm>
        </p:spPr>
        <p:txBody>
          <a:bodyPr>
            <a:noAutofit/>
          </a:bodyPr>
          <a:lstStyle/>
          <a:p>
            <a:r>
              <a:rPr lang="en-US" sz="3200" b="1" dirty="0">
                <a:solidFill>
                  <a:srgbClr val="000090"/>
                </a:solidFill>
              </a:rPr>
              <a:t>Give parents/family different voice</a:t>
            </a:r>
          </a:p>
          <a:p>
            <a:r>
              <a:rPr lang="en-US" sz="3200" b="1" dirty="0">
                <a:solidFill>
                  <a:srgbClr val="000090"/>
                </a:solidFill>
              </a:rPr>
              <a:t>Give parents/family more control over process</a:t>
            </a:r>
          </a:p>
          <a:p>
            <a:r>
              <a:rPr lang="en-US" sz="3200" b="1" dirty="0">
                <a:solidFill>
                  <a:srgbClr val="000090"/>
                </a:solidFill>
              </a:rPr>
              <a:t>Clarify IEP process before hand</a:t>
            </a:r>
          </a:p>
          <a:p>
            <a:r>
              <a:rPr lang="en-US" sz="3200" b="1" dirty="0">
                <a:solidFill>
                  <a:srgbClr val="000090"/>
                </a:solidFill>
              </a:rPr>
              <a:t>Clarify roles of parties</a:t>
            </a:r>
          </a:p>
        </p:txBody>
      </p:sp>
    </p:spTree>
    <p:extLst>
      <p:ext uri="{BB962C8B-B14F-4D97-AF65-F5344CB8AC3E}">
        <p14:creationId xmlns:p14="http://schemas.microsoft.com/office/powerpoint/2010/main" val="2871954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
          </p:nvPr>
        </p:nvSpPr>
        <p:spPr>
          <a:xfrm>
            <a:off x="5994400" y="3335867"/>
            <a:ext cx="2876550" cy="3030692"/>
          </a:xfrm>
        </p:spPr>
        <p:txBody>
          <a:bodyPr>
            <a:normAutofit lnSpcReduction="10000"/>
          </a:bodyPr>
          <a:lstStyle/>
          <a:p>
            <a:r>
              <a:rPr lang="en-US" sz="4000" dirty="0">
                <a:solidFill>
                  <a:srgbClr val="000090"/>
                </a:solidFill>
              </a:rPr>
              <a:t>How Could Conflict Coaching Elements Help?</a:t>
            </a:r>
          </a:p>
        </p:txBody>
      </p:sp>
      <p:sp>
        <p:nvSpPr>
          <p:cNvPr id="6" name="Title 5"/>
          <p:cNvSpPr>
            <a:spLocks noGrp="1"/>
          </p:cNvSpPr>
          <p:nvPr>
            <p:ph type="title"/>
          </p:nvPr>
        </p:nvSpPr>
        <p:spPr>
          <a:xfrm>
            <a:off x="619252" y="423334"/>
            <a:ext cx="5108448" cy="1865545"/>
          </a:xfrm>
        </p:spPr>
        <p:txBody>
          <a:bodyPr>
            <a:normAutofit fontScale="90000"/>
          </a:bodyPr>
          <a:lstStyle/>
          <a:p>
            <a:r>
              <a:rPr lang="en-US" dirty="0">
                <a:solidFill>
                  <a:srgbClr val="000090"/>
                </a:solidFill>
              </a:rPr>
              <a:t>What are the challenges and advantages with your mediations?</a:t>
            </a:r>
          </a:p>
        </p:txBody>
      </p:sp>
      <p:pic>
        <p:nvPicPr>
          <p:cNvPr id="10" name="Picture 9" descr="imag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5675" y="431801"/>
            <a:ext cx="2762250" cy="2209800"/>
          </a:xfrm>
          <a:prstGeom prst="rect">
            <a:avLst/>
          </a:prstGeom>
        </p:spPr>
      </p:pic>
      <p:pic>
        <p:nvPicPr>
          <p:cNvPr id="11" name="Picture 10" descr="Advantages-and-Disadvant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00" y="2661179"/>
            <a:ext cx="5080000" cy="3810000"/>
          </a:xfrm>
          <a:prstGeom prst="rect">
            <a:avLst/>
          </a:prstGeom>
        </p:spPr>
      </p:pic>
      <p:sp>
        <p:nvSpPr>
          <p:cNvPr id="2" name="Footer Placeholder 1"/>
          <p:cNvSpPr>
            <a:spLocks noGrp="1"/>
          </p:cNvSpPr>
          <p:nvPr>
            <p:ph type="ftr" sz="quarter" idx="11"/>
          </p:nvPr>
        </p:nvSpPr>
        <p:spPr/>
        <p:txBody>
          <a:bodyPr/>
          <a:lstStyle/>
          <a:p>
            <a:r>
              <a:rPr lang="en-US"/>
              <a:t>© 2024 Conflict Coaching Matters LLC.</a:t>
            </a:r>
            <a:endParaRPr lang="en-US" dirty="0"/>
          </a:p>
        </p:txBody>
      </p:sp>
      <p:sp>
        <p:nvSpPr>
          <p:cNvPr id="3" name="Slide Number Placeholder 2"/>
          <p:cNvSpPr>
            <a:spLocks noGrp="1"/>
          </p:cNvSpPr>
          <p:nvPr>
            <p:ph type="sldNum" sz="quarter" idx="12"/>
          </p:nvPr>
        </p:nvSpPr>
        <p:spPr/>
        <p:txBody>
          <a:bodyPr/>
          <a:lstStyle/>
          <a:p>
            <a:fld id="{D43A258E-717C-4617-81D7-D63D07A303A9}" type="slidenum">
              <a:rPr lang="en-US" smtClean="0"/>
              <a:pPr/>
              <a:t>16</a:t>
            </a:fld>
            <a:endParaRPr lang="en-US" dirty="0"/>
          </a:p>
        </p:txBody>
      </p:sp>
    </p:spTree>
    <p:extLst>
      <p:ext uri="{BB962C8B-B14F-4D97-AF65-F5344CB8AC3E}">
        <p14:creationId xmlns:p14="http://schemas.microsoft.com/office/powerpoint/2010/main" val="3848036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
          </p:nvPr>
        </p:nvSpPr>
        <p:spPr>
          <a:xfrm>
            <a:off x="5816600" y="3539067"/>
            <a:ext cx="2876550" cy="3030692"/>
          </a:xfrm>
        </p:spPr>
        <p:txBody>
          <a:bodyPr>
            <a:normAutofit lnSpcReduction="10000"/>
          </a:bodyPr>
          <a:lstStyle/>
          <a:p>
            <a:r>
              <a:rPr lang="en-US" sz="4000" dirty="0">
                <a:solidFill>
                  <a:srgbClr val="000090"/>
                </a:solidFill>
              </a:rPr>
              <a:t>How Could Conflict Coaching Elements Help?</a:t>
            </a:r>
          </a:p>
        </p:txBody>
      </p:sp>
      <p:sp>
        <p:nvSpPr>
          <p:cNvPr id="6" name="Title 5"/>
          <p:cNvSpPr>
            <a:spLocks noGrp="1"/>
          </p:cNvSpPr>
          <p:nvPr>
            <p:ph type="title"/>
          </p:nvPr>
        </p:nvSpPr>
        <p:spPr>
          <a:xfrm>
            <a:off x="619252" y="423334"/>
            <a:ext cx="5108448" cy="1865545"/>
          </a:xfrm>
          <a:solidFill>
            <a:schemeClr val="accent1">
              <a:lumMod val="20000"/>
              <a:lumOff val="80000"/>
            </a:schemeClr>
          </a:solidFill>
        </p:spPr>
        <p:txBody>
          <a:bodyPr>
            <a:normAutofit fontScale="90000"/>
          </a:bodyPr>
          <a:lstStyle/>
          <a:p>
            <a:r>
              <a:rPr lang="en-US" dirty="0">
                <a:solidFill>
                  <a:srgbClr val="000090"/>
                </a:solidFill>
              </a:rPr>
              <a:t>What are the challenges and advantages with other processes?</a:t>
            </a:r>
          </a:p>
        </p:txBody>
      </p:sp>
      <p:pic>
        <p:nvPicPr>
          <p:cNvPr id="2" name="Picture 1" descr="71fd+h94KAL.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3800" y="259676"/>
            <a:ext cx="2578100" cy="3160858"/>
          </a:xfrm>
          <a:prstGeom prst="rect">
            <a:avLst/>
          </a:prstGeom>
        </p:spPr>
      </p:pic>
      <p:pic>
        <p:nvPicPr>
          <p:cNvPr id="3" name="Picture 2" descr="Blog-Post-640x348_mikewascho-600x326-copy-copy-3-1536x835-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200400"/>
            <a:ext cx="5181600" cy="3048000"/>
          </a:xfrm>
          <a:prstGeom prst="rect">
            <a:avLst/>
          </a:prstGeom>
        </p:spPr>
      </p:pic>
      <p:sp>
        <p:nvSpPr>
          <p:cNvPr id="5" name="Footer Placeholder 4"/>
          <p:cNvSpPr>
            <a:spLocks noGrp="1"/>
          </p:cNvSpPr>
          <p:nvPr>
            <p:ph type="ftr" sz="quarter" idx="11"/>
          </p:nvPr>
        </p:nvSpPr>
        <p:spPr/>
        <p:txBody>
          <a:bodyPr/>
          <a:lstStyle/>
          <a:p>
            <a:r>
              <a:rPr lang="en-US"/>
              <a:t>© 2024 Conflict Coaching Matters LLC.</a:t>
            </a:r>
            <a:endParaRPr lang="en-US" dirty="0"/>
          </a:p>
        </p:txBody>
      </p:sp>
      <p:sp>
        <p:nvSpPr>
          <p:cNvPr id="7" name="Slide Number Placeholder 6"/>
          <p:cNvSpPr>
            <a:spLocks noGrp="1"/>
          </p:cNvSpPr>
          <p:nvPr>
            <p:ph type="sldNum" sz="quarter" idx="12"/>
          </p:nvPr>
        </p:nvSpPr>
        <p:spPr/>
        <p:txBody>
          <a:bodyPr/>
          <a:lstStyle/>
          <a:p>
            <a:fld id="{D43A258E-717C-4617-81D7-D63D07A303A9}" type="slidenum">
              <a:rPr lang="en-US" smtClean="0"/>
              <a:pPr/>
              <a:t>17</a:t>
            </a:fld>
            <a:endParaRPr lang="en-US" dirty="0"/>
          </a:p>
        </p:txBody>
      </p:sp>
    </p:spTree>
    <p:extLst>
      <p:ext uri="{BB962C8B-B14F-4D97-AF65-F5344CB8AC3E}">
        <p14:creationId xmlns:p14="http://schemas.microsoft.com/office/powerpoint/2010/main" val="73937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67200" y="1143000"/>
            <a:ext cx="4686299" cy="2090808"/>
          </a:xfrm>
        </p:spPr>
        <p:txBody>
          <a:bodyPr/>
          <a:lstStyle/>
          <a:p>
            <a:r>
              <a:rPr lang="en-US" sz="3200" dirty="0"/>
              <a:t>How Coaches Can Prepare Parties for Mediation or Facilitation or Other ADR</a:t>
            </a:r>
          </a:p>
        </p:txBody>
      </p:sp>
      <p:sp>
        <p:nvSpPr>
          <p:cNvPr id="3" name="Subtitle 2"/>
          <p:cNvSpPr>
            <a:spLocks noGrp="1"/>
          </p:cNvSpPr>
          <p:nvPr>
            <p:ph type="subTitle" idx="1"/>
          </p:nvPr>
        </p:nvSpPr>
        <p:spPr>
          <a:xfrm>
            <a:off x="4114800" y="3200400"/>
            <a:ext cx="4489451" cy="3200400"/>
          </a:xfrm>
        </p:spPr>
        <p:txBody>
          <a:bodyPr/>
          <a:lstStyle/>
          <a:p>
            <a:pPr marL="914400" lvl="2" indent="-457200" algn="l">
              <a:spcBef>
                <a:spcPts val="0"/>
              </a:spcBef>
              <a:buFont typeface="Arial"/>
              <a:buChar char="•"/>
            </a:pPr>
            <a:r>
              <a:rPr lang="en-US" sz="3200" dirty="0">
                <a:solidFill>
                  <a:srgbClr val="FFFFFF"/>
                </a:solidFill>
              </a:rPr>
              <a:t>What Are These Processes</a:t>
            </a:r>
          </a:p>
          <a:p>
            <a:pPr marL="914400" lvl="2" indent="-457200" algn="l">
              <a:spcBef>
                <a:spcPts val="0"/>
              </a:spcBef>
              <a:buFont typeface="Arial"/>
              <a:buChar char="•"/>
            </a:pPr>
            <a:endParaRPr lang="en-US" sz="3200" dirty="0">
              <a:solidFill>
                <a:srgbClr val="FFFFFF"/>
              </a:solidFill>
            </a:endParaRPr>
          </a:p>
          <a:p>
            <a:pPr marL="914400" lvl="2" indent="-457200" algn="l">
              <a:spcBef>
                <a:spcPts val="0"/>
              </a:spcBef>
              <a:buFont typeface="Arial"/>
              <a:buChar char="•"/>
            </a:pPr>
            <a:r>
              <a:rPr lang="en-US" sz="3200" dirty="0">
                <a:solidFill>
                  <a:srgbClr val="FFFFFF"/>
                </a:solidFill>
              </a:rPr>
              <a:t>Why Would You Use Them?</a:t>
            </a:r>
          </a:p>
          <a:p>
            <a:pPr marL="914400" lvl="2" indent="-457200" algn="l">
              <a:spcBef>
                <a:spcPts val="0"/>
              </a:spcBef>
              <a:buFont typeface="Arial"/>
              <a:buChar char="•"/>
            </a:pPr>
            <a:r>
              <a:rPr lang="en-US" sz="3200" dirty="0">
                <a:solidFill>
                  <a:srgbClr val="FFFFFF"/>
                </a:solidFill>
              </a:rPr>
              <a:t>How Can You Use Them Well?</a:t>
            </a:r>
          </a:p>
        </p:txBody>
      </p:sp>
      <p:pic>
        <p:nvPicPr>
          <p:cNvPr id="8" name="Picture 7" descr="image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828800"/>
            <a:ext cx="3522133" cy="4114800"/>
          </a:xfrm>
          <a:prstGeom prst="rect">
            <a:avLst/>
          </a:prstGeom>
        </p:spPr>
      </p:pic>
    </p:spTree>
    <p:extLst>
      <p:ext uri="{BB962C8B-B14F-4D97-AF65-F5344CB8AC3E}">
        <p14:creationId xmlns:p14="http://schemas.microsoft.com/office/powerpoint/2010/main" val="4115949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8006"/>
            <a:ext cx="2819400" cy="1845594"/>
          </a:xfrm>
        </p:spPr>
        <p:txBody>
          <a:bodyPr>
            <a:normAutofit fontScale="90000"/>
          </a:bodyPr>
          <a:lstStyle/>
          <a:p>
            <a:pPr algn="l"/>
            <a:r>
              <a:rPr lang="en-US" b="1" dirty="0">
                <a:solidFill>
                  <a:srgbClr val="00549F"/>
                </a:solidFill>
                <a:latin typeface="+mn-lt"/>
              </a:rPr>
              <a:t>What Are These Processes?</a:t>
            </a:r>
          </a:p>
        </p:txBody>
      </p:sp>
      <p:sp>
        <p:nvSpPr>
          <p:cNvPr id="3" name="Content Placeholder 2"/>
          <p:cNvSpPr>
            <a:spLocks noGrp="1"/>
          </p:cNvSpPr>
          <p:nvPr>
            <p:ph idx="1"/>
          </p:nvPr>
        </p:nvSpPr>
        <p:spPr>
          <a:xfrm>
            <a:off x="228600" y="2100787"/>
            <a:ext cx="3124201" cy="4351338"/>
          </a:xfrm>
        </p:spPr>
        <p:txBody>
          <a:bodyPr>
            <a:normAutofit fontScale="85000" lnSpcReduction="10000"/>
          </a:bodyPr>
          <a:lstStyle/>
          <a:p>
            <a:r>
              <a:rPr lang="en-US" sz="3600" dirty="0"/>
              <a:t>How much do parties understand these processes?</a:t>
            </a:r>
          </a:p>
          <a:p>
            <a:r>
              <a:rPr lang="en-US" sz="3600" dirty="0"/>
              <a:t>How well are they prepared for them?</a:t>
            </a:r>
          </a:p>
          <a:p>
            <a:r>
              <a:rPr lang="en-US" sz="3600" dirty="0"/>
              <a:t>How well do their initial experiences often go?</a:t>
            </a:r>
          </a:p>
        </p:txBody>
      </p:sp>
      <p:sp>
        <p:nvSpPr>
          <p:cNvPr id="4" name="Slide Number Placeholder 3"/>
          <p:cNvSpPr>
            <a:spLocks noGrp="1"/>
          </p:cNvSpPr>
          <p:nvPr>
            <p:ph type="sldNum" sz="quarter" idx="12"/>
          </p:nvPr>
        </p:nvSpPr>
        <p:spPr/>
        <p:txBody>
          <a:bodyPr/>
          <a:lstStyle/>
          <a:p>
            <a:fld id="{86CB4B4D-7CA3-9044-876B-883B54F8677D}" type="slidenum">
              <a:rPr lang="en-US" smtClean="0"/>
              <a:t>19</a:t>
            </a:fld>
            <a:endParaRPr lang="en-US"/>
          </a:p>
        </p:txBody>
      </p:sp>
      <p:pic>
        <p:nvPicPr>
          <p:cNvPr id="6" name="Picture 5" descr="IEP_Meeting_Photo-1024x68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304800"/>
            <a:ext cx="5715000" cy="5029200"/>
          </a:xfrm>
          <a:prstGeom prst="rect">
            <a:avLst/>
          </a:prstGeom>
        </p:spPr>
      </p:pic>
      <p:sp>
        <p:nvSpPr>
          <p:cNvPr id="5" name="Footer Placeholder 4"/>
          <p:cNvSpPr>
            <a:spLocks noGrp="1"/>
          </p:cNvSpPr>
          <p:nvPr>
            <p:ph type="ftr" sz="quarter" idx="11"/>
          </p:nvPr>
        </p:nvSpPr>
        <p:spPr/>
        <p:txBody>
          <a:bodyPr/>
          <a:lstStyle/>
          <a:p>
            <a:r>
              <a:rPr lang="en-US"/>
              <a:t>© 2024 Conflict Coaching Matters LLC.</a:t>
            </a:r>
            <a:endParaRPr lang="en-US" dirty="0"/>
          </a:p>
        </p:txBody>
      </p:sp>
    </p:spTree>
    <p:extLst>
      <p:ext uri="{BB962C8B-B14F-4D97-AF65-F5344CB8AC3E}">
        <p14:creationId xmlns:p14="http://schemas.microsoft.com/office/powerpoint/2010/main" val="1621736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24400" y="2971800"/>
            <a:ext cx="3857625" cy="1027112"/>
          </a:xfrm>
        </p:spPr>
        <p:txBody>
          <a:bodyPr/>
          <a:lstStyle/>
          <a:p>
            <a:r>
              <a:rPr lang="en-US" sz="4000" dirty="0"/>
              <a:t>Welcome!</a:t>
            </a:r>
            <a:br>
              <a:rPr lang="en-US" sz="4000" dirty="0"/>
            </a:br>
            <a:br>
              <a:rPr lang="en-US" sz="4000" dirty="0"/>
            </a:br>
            <a:r>
              <a:rPr lang="en-US" sz="4000" dirty="0"/>
              <a:t>We’re so glad to have you here.</a:t>
            </a:r>
          </a:p>
        </p:txBody>
      </p:sp>
      <p:pic>
        <p:nvPicPr>
          <p:cNvPr id="7" name="Picture Placeholder 6" descr="stock-vector-welcome-banner-letters-with-transparent-circles-on-white-background-welcome-paper-banner-letters-1254796852.jpg"/>
          <p:cNvPicPr>
            <a:picLocks noGrp="1" noChangeAspect="1"/>
          </p:cNvPicPr>
          <p:nvPr>
            <p:ph type="pic" idx="2"/>
          </p:nvPr>
        </p:nvPicPr>
        <p:blipFill rotWithShape="1">
          <a:blip r:embed="rId2">
            <a:extLst>
              <a:ext uri="{28A0092B-C50C-407E-A947-70E740481C1C}">
                <a14:useLocalDpi xmlns:a14="http://schemas.microsoft.com/office/drawing/2010/main" val="0"/>
              </a:ext>
            </a:extLst>
          </a:blip>
          <a:srcRect l="13658" t="1" r="13658" b="9229"/>
          <a:stretch/>
        </p:blipFill>
        <p:spPr>
          <a:xfrm>
            <a:off x="381000" y="1371599"/>
            <a:ext cx="3632200" cy="3708033"/>
          </a:xfrm>
        </p:spPr>
      </p:pic>
    </p:spTree>
    <p:extLst>
      <p:ext uri="{BB962C8B-B14F-4D97-AF65-F5344CB8AC3E}">
        <p14:creationId xmlns:p14="http://schemas.microsoft.com/office/powerpoint/2010/main" val="2962805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610600" cy="1143000"/>
          </a:xfrm>
        </p:spPr>
        <p:txBody>
          <a:bodyPr>
            <a:normAutofit fontScale="90000"/>
          </a:bodyPr>
          <a:lstStyle/>
          <a:p>
            <a:r>
              <a:rPr lang="en-US" dirty="0">
                <a:solidFill>
                  <a:srgbClr val="000090"/>
                </a:solidFill>
              </a:rPr>
              <a:t>Sanderson &amp; Goldman 2023</a:t>
            </a:r>
            <a:br>
              <a:rPr lang="en-US" dirty="0">
                <a:solidFill>
                  <a:srgbClr val="000090"/>
                </a:solidFill>
              </a:rPr>
            </a:br>
            <a:r>
              <a:rPr lang="en-US" dirty="0">
                <a:solidFill>
                  <a:srgbClr val="000090"/>
                </a:solidFill>
              </a:rPr>
              <a:t>Remedial and Special Education, </a:t>
            </a:r>
            <a:r>
              <a:rPr lang="en-US" dirty="0" err="1">
                <a:solidFill>
                  <a:srgbClr val="000090"/>
                </a:solidFill>
              </a:rPr>
              <a:t>vol</a:t>
            </a:r>
            <a:r>
              <a:rPr lang="en-US" dirty="0">
                <a:solidFill>
                  <a:srgbClr val="000090"/>
                </a:solidFill>
              </a:rPr>
              <a:t> 44(3)</a:t>
            </a:r>
          </a:p>
        </p:txBody>
      </p:sp>
      <p:sp>
        <p:nvSpPr>
          <p:cNvPr id="3" name="Footer Placeholder 2"/>
          <p:cNvSpPr>
            <a:spLocks noGrp="1"/>
          </p:cNvSpPr>
          <p:nvPr>
            <p:ph type="ftr" sz="quarter" idx="11"/>
          </p:nvPr>
        </p:nvSpPr>
        <p:spPr/>
        <p:txBody>
          <a:bodyPr/>
          <a:lstStyle/>
          <a:p>
            <a:r>
              <a:rPr lang="en-US"/>
              <a:t>© 2024 Conflict Coaching Matters LLC.</a:t>
            </a:r>
            <a:endParaRPr lang="en-US" dirty="0"/>
          </a:p>
        </p:txBody>
      </p:sp>
      <p:sp>
        <p:nvSpPr>
          <p:cNvPr id="4" name="Slide Number Placeholder 3"/>
          <p:cNvSpPr>
            <a:spLocks noGrp="1"/>
          </p:cNvSpPr>
          <p:nvPr>
            <p:ph type="sldNum" sz="quarter" idx="12"/>
          </p:nvPr>
        </p:nvSpPr>
        <p:spPr/>
        <p:txBody>
          <a:bodyPr/>
          <a:lstStyle/>
          <a:p>
            <a:fld id="{D43A258E-717C-4617-81D7-D63D07A303A9}" type="slidenum">
              <a:rPr lang="en-US" smtClean="0"/>
              <a:pPr/>
              <a:t>20</a:t>
            </a:fld>
            <a:endParaRPr lang="en-US" dirty="0"/>
          </a:p>
        </p:txBody>
      </p:sp>
      <p:sp>
        <p:nvSpPr>
          <p:cNvPr id="6" name="Rectangle 5"/>
          <p:cNvSpPr/>
          <p:nvPr/>
        </p:nvSpPr>
        <p:spPr>
          <a:xfrm>
            <a:off x="990600" y="1600200"/>
            <a:ext cx="7543800" cy="4524315"/>
          </a:xfrm>
          <a:prstGeom prst="rect">
            <a:avLst/>
          </a:prstGeom>
        </p:spPr>
        <p:txBody>
          <a:bodyPr wrap="square">
            <a:spAutoFit/>
          </a:bodyPr>
          <a:lstStyle/>
          <a:p>
            <a:r>
              <a:rPr lang="en-US" sz="2400" dirty="0"/>
              <a:t>Using 1,183 responses from a national survey, we addressed the following research questions: (a) How satisfied are parents with their child’s current IEP? and (b) What characteristics of the parent, child, family–professional partnership, and IEP meeting predict greater parent satisfaction with their child’s IEP? Approximately 40% of parents reported some degree of dissatisfaction with their child’s IEP. Several child characteristics were associated with the most extreme levels of satisfaction. Results of a regression analysis indicated that, for this sample, parent, child, family–professional partnership, and IEP meeting characteristics significantly predicted parent satisfaction, with characteristics of the IEP meeting among the strongest predictors. </a:t>
            </a:r>
          </a:p>
        </p:txBody>
      </p:sp>
    </p:spTree>
    <p:extLst>
      <p:ext uri="{BB962C8B-B14F-4D97-AF65-F5344CB8AC3E}">
        <p14:creationId xmlns:p14="http://schemas.microsoft.com/office/powerpoint/2010/main" val="3338384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1271650"/>
          </a:xfrm>
        </p:spPr>
        <p:txBody>
          <a:bodyPr/>
          <a:lstStyle/>
          <a:p>
            <a:r>
              <a:rPr lang="en-US" dirty="0">
                <a:solidFill>
                  <a:srgbClr val="000090"/>
                </a:solidFill>
              </a:rPr>
              <a:t>Very Little Current Research on Parent Satisfaction with Mediation</a:t>
            </a:r>
          </a:p>
        </p:txBody>
      </p:sp>
      <p:sp>
        <p:nvSpPr>
          <p:cNvPr id="4" name="Footer Placeholder 3"/>
          <p:cNvSpPr>
            <a:spLocks noGrp="1"/>
          </p:cNvSpPr>
          <p:nvPr>
            <p:ph type="ftr" sz="quarter" idx="11"/>
          </p:nvPr>
        </p:nvSpPr>
        <p:spPr/>
        <p:txBody>
          <a:bodyPr/>
          <a:lstStyle/>
          <a:p>
            <a:r>
              <a:rPr lang="en-US"/>
              <a:t>© 2024 Conflict Coaching Matters LLC.</a:t>
            </a:r>
            <a:endParaRPr lang="en-US" dirty="0"/>
          </a:p>
        </p:txBody>
      </p:sp>
      <p:sp>
        <p:nvSpPr>
          <p:cNvPr id="5" name="Slide Number Placeholder 4"/>
          <p:cNvSpPr>
            <a:spLocks noGrp="1"/>
          </p:cNvSpPr>
          <p:nvPr>
            <p:ph type="sldNum" sz="quarter" idx="12"/>
          </p:nvPr>
        </p:nvSpPr>
        <p:spPr/>
        <p:txBody>
          <a:bodyPr/>
          <a:lstStyle/>
          <a:p>
            <a:fld id="{D43A258E-717C-4617-81D7-D63D07A303A9}" type="slidenum">
              <a:rPr lang="en-US" smtClean="0"/>
              <a:pPr/>
              <a:t>21</a:t>
            </a:fld>
            <a:endParaRPr lang="en-US" dirty="0"/>
          </a:p>
        </p:txBody>
      </p:sp>
      <p:pic>
        <p:nvPicPr>
          <p:cNvPr id="7" name="Picture Placeholder 6" descr="images (1).jpeg"/>
          <p:cNvPicPr>
            <a:picLocks noGrp="1" noChangeAspect="1"/>
          </p:cNvPicPr>
          <p:nvPr>
            <p:ph type="pic" idx="1"/>
          </p:nvPr>
        </p:nvPicPr>
        <p:blipFill>
          <a:blip r:embed="rId2">
            <a:extLst>
              <a:ext uri="{28A0092B-C50C-407E-A947-70E740481C1C}">
                <a14:useLocalDpi xmlns:a14="http://schemas.microsoft.com/office/drawing/2010/main" val="0"/>
              </a:ext>
            </a:extLst>
          </a:blip>
          <a:srcRect t="19732" b="19732"/>
          <a:stretch>
            <a:fillRect/>
          </a:stretch>
        </p:blipFill>
        <p:spPr/>
      </p:pic>
    </p:spTree>
    <p:extLst>
      <p:ext uri="{BB962C8B-B14F-4D97-AF65-F5344CB8AC3E}">
        <p14:creationId xmlns:p14="http://schemas.microsoft.com/office/powerpoint/2010/main" val="3803993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90"/>
                </a:solidFill>
              </a:rPr>
              <a:t>Explain the Processes</a:t>
            </a:r>
          </a:p>
        </p:txBody>
      </p:sp>
      <p:sp>
        <p:nvSpPr>
          <p:cNvPr id="3" name="Text Placeholder 2"/>
          <p:cNvSpPr>
            <a:spLocks noGrp="1"/>
          </p:cNvSpPr>
          <p:nvPr>
            <p:ph type="body" idx="1"/>
          </p:nvPr>
        </p:nvSpPr>
        <p:spPr>
          <a:xfrm>
            <a:off x="722313" y="2621383"/>
            <a:ext cx="7772400" cy="4008322"/>
          </a:xfrm>
        </p:spPr>
        <p:txBody>
          <a:bodyPr>
            <a:normAutofit fontScale="77500" lnSpcReduction="20000"/>
          </a:bodyPr>
          <a:lstStyle/>
          <a:p>
            <a:r>
              <a:rPr lang="en-US" sz="3600" dirty="0">
                <a:solidFill>
                  <a:srgbClr val="000090"/>
                </a:solidFill>
              </a:rPr>
              <a:t>A coaching conversation about IEP and/or Mediation Processes can be very helpful.</a:t>
            </a:r>
          </a:p>
          <a:p>
            <a:pPr marL="571500" indent="-571500">
              <a:buFont typeface="Arial"/>
              <a:buChar char="•"/>
            </a:pPr>
            <a:r>
              <a:rPr lang="en-US" sz="3600" dirty="0">
                <a:solidFill>
                  <a:srgbClr val="000090"/>
                </a:solidFill>
              </a:rPr>
              <a:t>Explain possible processes</a:t>
            </a:r>
          </a:p>
          <a:p>
            <a:pPr marL="571500" indent="-571500">
              <a:buFont typeface="Arial"/>
              <a:buChar char="•"/>
            </a:pPr>
            <a:r>
              <a:rPr lang="en-US" sz="3600" dirty="0">
                <a:solidFill>
                  <a:srgbClr val="000090"/>
                </a:solidFill>
              </a:rPr>
              <a:t>Explain how they work</a:t>
            </a:r>
          </a:p>
          <a:p>
            <a:pPr marL="571500" indent="-571500">
              <a:buFont typeface="Arial"/>
              <a:buChar char="•"/>
            </a:pPr>
            <a:r>
              <a:rPr lang="en-US" sz="3600" dirty="0">
                <a:solidFill>
                  <a:srgbClr val="000090"/>
                </a:solidFill>
              </a:rPr>
              <a:t>Explain when and how they can be accessed</a:t>
            </a:r>
          </a:p>
          <a:p>
            <a:pPr marL="571500" indent="-571500">
              <a:buFont typeface="Arial"/>
              <a:buChar char="•"/>
            </a:pPr>
            <a:r>
              <a:rPr lang="en-US" sz="3600" dirty="0">
                <a:solidFill>
                  <a:srgbClr val="000090"/>
                </a:solidFill>
              </a:rPr>
              <a:t>Explain how the party can best participate in them.</a:t>
            </a:r>
          </a:p>
          <a:p>
            <a:r>
              <a:rPr lang="en-US" sz="3600" b="1" dirty="0">
                <a:solidFill>
                  <a:srgbClr val="FF6600"/>
                </a:solidFill>
              </a:rPr>
              <a:t>How much of this do you do now?</a:t>
            </a:r>
          </a:p>
          <a:p>
            <a:r>
              <a:rPr lang="en-US" sz="3600" b="1" dirty="0">
                <a:solidFill>
                  <a:srgbClr val="FF6600"/>
                </a:solidFill>
              </a:rPr>
              <a:t>Share some of your best practices at your table. </a:t>
            </a:r>
          </a:p>
        </p:txBody>
      </p:sp>
      <p:sp>
        <p:nvSpPr>
          <p:cNvPr id="4" name="Footer Placeholder 3"/>
          <p:cNvSpPr>
            <a:spLocks noGrp="1"/>
          </p:cNvSpPr>
          <p:nvPr>
            <p:ph type="ftr" sz="quarter" idx="11"/>
          </p:nvPr>
        </p:nvSpPr>
        <p:spPr/>
        <p:txBody>
          <a:bodyPr/>
          <a:lstStyle/>
          <a:p>
            <a:r>
              <a:rPr lang="en-US"/>
              <a:t>© 2024 Conflict Coaching Matters LLC.</a:t>
            </a:r>
            <a:endParaRPr lang="en-US" dirty="0"/>
          </a:p>
        </p:txBody>
      </p:sp>
      <p:sp>
        <p:nvSpPr>
          <p:cNvPr id="5" name="Slide Number Placeholder 4"/>
          <p:cNvSpPr>
            <a:spLocks noGrp="1"/>
          </p:cNvSpPr>
          <p:nvPr>
            <p:ph type="sldNum" sz="quarter" idx="12"/>
          </p:nvPr>
        </p:nvSpPr>
        <p:spPr/>
        <p:txBody>
          <a:bodyPr/>
          <a:lstStyle/>
          <a:p>
            <a:fld id="{D43A258E-717C-4617-81D7-D63D07A303A9}" type="slidenum">
              <a:rPr lang="en-US" smtClean="0"/>
              <a:pPr/>
              <a:t>22</a:t>
            </a:fld>
            <a:endParaRPr lang="en-US" dirty="0"/>
          </a:p>
        </p:txBody>
      </p:sp>
    </p:spTree>
    <p:extLst>
      <p:ext uri="{BB962C8B-B14F-4D97-AF65-F5344CB8AC3E}">
        <p14:creationId xmlns:p14="http://schemas.microsoft.com/office/powerpoint/2010/main" val="47631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6933"/>
            <a:ext cx="6553200" cy="2090808"/>
          </a:xfrm>
        </p:spPr>
        <p:txBody>
          <a:bodyPr/>
          <a:lstStyle/>
          <a:p>
            <a:r>
              <a:rPr lang="en-US" sz="4400" dirty="0"/>
              <a:t>Coaching Parties to Maximize Their Success in Mediation/IEP</a:t>
            </a:r>
          </a:p>
        </p:txBody>
      </p:sp>
      <p:pic>
        <p:nvPicPr>
          <p:cNvPr id="5" name="Picture 4" descr="i-am-the-success-story.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209800"/>
            <a:ext cx="6563736" cy="4380580"/>
          </a:xfrm>
          <a:prstGeom prst="rect">
            <a:avLst/>
          </a:prstGeom>
        </p:spPr>
      </p:pic>
    </p:spTree>
    <p:extLst>
      <p:ext uri="{BB962C8B-B14F-4D97-AF65-F5344CB8AC3E}">
        <p14:creationId xmlns:p14="http://schemas.microsoft.com/office/powerpoint/2010/main" val="1652038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0090"/>
                </a:solidFill>
              </a:rPr>
              <a:t>Helping Them “Engage” Well in IEPS and Mediation </a:t>
            </a:r>
            <a:r>
              <a:rPr lang="mr-IN" dirty="0">
                <a:solidFill>
                  <a:srgbClr val="000090"/>
                </a:solidFill>
              </a:rPr>
              <a:t>–</a:t>
            </a:r>
            <a:r>
              <a:rPr lang="en-US" dirty="0">
                <a:solidFill>
                  <a:srgbClr val="000090"/>
                </a:solidFill>
              </a:rPr>
              <a:t> Expanding the Roadways Conversation</a:t>
            </a:r>
          </a:p>
        </p:txBody>
      </p:sp>
      <p:sp>
        <p:nvSpPr>
          <p:cNvPr id="3" name="Text Placeholder 2"/>
          <p:cNvSpPr>
            <a:spLocks noGrp="1"/>
          </p:cNvSpPr>
          <p:nvPr>
            <p:ph type="body" idx="1"/>
          </p:nvPr>
        </p:nvSpPr>
        <p:spPr>
          <a:xfrm>
            <a:off x="722313" y="2547938"/>
            <a:ext cx="7772400" cy="3548062"/>
          </a:xfrm>
        </p:spPr>
        <p:txBody>
          <a:bodyPr>
            <a:normAutofit fontScale="92500" lnSpcReduction="20000"/>
          </a:bodyPr>
          <a:lstStyle/>
          <a:p>
            <a:r>
              <a:rPr lang="en-US" sz="4400" dirty="0">
                <a:solidFill>
                  <a:srgbClr val="000090"/>
                </a:solidFill>
              </a:rPr>
              <a:t>What Are There Presentation Goals?</a:t>
            </a:r>
          </a:p>
          <a:p>
            <a:r>
              <a:rPr lang="en-US" sz="4400" dirty="0">
                <a:solidFill>
                  <a:srgbClr val="000090"/>
                </a:solidFill>
              </a:rPr>
              <a:t>What Are There Substantive Goals?</a:t>
            </a:r>
          </a:p>
          <a:p>
            <a:r>
              <a:rPr lang="en-US" sz="4400" dirty="0">
                <a:solidFill>
                  <a:srgbClr val="000090"/>
                </a:solidFill>
              </a:rPr>
              <a:t>How Can They Validate the Other?</a:t>
            </a:r>
          </a:p>
          <a:p>
            <a:r>
              <a:rPr lang="en-US" sz="4400" dirty="0">
                <a:solidFill>
                  <a:srgbClr val="000090"/>
                </a:solidFill>
              </a:rPr>
              <a:t>How Can They Handle Difficulties?</a:t>
            </a:r>
          </a:p>
          <a:p>
            <a:r>
              <a:rPr lang="en-US" sz="4400" dirty="0">
                <a:solidFill>
                  <a:srgbClr val="000090"/>
                </a:solidFill>
              </a:rPr>
              <a:t>How Can They Give Feedback?</a:t>
            </a:r>
          </a:p>
          <a:p>
            <a:r>
              <a:rPr lang="en-US" sz="4400" dirty="0">
                <a:solidFill>
                  <a:srgbClr val="000090"/>
                </a:solidFill>
              </a:rPr>
              <a:t>How Can They Negotiate?</a:t>
            </a:r>
          </a:p>
        </p:txBody>
      </p:sp>
      <p:sp>
        <p:nvSpPr>
          <p:cNvPr id="5" name="Slide Number Placeholder 4"/>
          <p:cNvSpPr>
            <a:spLocks noGrp="1"/>
          </p:cNvSpPr>
          <p:nvPr>
            <p:ph type="sldNum" sz="quarter" idx="12"/>
          </p:nvPr>
        </p:nvSpPr>
        <p:spPr/>
        <p:txBody>
          <a:bodyPr/>
          <a:lstStyle/>
          <a:p>
            <a:fld id="{D43A258E-717C-4617-81D7-D63D07A303A9}" type="slidenum">
              <a:rPr lang="en-US" smtClean="0"/>
              <a:pPr/>
              <a:t>24</a:t>
            </a:fld>
            <a:endParaRPr lang="en-US" dirty="0"/>
          </a:p>
        </p:txBody>
      </p:sp>
    </p:spTree>
    <p:extLst>
      <p:ext uri="{BB962C8B-B14F-4D97-AF65-F5344CB8AC3E}">
        <p14:creationId xmlns:p14="http://schemas.microsoft.com/office/powerpoint/2010/main" val="2053132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498475" y="242888"/>
            <a:ext cx="7556500" cy="1357312"/>
          </a:xfrm>
        </p:spPr>
        <p:txBody>
          <a:bodyPr anchor="ctr">
            <a:normAutofit/>
          </a:bodyPr>
          <a:lstStyle/>
          <a:p>
            <a:pPr eaLnBrk="1" hangingPunct="1"/>
            <a:r>
              <a:rPr lang="en-US" dirty="0">
                <a:solidFill>
                  <a:srgbClr val="000090"/>
                </a:solidFill>
                <a:latin typeface="Rockwell" charset="0"/>
                <a:ea typeface="ＭＳ Ｐゴシック" charset="0"/>
                <a:cs typeface="ＭＳ Ｐゴシック" charset="0"/>
              </a:rPr>
              <a:t>Presentation Goals</a:t>
            </a:r>
          </a:p>
        </p:txBody>
      </p:sp>
      <p:sp>
        <p:nvSpPr>
          <p:cNvPr id="27650" name="Content Placeholder 2"/>
          <p:cNvSpPr>
            <a:spLocks noGrp="1"/>
          </p:cNvSpPr>
          <p:nvPr>
            <p:ph idx="1"/>
          </p:nvPr>
        </p:nvSpPr>
        <p:spPr>
          <a:xfrm>
            <a:off x="498475" y="1600200"/>
            <a:ext cx="7556500" cy="4786313"/>
          </a:xfrm>
        </p:spPr>
        <p:txBody>
          <a:bodyPr>
            <a:normAutofit/>
          </a:bodyPr>
          <a:lstStyle/>
          <a:p>
            <a:pPr marL="342900" indent="-342900" eaLnBrk="1" hangingPunct="1">
              <a:buFont typeface="Wingdings" charset="0"/>
              <a:buNone/>
            </a:pPr>
            <a:endParaRPr lang="en-US" sz="1600" b="1" dirty="0">
              <a:solidFill>
                <a:srgbClr val="000090"/>
              </a:solidFill>
              <a:latin typeface="Rockwell" charset="0"/>
              <a:ea typeface="ＭＳ Ｐゴシック" charset="0"/>
              <a:cs typeface="ＭＳ Ｐゴシック" charset="0"/>
            </a:endParaRPr>
          </a:p>
          <a:p>
            <a:pPr marL="342900" indent="-342900" eaLnBrk="1" hangingPunct="1">
              <a:spcBef>
                <a:spcPct val="0"/>
              </a:spcBef>
            </a:pPr>
            <a:r>
              <a:rPr lang="en-US" sz="3600" dirty="0">
                <a:solidFill>
                  <a:srgbClr val="000090"/>
                </a:solidFill>
                <a:latin typeface="Rockwell" charset="0"/>
                <a:ea typeface="ＭＳ Ｐゴシック" charset="0"/>
                <a:cs typeface="ＭＳ Ｐゴシック" charset="0"/>
              </a:rPr>
              <a:t>How do I want to be seen?</a:t>
            </a:r>
          </a:p>
          <a:p>
            <a:pPr marL="342900" indent="-342900" eaLnBrk="1" hangingPunct="1">
              <a:spcBef>
                <a:spcPct val="0"/>
              </a:spcBef>
            </a:pPr>
            <a:r>
              <a:rPr lang="en-US" sz="3600" dirty="0">
                <a:solidFill>
                  <a:srgbClr val="000090"/>
                </a:solidFill>
                <a:latin typeface="Rockwell" charset="0"/>
                <a:ea typeface="ＭＳ Ｐゴシック" charset="0"/>
                <a:cs typeface="ＭＳ Ｐゴシック" charset="0"/>
              </a:rPr>
              <a:t>Introductory Comments</a:t>
            </a:r>
          </a:p>
          <a:p>
            <a:pPr marL="617220" lvl="1" indent="-342900">
              <a:spcBef>
                <a:spcPct val="0"/>
              </a:spcBef>
            </a:pPr>
            <a:r>
              <a:rPr lang="en-US" sz="3400" dirty="0">
                <a:solidFill>
                  <a:srgbClr val="000090"/>
                </a:solidFill>
                <a:latin typeface="Rockwell" charset="0"/>
                <a:ea typeface="ＭＳ Ｐゴシック" charset="0"/>
                <a:cs typeface="ＭＳ Ｐゴシック" charset="0"/>
              </a:rPr>
              <a:t>Who</a:t>
            </a:r>
          </a:p>
          <a:p>
            <a:pPr marL="617220" lvl="1" indent="-342900">
              <a:spcBef>
                <a:spcPct val="0"/>
              </a:spcBef>
            </a:pPr>
            <a:r>
              <a:rPr lang="en-US" sz="3400" dirty="0">
                <a:solidFill>
                  <a:srgbClr val="000090"/>
                </a:solidFill>
                <a:latin typeface="Rockwell" charset="0"/>
                <a:ea typeface="ＭＳ Ｐゴシック" charset="0"/>
                <a:cs typeface="ＭＳ Ｐゴシック" charset="0"/>
              </a:rPr>
              <a:t>With what experience</a:t>
            </a:r>
          </a:p>
          <a:p>
            <a:pPr marL="617220" lvl="1" indent="-342900">
              <a:spcBef>
                <a:spcPct val="0"/>
              </a:spcBef>
            </a:pPr>
            <a:r>
              <a:rPr lang="en-US" sz="3400" dirty="0">
                <a:solidFill>
                  <a:srgbClr val="000090"/>
                </a:solidFill>
                <a:latin typeface="Rockwell" charset="0"/>
                <a:ea typeface="ＭＳ Ｐゴシック" charset="0"/>
                <a:cs typeface="ＭＳ Ｐゴシック" charset="0"/>
              </a:rPr>
              <a:t>With what expertise</a:t>
            </a:r>
          </a:p>
          <a:p>
            <a:pPr marL="617220" lvl="1" indent="-342900">
              <a:spcBef>
                <a:spcPct val="0"/>
              </a:spcBef>
            </a:pPr>
            <a:r>
              <a:rPr lang="en-US" sz="3400" dirty="0">
                <a:solidFill>
                  <a:srgbClr val="000090"/>
                </a:solidFill>
                <a:latin typeface="Rockwell" charset="0"/>
                <a:ea typeface="ＭＳ Ｐゴシック" charset="0"/>
                <a:cs typeface="ＭＳ Ｐゴシック" charset="0"/>
              </a:rPr>
              <a:t>With what roles</a:t>
            </a:r>
          </a:p>
          <a:p>
            <a:pPr marL="342900" indent="-342900">
              <a:spcBef>
                <a:spcPct val="0"/>
              </a:spcBef>
            </a:pPr>
            <a:r>
              <a:rPr lang="en-US" sz="3600" dirty="0">
                <a:solidFill>
                  <a:srgbClr val="000090"/>
                </a:solidFill>
                <a:latin typeface="Rockwell" charset="0"/>
                <a:ea typeface="ＭＳ Ｐゴシック" charset="0"/>
                <a:cs typeface="ＭＳ Ｐゴシック" charset="0"/>
              </a:rPr>
              <a:t>How will I respond if I’m not being seen as desired?</a:t>
            </a:r>
          </a:p>
          <a:p>
            <a:pPr marL="342900" indent="-342900" eaLnBrk="1" hangingPunct="1">
              <a:buFont typeface="Wingdings" charset="0"/>
              <a:buNone/>
            </a:pPr>
            <a:endParaRPr lang="en-US" sz="2800" dirty="0">
              <a:solidFill>
                <a:srgbClr val="000090"/>
              </a:solidFill>
              <a:latin typeface="Rockwell" charset="0"/>
              <a:ea typeface="ＭＳ Ｐゴシック" charset="0"/>
              <a:cs typeface="ＭＳ Ｐゴシック" charset="0"/>
            </a:endParaRPr>
          </a:p>
        </p:txBody>
      </p:sp>
      <p:sp>
        <p:nvSpPr>
          <p:cNvPr id="3" name="Slide Number Placeholder 2"/>
          <p:cNvSpPr>
            <a:spLocks noGrp="1"/>
          </p:cNvSpPr>
          <p:nvPr>
            <p:ph type="sldNum" sz="quarter" idx="12"/>
          </p:nvPr>
        </p:nvSpPr>
        <p:spPr/>
        <p:txBody>
          <a:bodyPr/>
          <a:lstStyle/>
          <a:p>
            <a:fld id="{D43A258E-717C-4617-81D7-D63D07A303A9}" type="slidenum">
              <a:rPr lang="en-US" smtClean="0"/>
              <a:pPr/>
              <a:t>25</a:t>
            </a:fld>
            <a:endParaRPr lang="en-US" dirty="0"/>
          </a:p>
        </p:txBody>
      </p:sp>
    </p:spTree>
    <p:extLst>
      <p:ext uri="{BB962C8B-B14F-4D97-AF65-F5344CB8AC3E}">
        <p14:creationId xmlns:p14="http://schemas.microsoft.com/office/powerpoint/2010/main" val="703823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533400" y="457200"/>
            <a:ext cx="7556500" cy="995362"/>
          </a:xfrm>
        </p:spPr>
        <p:txBody>
          <a:bodyPr anchor="ctr">
            <a:normAutofit/>
          </a:bodyPr>
          <a:lstStyle/>
          <a:p>
            <a:pPr eaLnBrk="1" hangingPunct="1"/>
            <a:r>
              <a:rPr lang="en-US" dirty="0">
                <a:solidFill>
                  <a:srgbClr val="000090"/>
                </a:solidFill>
                <a:latin typeface="Rockwell" charset="0"/>
                <a:ea typeface="ＭＳ Ｐゴシック" charset="0"/>
                <a:cs typeface="ＭＳ Ｐゴシック" charset="0"/>
              </a:rPr>
              <a:t>Substantive Goals</a:t>
            </a:r>
          </a:p>
        </p:txBody>
      </p:sp>
      <p:sp>
        <p:nvSpPr>
          <p:cNvPr id="33794" name="Content Placeholder 2"/>
          <p:cNvSpPr>
            <a:spLocks noGrp="1"/>
          </p:cNvSpPr>
          <p:nvPr>
            <p:ph idx="1"/>
          </p:nvPr>
        </p:nvSpPr>
        <p:spPr>
          <a:xfrm>
            <a:off x="533400" y="1219200"/>
            <a:ext cx="8382000" cy="4114800"/>
          </a:xfrm>
        </p:spPr>
        <p:txBody>
          <a:bodyPr>
            <a:noAutofit/>
          </a:bodyPr>
          <a:lstStyle/>
          <a:p>
            <a:pPr marL="342900" indent="-342900" eaLnBrk="1" hangingPunct="1">
              <a:spcBef>
                <a:spcPct val="0"/>
              </a:spcBef>
            </a:pPr>
            <a:r>
              <a:rPr lang="en-US" sz="3600" dirty="0">
                <a:solidFill>
                  <a:srgbClr val="003DBC"/>
                </a:solidFill>
                <a:latin typeface="Rockwell" charset="0"/>
                <a:ea typeface="ＭＳ Ｐゴシック" charset="0"/>
                <a:cs typeface="ＭＳ Ｐゴシック" charset="0"/>
              </a:rPr>
              <a:t>What do I really want/need out of this?</a:t>
            </a:r>
          </a:p>
          <a:p>
            <a:pPr marL="342900" indent="-342900" eaLnBrk="1" hangingPunct="1">
              <a:spcBef>
                <a:spcPct val="0"/>
              </a:spcBef>
            </a:pPr>
            <a:r>
              <a:rPr lang="en-US" sz="3600" dirty="0">
                <a:solidFill>
                  <a:srgbClr val="003DBC"/>
                </a:solidFill>
                <a:latin typeface="Rockwell" charset="0"/>
                <a:ea typeface="ＭＳ Ｐゴシック" charset="0"/>
                <a:cs typeface="ＭＳ Ｐゴシック" charset="0"/>
              </a:rPr>
              <a:t>What do I </a:t>
            </a:r>
            <a:r>
              <a:rPr lang="en-US" sz="3600" i="1" dirty="0">
                <a:solidFill>
                  <a:srgbClr val="003DBC"/>
                </a:solidFill>
                <a:latin typeface="Rockwell" charset="0"/>
                <a:ea typeface="ＭＳ Ｐゴシック" charset="0"/>
                <a:cs typeface="ＭＳ Ｐゴシック" charset="0"/>
              </a:rPr>
              <a:t>really </a:t>
            </a:r>
            <a:r>
              <a:rPr lang="en-US" sz="3600" dirty="0">
                <a:solidFill>
                  <a:srgbClr val="003DBC"/>
                </a:solidFill>
                <a:latin typeface="Rockwell" charset="0"/>
                <a:ea typeface="ＭＳ Ｐゴシック" charset="0"/>
                <a:cs typeface="ＭＳ Ｐゴシック" charset="0"/>
              </a:rPr>
              <a:t>want for others?</a:t>
            </a:r>
          </a:p>
          <a:p>
            <a:pPr marL="342900" indent="-342900" eaLnBrk="1" hangingPunct="1">
              <a:spcBef>
                <a:spcPct val="0"/>
              </a:spcBef>
            </a:pPr>
            <a:r>
              <a:rPr lang="en-US" sz="3600" dirty="0">
                <a:solidFill>
                  <a:srgbClr val="003DBC"/>
                </a:solidFill>
                <a:latin typeface="Rockwell" charset="0"/>
                <a:ea typeface="ＭＳ Ｐゴシック" charset="0"/>
                <a:cs typeface="ＭＳ Ｐゴシック" charset="0"/>
              </a:rPr>
              <a:t>What do I </a:t>
            </a:r>
            <a:r>
              <a:rPr lang="en-US" sz="3600" i="1" dirty="0">
                <a:solidFill>
                  <a:srgbClr val="003DBC"/>
                </a:solidFill>
                <a:latin typeface="Rockwell" charset="0"/>
                <a:ea typeface="ＭＳ Ｐゴシック" charset="0"/>
                <a:cs typeface="ＭＳ Ｐゴシック" charset="0"/>
              </a:rPr>
              <a:t>really </a:t>
            </a:r>
            <a:r>
              <a:rPr lang="en-US" sz="3600" dirty="0">
                <a:solidFill>
                  <a:srgbClr val="003DBC"/>
                </a:solidFill>
                <a:latin typeface="Rockwell" charset="0"/>
                <a:ea typeface="ＭＳ Ｐゴシック" charset="0"/>
                <a:cs typeface="ＭＳ Ｐゴシック" charset="0"/>
              </a:rPr>
              <a:t>want for the relationship?</a:t>
            </a:r>
          </a:p>
          <a:p>
            <a:pPr marL="342900" indent="-342900" eaLnBrk="1" hangingPunct="1">
              <a:spcBef>
                <a:spcPct val="0"/>
              </a:spcBef>
            </a:pPr>
            <a:r>
              <a:rPr lang="en-US" sz="3600" dirty="0">
                <a:solidFill>
                  <a:srgbClr val="003DBC"/>
                </a:solidFill>
                <a:latin typeface="Rockwell" charset="0"/>
                <a:ea typeface="ＭＳ Ｐゴシック" charset="0"/>
                <a:cs typeface="ＭＳ Ｐゴシック" charset="0"/>
              </a:rPr>
              <a:t>How will I behave in this conversation to </a:t>
            </a:r>
          </a:p>
          <a:p>
            <a:pPr marL="617220" lvl="1" indent="-342900">
              <a:spcBef>
                <a:spcPct val="0"/>
              </a:spcBef>
            </a:pPr>
            <a:r>
              <a:rPr lang="en-US" sz="3600" dirty="0">
                <a:solidFill>
                  <a:srgbClr val="003DBC"/>
                </a:solidFill>
                <a:latin typeface="Rockwell" charset="0"/>
                <a:ea typeface="ＭＳ Ｐゴシック" charset="0"/>
                <a:cs typeface="ＭＳ Ｐゴシック" charset="0"/>
              </a:rPr>
              <a:t>Show I want these results?</a:t>
            </a:r>
          </a:p>
          <a:p>
            <a:pPr marL="617220" lvl="1" indent="-342900">
              <a:spcBef>
                <a:spcPct val="0"/>
              </a:spcBef>
            </a:pPr>
            <a:r>
              <a:rPr lang="en-US" sz="3600" dirty="0">
                <a:solidFill>
                  <a:srgbClr val="003DBC"/>
                </a:solidFill>
                <a:latin typeface="Rockwell" charset="0"/>
                <a:ea typeface="ＭＳ Ｐゴシック" charset="0"/>
                <a:cs typeface="ＭＳ Ｐゴシック" charset="0"/>
              </a:rPr>
              <a:t>Increase the likelihood of getting these results? </a:t>
            </a:r>
          </a:p>
          <a:p>
            <a:pPr marL="342900" indent="-342900" eaLnBrk="1" hangingPunct="1"/>
            <a:endParaRPr lang="en-US" sz="3600" dirty="0">
              <a:solidFill>
                <a:srgbClr val="003DBC"/>
              </a:solidFill>
              <a:latin typeface="Rockwell" charset="0"/>
              <a:ea typeface="ＭＳ Ｐゴシック" charset="0"/>
              <a:cs typeface="ＭＳ Ｐゴシック" charset="0"/>
            </a:endParaRPr>
          </a:p>
        </p:txBody>
      </p:sp>
      <p:sp>
        <p:nvSpPr>
          <p:cNvPr id="3" name="Slide Number Placeholder 2"/>
          <p:cNvSpPr>
            <a:spLocks noGrp="1"/>
          </p:cNvSpPr>
          <p:nvPr>
            <p:ph type="sldNum" sz="quarter" idx="12"/>
          </p:nvPr>
        </p:nvSpPr>
        <p:spPr/>
        <p:txBody>
          <a:bodyPr/>
          <a:lstStyle/>
          <a:p>
            <a:fld id="{D43A258E-717C-4617-81D7-D63D07A303A9}" type="slidenum">
              <a:rPr lang="en-US" smtClean="0"/>
              <a:pPr/>
              <a:t>26</a:t>
            </a:fld>
            <a:endParaRPr lang="en-US" dirty="0"/>
          </a:p>
        </p:txBody>
      </p:sp>
    </p:spTree>
    <p:extLst>
      <p:ext uri="{BB962C8B-B14F-4D97-AF65-F5344CB8AC3E}">
        <p14:creationId xmlns:p14="http://schemas.microsoft.com/office/powerpoint/2010/main" val="3232992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498475" y="242888"/>
            <a:ext cx="7556500" cy="1357312"/>
          </a:xfrm>
        </p:spPr>
        <p:txBody>
          <a:bodyPr anchor="ctr">
            <a:normAutofit/>
          </a:bodyPr>
          <a:lstStyle/>
          <a:p>
            <a:pPr eaLnBrk="1" hangingPunct="1"/>
            <a:r>
              <a:rPr lang="en-US" dirty="0">
                <a:solidFill>
                  <a:srgbClr val="000090"/>
                </a:solidFill>
                <a:latin typeface="Rockwell" charset="0"/>
                <a:ea typeface="ＭＳ Ｐゴシック" charset="0"/>
                <a:cs typeface="ＭＳ Ｐゴシック" charset="0"/>
              </a:rPr>
              <a:t>Perspective Taking and Validation</a:t>
            </a:r>
          </a:p>
        </p:txBody>
      </p:sp>
      <p:sp>
        <p:nvSpPr>
          <p:cNvPr id="27650" name="Content Placeholder 2"/>
          <p:cNvSpPr>
            <a:spLocks noGrp="1"/>
          </p:cNvSpPr>
          <p:nvPr>
            <p:ph idx="1"/>
          </p:nvPr>
        </p:nvSpPr>
        <p:spPr>
          <a:xfrm>
            <a:off x="498475" y="1905000"/>
            <a:ext cx="5140325" cy="4481513"/>
          </a:xfrm>
        </p:spPr>
        <p:txBody>
          <a:bodyPr>
            <a:normAutofit/>
          </a:bodyPr>
          <a:lstStyle/>
          <a:p>
            <a:pPr marL="342900" indent="-342900" eaLnBrk="1" hangingPunct="1">
              <a:spcBef>
                <a:spcPct val="0"/>
              </a:spcBef>
            </a:pPr>
            <a:r>
              <a:rPr lang="en-US" sz="3200" dirty="0">
                <a:solidFill>
                  <a:srgbClr val="000090"/>
                </a:solidFill>
                <a:latin typeface="Rockwell" charset="0"/>
                <a:ea typeface="ＭＳ Ｐゴシック" charset="0"/>
                <a:cs typeface="ＭＳ Ｐゴシック" charset="0"/>
              </a:rPr>
              <a:t>Affirmation</a:t>
            </a:r>
          </a:p>
          <a:p>
            <a:pPr marL="617220" lvl="1" indent="-342900">
              <a:spcBef>
                <a:spcPct val="0"/>
              </a:spcBef>
            </a:pPr>
            <a:r>
              <a:rPr lang="en-US" sz="3000" dirty="0">
                <a:solidFill>
                  <a:srgbClr val="000090"/>
                </a:solidFill>
                <a:latin typeface="Rockwell" charset="0"/>
                <a:ea typeface="ＭＳ Ｐゴシック" charset="0"/>
                <a:cs typeface="ＭＳ Ｐゴシック" charset="0"/>
              </a:rPr>
              <a:t>“I appreciate”</a:t>
            </a:r>
          </a:p>
          <a:p>
            <a:pPr marL="617220" lvl="1" indent="-342900">
              <a:spcBef>
                <a:spcPct val="0"/>
              </a:spcBef>
            </a:pPr>
            <a:r>
              <a:rPr lang="en-US" sz="3000" dirty="0">
                <a:solidFill>
                  <a:srgbClr val="000090"/>
                </a:solidFill>
                <a:latin typeface="Rockwell" charset="0"/>
                <a:ea typeface="ＭＳ Ｐゴシック" charset="0"/>
                <a:cs typeface="ＭＳ Ｐゴシック" charset="0"/>
              </a:rPr>
              <a:t>“Thank you for . . .” </a:t>
            </a:r>
          </a:p>
          <a:p>
            <a:pPr marL="617220" lvl="1" indent="-342900">
              <a:spcBef>
                <a:spcPct val="0"/>
              </a:spcBef>
            </a:pPr>
            <a:r>
              <a:rPr lang="en-US" sz="3000" dirty="0">
                <a:solidFill>
                  <a:srgbClr val="000090"/>
                </a:solidFill>
                <a:latin typeface="Rockwell" charset="0"/>
                <a:ea typeface="ＭＳ Ｐゴシック" charset="0"/>
                <a:cs typeface="ＭＳ Ｐゴシック" charset="0"/>
              </a:rPr>
              <a:t>“I realize”</a:t>
            </a:r>
          </a:p>
          <a:p>
            <a:pPr marL="617220" lvl="1" indent="-342900">
              <a:spcBef>
                <a:spcPct val="0"/>
              </a:spcBef>
            </a:pPr>
            <a:r>
              <a:rPr lang="en-US" sz="3000" dirty="0">
                <a:solidFill>
                  <a:srgbClr val="000090"/>
                </a:solidFill>
                <a:latin typeface="Rockwell" charset="0"/>
                <a:ea typeface="ＭＳ Ｐゴシック" charset="0"/>
                <a:cs typeface="ＭＳ Ｐゴシック" charset="0"/>
              </a:rPr>
              <a:t>“I see”</a:t>
            </a:r>
          </a:p>
          <a:p>
            <a:pPr marL="342900" indent="-342900">
              <a:spcBef>
                <a:spcPct val="0"/>
              </a:spcBef>
            </a:pPr>
            <a:r>
              <a:rPr lang="en-US" sz="3200" dirty="0">
                <a:solidFill>
                  <a:srgbClr val="000090"/>
                </a:solidFill>
                <a:latin typeface="Rockwell" charset="0"/>
                <a:ea typeface="ＭＳ Ｐゴシック" charset="0"/>
                <a:cs typeface="ＭＳ Ｐゴシック" charset="0"/>
              </a:rPr>
              <a:t>Positive Statement of Their Perspective/Their Goals</a:t>
            </a:r>
          </a:p>
        </p:txBody>
      </p:sp>
      <p:sp>
        <p:nvSpPr>
          <p:cNvPr id="3" name="Slide Number Placeholder 2"/>
          <p:cNvSpPr>
            <a:spLocks noGrp="1"/>
          </p:cNvSpPr>
          <p:nvPr>
            <p:ph type="sldNum" sz="quarter" idx="12"/>
          </p:nvPr>
        </p:nvSpPr>
        <p:spPr/>
        <p:txBody>
          <a:bodyPr/>
          <a:lstStyle/>
          <a:p>
            <a:fld id="{D43A258E-717C-4617-81D7-D63D07A303A9}" type="slidenum">
              <a:rPr lang="en-US" smtClean="0"/>
              <a:pPr/>
              <a:t>27</a:t>
            </a:fld>
            <a:endParaRPr lang="en-US" dirty="0"/>
          </a:p>
        </p:txBody>
      </p:sp>
      <p:pic>
        <p:nvPicPr>
          <p:cNvPr id="4" name="Picture 3" descr="g4.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0970" y="2667000"/>
            <a:ext cx="2772029" cy="2762767"/>
          </a:xfrm>
          <a:prstGeom prst="rect">
            <a:avLst/>
          </a:prstGeom>
        </p:spPr>
      </p:pic>
    </p:spTree>
    <p:extLst>
      <p:ext uri="{BB962C8B-B14F-4D97-AF65-F5344CB8AC3E}">
        <p14:creationId xmlns:p14="http://schemas.microsoft.com/office/powerpoint/2010/main" val="1263588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498475" y="242888"/>
            <a:ext cx="7556500" cy="1357312"/>
          </a:xfrm>
        </p:spPr>
        <p:txBody>
          <a:bodyPr anchor="ctr">
            <a:normAutofit/>
          </a:bodyPr>
          <a:lstStyle/>
          <a:p>
            <a:pPr eaLnBrk="1" hangingPunct="1"/>
            <a:r>
              <a:rPr lang="en-US" dirty="0">
                <a:solidFill>
                  <a:srgbClr val="000090"/>
                </a:solidFill>
                <a:latin typeface="Rockwell" charset="0"/>
                <a:ea typeface="ＭＳ Ｐゴシック" charset="0"/>
                <a:cs typeface="ＭＳ Ｐゴシック" charset="0"/>
              </a:rPr>
              <a:t>Perspective Taking and Validation</a:t>
            </a:r>
          </a:p>
        </p:txBody>
      </p:sp>
      <p:sp>
        <p:nvSpPr>
          <p:cNvPr id="27650" name="Content Placeholder 2"/>
          <p:cNvSpPr>
            <a:spLocks noGrp="1"/>
          </p:cNvSpPr>
          <p:nvPr>
            <p:ph idx="1"/>
          </p:nvPr>
        </p:nvSpPr>
        <p:spPr>
          <a:xfrm>
            <a:off x="3886199" y="1600200"/>
            <a:ext cx="4953001" cy="4786313"/>
          </a:xfrm>
        </p:spPr>
        <p:txBody>
          <a:bodyPr>
            <a:normAutofit fontScale="92500" lnSpcReduction="10000"/>
          </a:bodyPr>
          <a:lstStyle/>
          <a:p>
            <a:pPr marL="342900" indent="-342900" eaLnBrk="1" hangingPunct="1">
              <a:spcBef>
                <a:spcPct val="0"/>
              </a:spcBef>
            </a:pPr>
            <a:r>
              <a:rPr lang="en-US" sz="3200" dirty="0">
                <a:solidFill>
                  <a:srgbClr val="000090"/>
                </a:solidFill>
                <a:latin typeface="Rockwell" charset="0"/>
                <a:ea typeface="ＭＳ Ｐゴシック" charset="0"/>
                <a:cs typeface="ＭＳ Ｐゴシック" charset="0"/>
              </a:rPr>
              <a:t>Questions</a:t>
            </a:r>
          </a:p>
          <a:p>
            <a:pPr marL="617220" lvl="1" indent="-342900">
              <a:spcBef>
                <a:spcPct val="0"/>
              </a:spcBef>
            </a:pPr>
            <a:r>
              <a:rPr lang="en-US" sz="3000" dirty="0">
                <a:solidFill>
                  <a:srgbClr val="000090"/>
                </a:solidFill>
                <a:latin typeface="Rockwell" charset="0"/>
                <a:ea typeface="ＭＳ Ｐゴシック" charset="0"/>
                <a:cs typeface="ＭＳ Ｐゴシック" charset="0"/>
              </a:rPr>
              <a:t>Prepare 1-2 affirming and open-ended questions for other parties</a:t>
            </a:r>
          </a:p>
          <a:p>
            <a:pPr marL="617220" lvl="1" indent="-342900">
              <a:spcBef>
                <a:spcPct val="0"/>
              </a:spcBef>
            </a:pPr>
            <a:r>
              <a:rPr lang="en-US" sz="3000" dirty="0">
                <a:solidFill>
                  <a:srgbClr val="000090"/>
                </a:solidFill>
                <a:latin typeface="Rockwell" charset="0"/>
                <a:ea typeface="ＭＳ Ｐゴシック" charset="0"/>
                <a:cs typeface="ＭＳ Ｐゴシック" charset="0"/>
              </a:rPr>
              <a:t>Start with “How” and “What”</a:t>
            </a:r>
          </a:p>
          <a:p>
            <a:pPr marL="891540" lvl="2" indent="-342900">
              <a:spcBef>
                <a:spcPct val="0"/>
              </a:spcBef>
            </a:pPr>
            <a:r>
              <a:rPr lang="en-US" sz="2600" dirty="0">
                <a:solidFill>
                  <a:srgbClr val="000090"/>
                </a:solidFill>
                <a:latin typeface="Rockwell" charset="0"/>
                <a:ea typeface="ＭＳ Ｐゴシック" charset="0"/>
                <a:cs typeface="ＭＳ Ｐゴシック" charset="0"/>
              </a:rPr>
              <a:t>Ask more about “What’s Working”</a:t>
            </a:r>
          </a:p>
          <a:p>
            <a:pPr marL="891540" lvl="2" indent="-342900">
              <a:spcBef>
                <a:spcPct val="0"/>
              </a:spcBef>
            </a:pPr>
            <a:r>
              <a:rPr lang="en-US" sz="2600" dirty="0">
                <a:solidFill>
                  <a:srgbClr val="000090"/>
                </a:solidFill>
                <a:latin typeface="Rockwell" charset="0"/>
                <a:ea typeface="ＭＳ Ｐゴシック" charset="0"/>
                <a:cs typeface="ＭＳ Ｐゴシック" charset="0"/>
              </a:rPr>
              <a:t>Ask more about “Why It Matters To Them”</a:t>
            </a:r>
          </a:p>
          <a:p>
            <a:pPr marL="891540" lvl="2" indent="-342900">
              <a:spcBef>
                <a:spcPct val="0"/>
              </a:spcBef>
            </a:pPr>
            <a:r>
              <a:rPr lang="en-US" sz="2600" dirty="0">
                <a:solidFill>
                  <a:srgbClr val="000090"/>
                </a:solidFill>
                <a:latin typeface="Rockwell" charset="0"/>
                <a:ea typeface="ＭＳ Ｐゴシック" charset="0"/>
                <a:cs typeface="ＭＳ Ｐゴシック" charset="0"/>
              </a:rPr>
              <a:t>Ask them about “what you don’t understand”</a:t>
            </a:r>
          </a:p>
        </p:txBody>
      </p:sp>
      <p:sp>
        <p:nvSpPr>
          <p:cNvPr id="3" name="Slide Number Placeholder 2"/>
          <p:cNvSpPr>
            <a:spLocks noGrp="1"/>
          </p:cNvSpPr>
          <p:nvPr>
            <p:ph type="sldNum" sz="quarter" idx="12"/>
          </p:nvPr>
        </p:nvSpPr>
        <p:spPr/>
        <p:txBody>
          <a:bodyPr/>
          <a:lstStyle/>
          <a:p>
            <a:fld id="{D43A258E-717C-4617-81D7-D63D07A303A9}" type="slidenum">
              <a:rPr lang="en-US" smtClean="0"/>
              <a:pPr/>
              <a:t>28</a:t>
            </a:fld>
            <a:endParaRPr lang="en-US" dirty="0"/>
          </a:p>
        </p:txBody>
      </p:sp>
      <p:pic>
        <p:nvPicPr>
          <p:cNvPr id="7" name="Picture 6" descr="imag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362200"/>
            <a:ext cx="3276600" cy="3276600"/>
          </a:xfrm>
          <a:prstGeom prst="rect">
            <a:avLst/>
          </a:prstGeom>
        </p:spPr>
      </p:pic>
    </p:spTree>
    <p:extLst>
      <p:ext uri="{BB962C8B-B14F-4D97-AF65-F5344CB8AC3E}">
        <p14:creationId xmlns:p14="http://schemas.microsoft.com/office/powerpoint/2010/main" val="2275400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498475" y="242888"/>
            <a:ext cx="7556500" cy="1357312"/>
          </a:xfrm>
        </p:spPr>
        <p:txBody>
          <a:bodyPr anchor="ctr">
            <a:normAutofit/>
          </a:bodyPr>
          <a:lstStyle/>
          <a:p>
            <a:pPr eaLnBrk="1" hangingPunct="1"/>
            <a:r>
              <a:rPr lang="en-US" dirty="0">
                <a:solidFill>
                  <a:srgbClr val="000090"/>
                </a:solidFill>
                <a:latin typeface="Rockwell" charset="0"/>
                <a:ea typeface="ＭＳ Ｐゴシック" charset="0"/>
                <a:cs typeface="ＭＳ Ｐゴシック" charset="0"/>
              </a:rPr>
              <a:t>Potholes </a:t>
            </a:r>
            <a:r>
              <a:rPr lang="mr-IN" dirty="0">
                <a:solidFill>
                  <a:srgbClr val="000090"/>
                </a:solidFill>
                <a:latin typeface="Rockwell" charset="0"/>
                <a:ea typeface="ＭＳ Ｐゴシック" charset="0"/>
                <a:cs typeface="ＭＳ Ｐゴシック" charset="0"/>
              </a:rPr>
              <a:t>–</a:t>
            </a:r>
            <a:r>
              <a:rPr lang="en-US" dirty="0">
                <a:solidFill>
                  <a:srgbClr val="000090"/>
                </a:solidFill>
                <a:latin typeface="Rockwell" charset="0"/>
                <a:ea typeface="ＭＳ Ｐゴシック" charset="0"/>
                <a:cs typeface="ＭＳ Ｐゴシック" charset="0"/>
              </a:rPr>
              <a:t> Handling Difficulties</a:t>
            </a:r>
          </a:p>
        </p:txBody>
      </p:sp>
      <p:sp>
        <p:nvSpPr>
          <p:cNvPr id="27650" name="Content Placeholder 2"/>
          <p:cNvSpPr>
            <a:spLocks noGrp="1"/>
          </p:cNvSpPr>
          <p:nvPr>
            <p:ph idx="1"/>
          </p:nvPr>
        </p:nvSpPr>
        <p:spPr>
          <a:xfrm>
            <a:off x="498475" y="1905000"/>
            <a:ext cx="5140325" cy="4481513"/>
          </a:xfrm>
        </p:spPr>
        <p:txBody>
          <a:bodyPr>
            <a:normAutofit/>
          </a:bodyPr>
          <a:lstStyle/>
          <a:p>
            <a:pPr marL="342900" indent="-342900" eaLnBrk="1" hangingPunct="1">
              <a:spcBef>
                <a:spcPct val="0"/>
              </a:spcBef>
            </a:pPr>
            <a:r>
              <a:rPr lang="en-US" sz="3200" dirty="0">
                <a:solidFill>
                  <a:srgbClr val="000090"/>
                </a:solidFill>
                <a:latin typeface="Rockwell" charset="0"/>
                <a:ea typeface="ＭＳ Ｐゴシック" charset="0"/>
                <a:cs typeface="ＭＳ Ｐゴシック" charset="0"/>
              </a:rPr>
              <a:t>Plan for Requests:</a:t>
            </a:r>
          </a:p>
          <a:p>
            <a:pPr marL="617220" lvl="1" indent="-342900">
              <a:spcBef>
                <a:spcPct val="0"/>
              </a:spcBef>
            </a:pPr>
            <a:r>
              <a:rPr lang="en-US" sz="3000" dirty="0">
                <a:solidFill>
                  <a:srgbClr val="000090"/>
                </a:solidFill>
                <a:latin typeface="Rockwell" charset="0"/>
                <a:ea typeface="ＭＳ Ｐゴシック" charset="0"/>
                <a:cs typeface="ＭＳ Ｐゴシック" charset="0"/>
              </a:rPr>
              <a:t>To slow down</a:t>
            </a:r>
          </a:p>
          <a:p>
            <a:pPr marL="617220" lvl="1" indent="-342900">
              <a:spcBef>
                <a:spcPct val="0"/>
              </a:spcBef>
            </a:pPr>
            <a:r>
              <a:rPr lang="en-US" sz="3000" dirty="0">
                <a:solidFill>
                  <a:srgbClr val="000090"/>
                </a:solidFill>
                <a:latin typeface="Rockwell" charset="0"/>
                <a:ea typeface="ＭＳ Ｐゴシック" charset="0"/>
                <a:cs typeface="ＭＳ Ｐゴシック" charset="0"/>
              </a:rPr>
              <a:t>To repeat</a:t>
            </a:r>
          </a:p>
          <a:p>
            <a:pPr marL="617220" lvl="1" indent="-342900">
              <a:spcBef>
                <a:spcPct val="0"/>
              </a:spcBef>
            </a:pPr>
            <a:r>
              <a:rPr lang="en-US" sz="3000" dirty="0">
                <a:solidFill>
                  <a:srgbClr val="000090"/>
                </a:solidFill>
                <a:latin typeface="Rockwell" charset="0"/>
                <a:ea typeface="ＭＳ Ｐゴシック" charset="0"/>
                <a:cs typeface="ＭＳ Ｐゴシック" charset="0"/>
              </a:rPr>
              <a:t>To take a break</a:t>
            </a:r>
          </a:p>
          <a:p>
            <a:pPr marL="617220" lvl="1" indent="-342900">
              <a:spcBef>
                <a:spcPct val="0"/>
              </a:spcBef>
            </a:pPr>
            <a:r>
              <a:rPr lang="en-US" sz="3000" dirty="0">
                <a:solidFill>
                  <a:srgbClr val="000090"/>
                </a:solidFill>
                <a:latin typeface="Rockwell" charset="0"/>
                <a:ea typeface="ＭＳ Ｐゴシック" charset="0"/>
                <a:cs typeface="ＭＳ Ｐゴシック" charset="0"/>
              </a:rPr>
              <a:t>To share discomfort</a:t>
            </a:r>
          </a:p>
          <a:p>
            <a:pPr marL="617220" lvl="1" indent="-342900">
              <a:spcBef>
                <a:spcPct val="0"/>
              </a:spcBef>
            </a:pPr>
            <a:r>
              <a:rPr lang="en-US" sz="3000" dirty="0">
                <a:solidFill>
                  <a:srgbClr val="000090"/>
                </a:solidFill>
                <a:latin typeface="Rockwell" charset="0"/>
                <a:ea typeface="ＭＳ Ｐゴシック" charset="0"/>
                <a:cs typeface="ＭＳ Ｐゴシック" charset="0"/>
              </a:rPr>
              <a:t>“I am feeling concerned about the information you just presented”</a:t>
            </a:r>
          </a:p>
          <a:p>
            <a:pPr marL="617220" lvl="1" indent="-342900">
              <a:spcBef>
                <a:spcPct val="0"/>
              </a:spcBef>
            </a:pPr>
            <a:endParaRPr lang="en-US" sz="3000" dirty="0">
              <a:solidFill>
                <a:srgbClr val="000090"/>
              </a:solidFill>
              <a:latin typeface="Rockwell" charset="0"/>
              <a:ea typeface="ＭＳ Ｐゴシック" charset="0"/>
              <a:cs typeface="ＭＳ Ｐゴシック" charset="0"/>
            </a:endParaRPr>
          </a:p>
        </p:txBody>
      </p:sp>
      <p:sp>
        <p:nvSpPr>
          <p:cNvPr id="3" name="Slide Number Placeholder 2"/>
          <p:cNvSpPr>
            <a:spLocks noGrp="1"/>
          </p:cNvSpPr>
          <p:nvPr>
            <p:ph type="sldNum" sz="quarter" idx="12"/>
          </p:nvPr>
        </p:nvSpPr>
        <p:spPr/>
        <p:txBody>
          <a:bodyPr/>
          <a:lstStyle/>
          <a:p>
            <a:fld id="{D43A258E-717C-4617-81D7-D63D07A303A9}" type="slidenum">
              <a:rPr lang="en-US" smtClean="0"/>
              <a:pPr/>
              <a:t>29</a:t>
            </a:fld>
            <a:endParaRPr lang="en-US" dirty="0"/>
          </a:p>
        </p:txBody>
      </p:sp>
      <p:pic>
        <p:nvPicPr>
          <p:cNvPr id="5" name="Picture 4" descr="download.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2514600"/>
            <a:ext cx="3136900" cy="2463800"/>
          </a:xfrm>
          <a:prstGeom prst="rect">
            <a:avLst/>
          </a:prstGeom>
        </p:spPr>
      </p:pic>
    </p:spTree>
    <p:extLst>
      <p:ext uri="{BB962C8B-B14F-4D97-AF65-F5344CB8AC3E}">
        <p14:creationId xmlns:p14="http://schemas.microsoft.com/office/powerpoint/2010/main" val="3824321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90"/>
                </a:solidFill>
              </a:rPr>
              <a:t>Goals for Today</a:t>
            </a:r>
          </a:p>
        </p:txBody>
      </p:sp>
      <p:sp>
        <p:nvSpPr>
          <p:cNvPr id="3" name="Footer Placeholder 2"/>
          <p:cNvSpPr>
            <a:spLocks noGrp="1"/>
          </p:cNvSpPr>
          <p:nvPr>
            <p:ph type="ftr" sz="quarter" idx="11"/>
          </p:nvPr>
        </p:nvSpPr>
        <p:spPr/>
        <p:txBody>
          <a:bodyPr/>
          <a:lstStyle/>
          <a:p>
            <a:r>
              <a:rPr lang="en-US"/>
              <a:t>© 2024 Conflict Coaching Matters LLC.</a:t>
            </a:r>
            <a:endParaRPr lang="en-US" dirty="0"/>
          </a:p>
        </p:txBody>
      </p:sp>
      <p:sp>
        <p:nvSpPr>
          <p:cNvPr id="4" name="Slide Number Placeholder 3"/>
          <p:cNvSpPr>
            <a:spLocks noGrp="1"/>
          </p:cNvSpPr>
          <p:nvPr>
            <p:ph type="sldNum" sz="quarter" idx="12"/>
          </p:nvPr>
        </p:nvSpPr>
        <p:spPr/>
        <p:txBody>
          <a:bodyPr/>
          <a:lstStyle/>
          <a:p>
            <a:fld id="{D43A258E-717C-4617-81D7-D63D07A303A9}" type="slidenum">
              <a:rPr lang="en-US" smtClean="0"/>
              <a:pPr/>
              <a:t>3</a:t>
            </a:fld>
            <a:endParaRPr lang="en-US" dirty="0"/>
          </a:p>
        </p:txBody>
      </p:sp>
      <p:sp>
        <p:nvSpPr>
          <p:cNvPr id="5" name="Content Placeholder 4"/>
          <p:cNvSpPr>
            <a:spLocks noGrp="1"/>
          </p:cNvSpPr>
          <p:nvPr>
            <p:ph sz="quarter" idx="1"/>
          </p:nvPr>
        </p:nvSpPr>
        <p:spPr/>
        <p:txBody>
          <a:bodyPr>
            <a:normAutofit fontScale="92500" lnSpcReduction="10000"/>
          </a:bodyPr>
          <a:lstStyle/>
          <a:p>
            <a:r>
              <a:rPr lang="en-US" sz="4400" dirty="0">
                <a:solidFill>
                  <a:srgbClr val="000090"/>
                </a:solidFill>
              </a:rPr>
              <a:t>Considering An Abbreviated Conflict Coaching Process</a:t>
            </a:r>
          </a:p>
          <a:p>
            <a:r>
              <a:rPr lang="en-US" sz="4400" dirty="0">
                <a:solidFill>
                  <a:srgbClr val="000090"/>
                </a:solidFill>
              </a:rPr>
              <a:t>Coaching  Parties To Participate in IEPs and Mediations</a:t>
            </a:r>
          </a:p>
          <a:p>
            <a:r>
              <a:rPr lang="en-US" sz="4400" dirty="0">
                <a:solidFill>
                  <a:srgbClr val="000090"/>
                </a:solidFill>
              </a:rPr>
              <a:t>Mediator and IEP Facilitators Infusing Conflict Coaching Elements Into Mediation/IEP</a:t>
            </a:r>
          </a:p>
          <a:p>
            <a:endParaRPr lang="en-US" sz="4400" dirty="0">
              <a:solidFill>
                <a:srgbClr val="000090"/>
              </a:solidFill>
            </a:endParaRPr>
          </a:p>
        </p:txBody>
      </p:sp>
    </p:spTree>
    <p:extLst>
      <p:ext uri="{BB962C8B-B14F-4D97-AF65-F5344CB8AC3E}">
        <p14:creationId xmlns:p14="http://schemas.microsoft.com/office/powerpoint/2010/main" val="2712080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498475" y="242888"/>
            <a:ext cx="7556500" cy="1357312"/>
          </a:xfrm>
        </p:spPr>
        <p:txBody>
          <a:bodyPr anchor="ctr">
            <a:normAutofit/>
          </a:bodyPr>
          <a:lstStyle/>
          <a:p>
            <a:pPr eaLnBrk="1" hangingPunct="1"/>
            <a:r>
              <a:rPr lang="en-US" dirty="0">
                <a:solidFill>
                  <a:srgbClr val="000090"/>
                </a:solidFill>
                <a:latin typeface="Rockwell" charset="0"/>
                <a:ea typeface="ＭＳ Ｐゴシック" charset="0"/>
                <a:cs typeface="ＭＳ Ｐゴシック" charset="0"/>
              </a:rPr>
              <a:t>Potholes </a:t>
            </a:r>
            <a:r>
              <a:rPr lang="mr-IN" dirty="0">
                <a:solidFill>
                  <a:srgbClr val="000090"/>
                </a:solidFill>
                <a:latin typeface="Rockwell" charset="0"/>
                <a:ea typeface="ＭＳ Ｐゴシック" charset="0"/>
                <a:cs typeface="ＭＳ Ｐゴシック" charset="0"/>
              </a:rPr>
              <a:t>–</a:t>
            </a:r>
            <a:r>
              <a:rPr lang="en-US" dirty="0">
                <a:solidFill>
                  <a:srgbClr val="000090"/>
                </a:solidFill>
                <a:latin typeface="Rockwell" charset="0"/>
                <a:ea typeface="ＭＳ Ｐゴシック" charset="0"/>
                <a:cs typeface="ＭＳ Ｐゴシック" charset="0"/>
              </a:rPr>
              <a:t> Handling Difficulties</a:t>
            </a:r>
          </a:p>
        </p:txBody>
      </p:sp>
      <p:sp>
        <p:nvSpPr>
          <p:cNvPr id="27650" name="Content Placeholder 2"/>
          <p:cNvSpPr>
            <a:spLocks noGrp="1"/>
          </p:cNvSpPr>
          <p:nvPr>
            <p:ph idx="1"/>
          </p:nvPr>
        </p:nvSpPr>
        <p:spPr>
          <a:xfrm>
            <a:off x="498475" y="1905000"/>
            <a:ext cx="4835525" cy="4481513"/>
          </a:xfrm>
        </p:spPr>
        <p:txBody>
          <a:bodyPr>
            <a:normAutofit/>
          </a:bodyPr>
          <a:lstStyle/>
          <a:p>
            <a:pPr marL="342900" indent="-342900" eaLnBrk="1" hangingPunct="1">
              <a:spcBef>
                <a:spcPct val="0"/>
              </a:spcBef>
            </a:pPr>
            <a:r>
              <a:rPr lang="en-US" sz="3200" dirty="0">
                <a:solidFill>
                  <a:srgbClr val="000090"/>
                </a:solidFill>
                <a:latin typeface="Rockwell" charset="0"/>
                <a:ea typeface="ＭＳ Ｐゴシック" charset="0"/>
                <a:cs typeface="ＭＳ Ｐゴシック" charset="0"/>
              </a:rPr>
              <a:t>Plan for Disrespect</a:t>
            </a:r>
          </a:p>
          <a:p>
            <a:pPr marL="0" indent="0" eaLnBrk="1" hangingPunct="1">
              <a:spcBef>
                <a:spcPct val="0"/>
              </a:spcBef>
              <a:buNone/>
            </a:pPr>
            <a:endParaRPr lang="en-US" sz="3200" dirty="0">
              <a:solidFill>
                <a:srgbClr val="000090"/>
              </a:solidFill>
              <a:latin typeface="Rockwell" charset="0"/>
              <a:ea typeface="ＭＳ Ｐゴシック" charset="0"/>
              <a:cs typeface="ＭＳ Ｐゴシック" charset="0"/>
            </a:endParaRPr>
          </a:p>
          <a:p>
            <a:pPr marL="342900" indent="-342900">
              <a:spcBef>
                <a:spcPct val="0"/>
              </a:spcBef>
            </a:pPr>
            <a:r>
              <a:rPr lang="en-US" sz="3200" dirty="0">
                <a:solidFill>
                  <a:srgbClr val="000090"/>
                </a:solidFill>
                <a:latin typeface="Rockwell" charset="0"/>
                <a:ea typeface="ＭＳ Ｐゴシック" charset="0"/>
                <a:cs typeface="ＭＳ Ｐゴシック" charset="0"/>
              </a:rPr>
              <a:t>Plan for Disagreement</a:t>
            </a:r>
          </a:p>
          <a:p>
            <a:pPr marL="617220" lvl="1" indent="-342900">
              <a:spcBef>
                <a:spcPct val="0"/>
              </a:spcBef>
            </a:pPr>
            <a:r>
              <a:rPr lang="en-US" sz="3000" dirty="0">
                <a:solidFill>
                  <a:srgbClr val="000090"/>
                </a:solidFill>
                <a:latin typeface="Rockwell" charset="0"/>
                <a:ea typeface="ＭＳ Ｐゴシック" charset="0"/>
                <a:cs typeface="ＭＳ Ｐゴシック" charset="0"/>
              </a:rPr>
              <a:t>With Issues</a:t>
            </a:r>
          </a:p>
          <a:p>
            <a:pPr marL="617220" lvl="1" indent="-342900">
              <a:spcBef>
                <a:spcPct val="0"/>
              </a:spcBef>
            </a:pPr>
            <a:r>
              <a:rPr lang="en-US" sz="3000" dirty="0">
                <a:solidFill>
                  <a:srgbClr val="000090"/>
                </a:solidFill>
                <a:latin typeface="Rockwell" charset="0"/>
                <a:ea typeface="ＭＳ Ｐゴシック" charset="0"/>
                <a:cs typeface="ＭＳ Ｐゴシック" charset="0"/>
              </a:rPr>
              <a:t>With Assumptions</a:t>
            </a:r>
          </a:p>
          <a:p>
            <a:pPr marL="617220" lvl="1" indent="-342900">
              <a:spcBef>
                <a:spcPct val="0"/>
              </a:spcBef>
            </a:pPr>
            <a:r>
              <a:rPr lang="en-US" sz="3000" dirty="0">
                <a:solidFill>
                  <a:srgbClr val="000090"/>
                </a:solidFill>
                <a:latin typeface="Rockwell" charset="0"/>
                <a:ea typeface="ＭＳ Ｐゴシック" charset="0"/>
                <a:cs typeface="ＭＳ Ｐゴシック" charset="0"/>
              </a:rPr>
              <a:t>With Responsibility</a:t>
            </a:r>
          </a:p>
          <a:p>
            <a:pPr marL="617220" lvl="1" indent="-342900">
              <a:spcBef>
                <a:spcPct val="0"/>
              </a:spcBef>
            </a:pPr>
            <a:r>
              <a:rPr lang="en-US" sz="3000" dirty="0">
                <a:solidFill>
                  <a:srgbClr val="000090"/>
                </a:solidFill>
                <a:latin typeface="Rockwell" charset="0"/>
                <a:ea typeface="ＭＳ Ｐゴシック" charset="0"/>
                <a:cs typeface="ＭＳ Ｐゴシック" charset="0"/>
              </a:rPr>
              <a:t>With Goals</a:t>
            </a:r>
          </a:p>
          <a:p>
            <a:pPr marL="617220" lvl="1" indent="-342900">
              <a:spcBef>
                <a:spcPct val="0"/>
              </a:spcBef>
            </a:pPr>
            <a:endParaRPr lang="en-US" sz="3000" dirty="0">
              <a:solidFill>
                <a:srgbClr val="000090"/>
              </a:solidFill>
              <a:latin typeface="Rockwell" charset="0"/>
              <a:ea typeface="ＭＳ Ｐゴシック" charset="0"/>
              <a:cs typeface="ＭＳ Ｐゴシック" charset="0"/>
            </a:endParaRPr>
          </a:p>
        </p:txBody>
      </p:sp>
      <p:sp>
        <p:nvSpPr>
          <p:cNvPr id="3" name="Slide Number Placeholder 2"/>
          <p:cNvSpPr>
            <a:spLocks noGrp="1"/>
          </p:cNvSpPr>
          <p:nvPr>
            <p:ph type="sldNum" sz="quarter" idx="12"/>
          </p:nvPr>
        </p:nvSpPr>
        <p:spPr/>
        <p:txBody>
          <a:bodyPr/>
          <a:lstStyle/>
          <a:p>
            <a:fld id="{D43A258E-717C-4617-81D7-D63D07A303A9}" type="slidenum">
              <a:rPr lang="en-US" smtClean="0"/>
              <a:pPr/>
              <a:t>30</a:t>
            </a:fld>
            <a:endParaRPr lang="en-US" dirty="0"/>
          </a:p>
        </p:txBody>
      </p:sp>
      <p:pic>
        <p:nvPicPr>
          <p:cNvPr id="5" name="Picture 4" descr="download.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2514600"/>
            <a:ext cx="3289300" cy="2463800"/>
          </a:xfrm>
          <a:prstGeom prst="rect">
            <a:avLst/>
          </a:prstGeom>
        </p:spPr>
      </p:pic>
    </p:spTree>
    <p:extLst>
      <p:ext uri="{BB962C8B-B14F-4D97-AF65-F5344CB8AC3E}">
        <p14:creationId xmlns:p14="http://schemas.microsoft.com/office/powerpoint/2010/main" val="2695964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498475" y="242888"/>
            <a:ext cx="7556500" cy="1357312"/>
          </a:xfrm>
        </p:spPr>
        <p:txBody>
          <a:bodyPr anchor="ctr">
            <a:normAutofit/>
          </a:bodyPr>
          <a:lstStyle/>
          <a:p>
            <a:pPr eaLnBrk="1" hangingPunct="1"/>
            <a:r>
              <a:rPr lang="en-US" dirty="0">
                <a:solidFill>
                  <a:srgbClr val="000090"/>
                </a:solidFill>
                <a:latin typeface="Rockwell" charset="0"/>
                <a:ea typeface="ＭＳ Ｐゴシック" charset="0"/>
                <a:cs typeface="ＭＳ Ｐゴシック" charset="0"/>
              </a:rPr>
              <a:t>Giving Feedback</a:t>
            </a:r>
          </a:p>
        </p:txBody>
      </p:sp>
      <p:sp>
        <p:nvSpPr>
          <p:cNvPr id="27650" name="Content Placeholder 2"/>
          <p:cNvSpPr>
            <a:spLocks noGrp="1"/>
          </p:cNvSpPr>
          <p:nvPr>
            <p:ph idx="1"/>
          </p:nvPr>
        </p:nvSpPr>
        <p:spPr>
          <a:xfrm>
            <a:off x="498475" y="1905000"/>
            <a:ext cx="5140325" cy="4481513"/>
          </a:xfrm>
        </p:spPr>
        <p:txBody>
          <a:bodyPr>
            <a:normAutofit lnSpcReduction="10000"/>
          </a:bodyPr>
          <a:lstStyle/>
          <a:p>
            <a:pPr marL="342900" indent="-342900" eaLnBrk="1" hangingPunct="1">
              <a:spcBef>
                <a:spcPct val="0"/>
              </a:spcBef>
            </a:pPr>
            <a:r>
              <a:rPr lang="en-US" sz="3200" dirty="0">
                <a:solidFill>
                  <a:srgbClr val="000090"/>
                </a:solidFill>
                <a:latin typeface="Rockwell" charset="0"/>
                <a:ea typeface="ＭＳ Ｐゴシック" charset="0"/>
                <a:cs typeface="ＭＳ Ｐゴシック" charset="0"/>
              </a:rPr>
              <a:t>1-2 KEY Issues</a:t>
            </a:r>
          </a:p>
          <a:p>
            <a:pPr marL="342900" indent="-342900" eaLnBrk="1" hangingPunct="1">
              <a:spcBef>
                <a:spcPct val="0"/>
              </a:spcBef>
            </a:pPr>
            <a:r>
              <a:rPr lang="en-US" sz="3200" dirty="0">
                <a:solidFill>
                  <a:srgbClr val="000090"/>
                </a:solidFill>
                <a:latin typeface="Rockwell" charset="0"/>
                <a:ea typeface="ＭＳ Ｐゴシック" charset="0"/>
                <a:cs typeface="ＭＳ Ｐゴシック" charset="0"/>
              </a:rPr>
              <a:t>Positive Language</a:t>
            </a:r>
          </a:p>
          <a:p>
            <a:pPr marL="617220" lvl="1" indent="-342900">
              <a:spcBef>
                <a:spcPct val="0"/>
              </a:spcBef>
            </a:pPr>
            <a:r>
              <a:rPr lang="en-US" sz="3000" dirty="0">
                <a:solidFill>
                  <a:srgbClr val="000090"/>
                </a:solidFill>
                <a:latin typeface="Rockwell" charset="0"/>
                <a:ea typeface="ＭＳ Ｐゴシック" charset="0"/>
                <a:cs typeface="ＭＳ Ｐゴシック" charset="0"/>
              </a:rPr>
              <a:t>Specific</a:t>
            </a:r>
          </a:p>
          <a:p>
            <a:pPr marL="617220" lvl="1" indent="-342900">
              <a:spcBef>
                <a:spcPct val="0"/>
              </a:spcBef>
            </a:pPr>
            <a:r>
              <a:rPr lang="en-US" sz="3000" dirty="0">
                <a:solidFill>
                  <a:srgbClr val="000090"/>
                </a:solidFill>
                <a:latin typeface="Rockwell" charset="0"/>
                <a:ea typeface="ＭＳ Ｐゴシック" charset="0"/>
                <a:cs typeface="ＭＳ Ｐゴシック" charset="0"/>
              </a:rPr>
              <a:t>About behavior</a:t>
            </a:r>
          </a:p>
          <a:p>
            <a:pPr marL="617220" lvl="1" indent="-342900">
              <a:spcBef>
                <a:spcPct val="0"/>
              </a:spcBef>
            </a:pPr>
            <a:r>
              <a:rPr lang="en-US" sz="3000" dirty="0">
                <a:solidFill>
                  <a:srgbClr val="000090"/>
                </a:solidFill>
                <a:latin typeface="Rockwell" charset="0"/>
                <a:ea typeface="ＭＳ Ｐゴシック" charset="0"/>
                <a:cs typeface="ＭＳ Ｐゴシック" charset="0"/>
              </a:rPr>
              <a:t>Depersonalized</a:t>
            </a:r>
          </a:p>
          <a:p>
            <a:pPr marL="342900" indent="-342900">
              <a:spcBef>
                <a:spcPct val="0"/>
              </a:spcBef>
            </a:pPr>
            <a:r>
              <a:rPr lang="en-US" sz="3200" dirty="0">
                <a:solidFill>
                  <a:srgbClr val="000090"/>
                </a:solidFill>
                <a:latin typeface="Rockwell" charset="0"/>
                <a:ea typeface="ＭＳ Ｐゴシック" charset="0"/>
                <a:cs typeface="ＭＳ Ｐゴシック" charset="0"/>
              </a:rPr>
              <a:t>Ask for their Perspective</a:t>
            </a:r>
          </a:p>
          <a:p>
            <a:pPr marL="342900" indent="-342900">
              <a:spcBef>
                <a:spcPct val="0"/>
              </a:spcBef>
            </a:pPr>
            <a:r>
              <a:rPr lang="en-US" sz="3200" dirty="0">
                <a:solidFill>
                  <a:srgbClr val="000090"/>
                </a:solidFill>
                <a:latin typeface="Rockwell" charset="0"/>
                <a:ea typeface="ＭＳ Ｐゴシック" charset="0"/>
                <a:cs typeface="ＭＳ Ｐゴシック" charset="0"/>
              </a:rPr>
              <a:t>Request Change</a:t>
            </a:r>
          </a:p>
          <a:p>
            <a:pPr marL="617220" lvl="1" indent="-342900">
              <a:spcBef>
                <a:spcPct val="0"/>
              </a:spcBef>
            </a:pPr>
            <a:r>
              <a:rPr lang="en-US" sz="3000" dirty="0">
                <a:solidFill>
                  <a:srgbClr val="000090"/>
                </a:solidFill>
                <a:latin typeface="Rockwell" charset="0"/>
                <a:ea typeface="ＭＳ Ｐゴシック" charset="0"/>
                <a:cs typeface="ＭＳ Ｐゴシック" charset="0"/>
              </a:rPr>
              <a:t>Change to . . . </a:t>
            </a:r>
          </a:p>
          <a:p>
            <a:pPr marL="617220" lvl="1" indent="-342900">
              <a:spcBef>
                <a:spcPct val="0"/>
              </a:spcBef>
            </a:pPr>
            <a:r>
              <a:rPr lang="en-US" sz="3000" dirty="0">
                <a:solidFill>
                  <a:srgbClr val="000090"/>
                </a:solidFill>
                <a:latin typeface="Rockwell" charset="0"/>
                <a:ea typeface="ＭＳ Ｐゴシック" charset="0"/>
                <a:cs typeface="ＭＳ Ｐゴシック" charset="0"/>
              </a:rPr>
              <a:t>Because</a:t>
            </a:r>
          </a:p>
          <a:p>
            <a:pPr marL="617220" lvl="1" indent="-342900">
              <a:spcBef>
                <a:spcPct val="0"/>
              </a:spcBef>
            </a:pPr>
            <a:r>
              <a:rPr lang="en-US" sz="3000" dirty="0">
                <a:solidFill>
                  <a:srgbClr val="000090"/>
                </a:solidFill>
                <a:latin typeface="Rockwell" charset="0"/>
                <a:ea typeface="ＭＳ Ｐゴシック" charset="0"/>
                <a:cs typeface="ＭＳ Ｐゴシック" charset="0"/>
              </a:rPr>
              <a:t>Can You/Will You?</a:t>
            </a:r>
          </a:p>
          <a:p>
            <a:pPr marL="617220" lvl="1" indent="-342900">
              <a:spcBef>
                <a:spcPct val="0"/>
              </a:spcBef>
            </a:pPr>
            <a:endParaRPr lang="en-US" sz="3000" dirty="0">
              <a:solidFill>
                <a:srgbClr val="000090"/>
              </a:solidFill>
              <a:latin typeface="Rockwell" charset="0"/>
              <a:ea typeface="ＭＳ Ｐゴシック" charset="0"/>
              <a:cs typeface="ＭＳ Ｐゴシック" charset="0"/>
            </a:endParaRPr>
          </a:p>
        </p:txBody>
      </p:sp>
      <p:sp>
        <p:nvSpPr>
          <p:cNvPr id="3" name="Slide Number Placeholder 2"/>
          <p:cNvSpPr>
            <a:spLocks noGrp="1"/>
          </p:cNvSpPr>
          <p:nvPr>
            <p:ph type="sldNum" sz="quarter" idx="12"/>
          </p:nvPr>
        </p:nvSpPr>
        <p:spPr/>
        <p:txBody>
          <a:bodyPr/>
          <a:lstStyle/>
          <a:p>
            <a:fld id="{D43A258E-717C-4617-81D7-D63D07A303A9}" type="slidenum">
              <a:rPr lang="en-US" smtClean="0"/>
              <a:pPr/>
              <a:t>31</a:t>
            </a:fld>
            <a:endParaRPr lang="en-US" dirty="0"/>
          </a:p>
        </p:txBody>
      </p:sp>
      <p:pic>
        <p:nvPicPr>
          <p:cNvPr id="4" name="Picture 3" descr="Feedback_Header_2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2667000"/>
            <a:ext cx="3373144" cy="2514600"/>
          </a:xfrm>
          <a:prstGeom prst="rect">
            <a:avLst/>
          </a:prstGeom>
        </p:spPr>
      </p:pic>
    </p:spTree>
    <p:extLst>
      <p:ext uri="{BB962C8B-B14F-4D97-AF65-F5344CB8AC3E}">
        <p14:creationId xmlns:p14="http://schemas.microsoft.com/office/powerpoint/2010/main" val="4192832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498475" y="242888"/>
            <a:ext cx="7556500" cy="1357312"/>
          </a:xfrm>
        </p:spPr>
        <p:txBody>
          <a:bodyPr anchor="ctr">
            <a:normAutofit/>
          </a:bodyPr>
          <a:lstStyle/>
          <a:p>
            <a:pPr eaLnBrk="1" hangingPunct="1"/>
            <a:r>
              <a:rPr lang="en-US" dirty="0">
                <a:solidFill>
                  <a:srgbClr val="000090"/>
                </a:solidFill>
                <a:latin typeface="Rockwell" charset="0"/>
                <a:ea typeface="ＭＳ Ｐゴシック" charset="0"/>
                <a:cs typeface="ＭＳ Ｐゴシック" charset="0"/>
              </a:rPr>
              <a:t>Planning Negotiation</a:t>
            </a:r>
          </a:p>
        </p:txBody>
      </p:sp>
      <p:sp>
        <p:nvSpPr>
          <p:cNvPr id="27650" name="Content Placeholder 2"/>
          <p:cNvSpPr>
            <a:spLocks noGrp="1"/>
          </p:cNvSpPr>
          <p:nvPr>
            <p:ph idx="1"/>
          </p:nvPr>
        </p:nvSpPr>
        <p:spPr>
          <a:xfrm>
            <a:off x="3886200" y="1905000"/>
            <a:ext cx="5140325" cy="4481513"/>
          </a:xfrm>
        </p:spPr>
        <p:txBody>
          <a:bodyPr>
            <a:normAutofit/>
          </a:bodyPr>
          <a:lstStyle/>
          <a:p>
            <a:pPr marL="342900" indent="-342900" eaLnBrk="1" hangingPunct="1">
              <a:spcBef>
                <a:spcPct val="0"/>
              </a:spcBef>
            </a:pPr>
            <a:r>
              <a:rPr lang="en-US" sz="3200" dirty="0">
                <a:solidFill>
                  <a:srgbClr val="000090"/>
                </a:solidFill>
                <a:latin typeface="Rockwell" charset="0"/>
                <a:ea typeface="ＭＳ Ｐゴシック" charset="0"/>
                <a:cs typeface="ＭＳ Ｐゴシック" charset="0"/>
              </a:rPr>
              <a:t>1-2 KEY Issues</a:t>
            </a:r>
          </a:p>
          <a:p>
            <a:pPr marL="342900" indent="-342900" eaLnBrk="1" hangingPunct="1">
              <a:spcBef>
                <a:spcPct val="0"/>
              </a:spcBef>
            </a:pPr>
            <a:r>
              <a:rPr lang="en-US" sz="3200" dirty="0">
                <a:solidFill>
                  <a:srgbClr val="000090"/>
                </a:solidFill>
                <a:latin typeface="Rockwell" charset="0"/>
                <a:ea typeface="ＭＳ Ｐゴシック" charset="0"/>
                <a:cs typeface="ＭＳ Ｐゴシック" charset="0"/>
              </a:rPr>
              <a:t>Deal-breaker Interests</a:t>
            </a:r>
          </a:p>
          <a:p>
            <a:pPr marL="342900" indent="-342900" eaLnBrk="1" hangingPunct="1">
              <a:spcBef>
                <a:spcPct val="0"/>
              </a:spcBef>
            </a:pPr>
            <a:r>
              <a:rPr lang="en-US" sz="3200" dirty="0">
                <a:solidFill>
                  <a:srgbClr val="000090"/>
                </a:solidFill>
                <a:latin typeface="Rockwell" charset="0"/>
                <a:ea typeface="ＭＳ Ｐゴシック" charset="0"/>
                <a:cs typeface="ＭＳ Ｐゴシック" charset="0"/>
              </a:rPr>
              <a:t>Brainstorming Options</a:t>
            </a:r>
          </a:p>
          <a:p>
            <a:pPr marL="342900" indent="-342900" eaLnBrk="1" hangingPunct="1">
              <a:spcBef>
                <a:spcPct val="0"/>
              </a:spcBef>
            </a:pPr>
            <a:r>
              <a:rPr lang="en-US" sz="3200" dirty="0">
                <a:solidFill>
                  <a:srgbClr val="000090"/>
                </a:solidFill>
                <a:latin typeface="Rockwell" charset="0"/>
                <a:ea typeface="ＭＳ Ｐゴシック" charset="0"/>
                <a:cs typeface="ＭＳ Ｐゴシック" charset="0"/>
              </a:rPr>
              <a:t>Criteria for Selection</a:t>
            </a:r>
          </a:p>
          <a:p>
            <a:pPr marL="342900" indent="-342900" eaLnBrk="1" hangingPunct="1">
              <a:spcBef>
                <a:spcPct val="0"/>
              </a:spcBef>
            </a:pPr>
            <a:r>
              <a:rPr lang="en-US" sz="3200" dirty="0">
                <a:solidFill>
                  <a:srgbClr val="000090"/>
                </a:solidFill>
                <a:latin typeface="Rockwell" charset="0"/>
                <a:ea typeface="ＭＳ Ｐゴシック" charset="0"/>
                <a:cs typeface="ＭＳ Ｐゴシック" charset="0"/>
              </a:rPr>
              <a:t>BATNA (Best Alternative to a Negotiated Agreement)</a:t>
            </a:r>
          </a:p>
          <a:p>
            <a:pPr marL="617220" lvl="1" indent="-342900">
              <a:spcBef>
                <a:spcPct val="0"/>
              </a:spcBef>
            </a:pPr>
            <a:endParaRPr lang="en-US" sz="3000" dirty="0">
              <a:solidFill>
                <a:srgbClr val="000090"/>
              </a:solidFill>
              <a:latin typeface="Rockwell" charset="0"/>
              <a:ea typeface="ＭＳ Ｐゴシック" charset="0"/>
              <a:cs typeface="ＭＳ Ｐゴシック" charset="0"/>
            </a:endParaRPr>
          </a:p>
        </p:txBody>
      </p:sp>
      <p:sp>
        <p:nvSpPr>
          <p:cNvPr id="3" name="Slide Number Placeholder 2"/>
          <p:cNvSpPr>
            <a:spLocks noGrp="1"/>
          </p:cNvSpPr>
          <p:nvPr>
            <p:ph type="sldNum" sz="quarter" idx="12"/>
          </p:nvPr>
        </p:nvSpPr>
        <p:spPr/>
        <p:txBody>
          <a:bodyPr/>
          <a:lstStyle/>
          <a:p>
            <a:fld id="{D43A258E-717C-4617-81D7-D63D07A303A9}" type="slidenum">
              <a:rPr lang="en-US" smtClean="0"/>
              <a:pPr/>
              <a:t>32</a:t>
            </a:fld>
            <a:endParaRPr lang="en-US" dirty="0"/>
          </a:p>
        </p:txBody>
      </p:sp>
      <p:pic>
        <p:nvPicPr>
          <p:cNvPr id="5" name="Picture 4"/>
          <p:cNvPicPr>
            <a:picLocks noChangeAspect="1"/>
          </p:cNvPicPr>
          <p:nvPr/>
        </p:nvPicPr>
        <p:blipFill>
          <a:blip r:embed="rId3"/>
          <a:stretch>
            <a:fillRect/>
          </a:stretch>
        </p:blipFill>
        <p:spPr>
          <a:xfrm>
            <a:off x="609600" y="2514600"/>
            <a:ext cx="2857500" cy="2857500"/>
          </a:xfrm>
          <a:prstGeom prst="rect">
            <a:avLst/>
          </a:prstGeom>
        </p:spPr>
      </p:pic>
    </p:spTree>
    <p:extLst>
      <p:ext uri="{BB962C8B-B14F-4D97-AF65-F5344CB8AC3E}">
        <p14:creationId xmlns:p14="http://schemas.microsoft.com/office/powerpoint/2010/main" val="31755650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0090"/>
                </a:solidFill>
              </a:rPr>
              <a:t>Let’s Revisit Trish </a:t>
            </a:r>
            <a:r>
              <a:rPr lang="mr-IN" dirty="0">
                <a:solidFill>
                  <a:srgbClr val="000090"/>
                </a:solidFill>
              </a:rPr>
              <a:t>–</a:t>
            </a:r>
            <a:r>
              <a:rPr lang="en-US" dirty="0">
                <a:solidFill>
                  <a:srgbClr val="000090"/>
                </a:solidFill>
              </a:rPr>
              <a:t> Volunteers to Help Prepare Her for the IEP</a:t>
            </a:r>
          </a:p>
        </p:txBody>
      </p:sp>
      <p:sp>
        <p:nvSpPr>
          <p:cNvPr id="3" name="Footer Placeholder 2"/>
          <p:cNvSpPr>
            <a:spLocks noGrp="1"/>
          </p:cNvSpPr>
          <p:nvPr>
            <p:ph type="ftr" sz="quarter" idx="11"/>
          </p:nvPr>
        </p:nvSpPr>
        <p:spPr/>
        <p:txBody>
          <a:bodyPr/>
          <a:lstStyle/>
          <a:p>
            <a:r>
              <a:rPr lang="en-US"/>
              <a:t>© 2024 Conflict Coaching Matters LLC.</a:t>
            </a:r>
            <a:endParaRPr lang="en-US" dirty="0"/>
          </a:p>
        </p:txBody>
      </p:sp>
      <p:sp>
        <p:nvSpPr>
          <p:cNvPr id="4" name="Slide Number Placeholder 3"/>
          <p:cNvSpPr>
            <a:spLocks noGrp="1"/>
          </p:cNvSpPr>
          <p:nvPr>
            <p:ph type="sldNum" sz="quarter" idx="12"/>
          </p:nvPr>
        </p:nvSpPr>
        <p:spPr/>
        <p:txBody>
          <a:bodyPr/>
          <a:lstStyle/>
          <a:p>
            <a:fld id="{D43A258E-717C-4617-81D7-D63D07A303A9}" type="slidenum">
              <a:rPr lang="en-US" smtClean="0"/>
              <a:pPr/>
              <a:t>33</a:t>
            </a:fld>
            <a:endParaRPr lang="en-US" dirty="0"/>
          </a:p>
        </p:txBody>
      </p:sp>
      <p:pic>
        <p:nvPicPr>
          <p:cNvPr id="6" name="Content Placeholder 5" descr="Screen Shot 2024-05-20 at 9.38.02 AM.png"/>
          <p:cNvPicPr>
            <a:picLocks noGrp="1" noChangeAspect="1"/>
          </p:cNvPicPr>
          <p:nvPr>
            <p:ph sz="quarter" idx="1"/>
          </p:nvPr>
        </p:nvPicPr>
        <p:blipFill>
          <a:blip r:embed="rId2" cstate="print">
            <a:extLst>
              <a:ext uri="{28A0092B-C50C-407E-A947-70E740481C1C}">
                <a14:useLocalDpi xmlns:a14="http://schemas.microsoft.com/office/drawing/2010/main" val="0"/>
              </a:ext>
            </a:extLst>
          </a:blip>
          <a:srcRect t="2941" b="2941"/>
          <a:stretch>
            <a:fillRect/>
          </a:stretch>
        </p:blipFill>
        <p:spPr/>
      </p:pic>
    </p:spTree>
    <p:extLst>
      <p:ext uri="{BB962C8B-B14F-4D97-AF65-F5344CB8AC3E}">
        <p14:creationId xmlns:p14="http://schemas.microsoft.com/office/powerpoint/2010/main" val="28724720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90"/>
                </a:solidFill>
              </a:rPr>
              <a:t>Volunteers</a:t>
            </a:r>
          </a:p>
        </p:txBody>
      </p:sp>
      <p:sp>
        <p:nvSpPr>
          <p:cNvPr id="3" name="Footer Placeholder 2"/>
          <p:cNvSpPr>
            <a:spLocks noGrp="1"/>
          </p:cNvSpPr>
          <p:nvPr>
            <p:ph type="ftr" sz="quarter" idx="11"/>
          </p:nvPr>
        </p:nvSpPr>
        <p:spPr/>
        <p:txBody>
          <a:bodyPr/>
          <a:lstStyle/>
          <a:p>
            <a:r>
              <a:rPr lang="en-US"/>
              <a:t>© 2024 Conflict Coaching Matters LLC.</a:t>
            </a:r>
            <a:endParaRPr lang="en-US" dirty="0"/>
          </a:p>
        </p:txBody>
      </p:sp>
      <p:sp>
        <p:nvSpPr>
          <p:cNvPr id="4" name="Slide Number Placeholder 3"/>
          <p:cNvSpPr>
            <a:spLocks noGrp="1"/>
          </p:cNvSpPr>
          <p:nvPr>
            <p:ph type="sldNum" sz="quarter" idx="12"/>
          </p:nvPr>
        </p:nvSpPr>
        <p:spPr/>
        <p:txBody>
          <a:bodyPr/>
          <a:lstStyle/>
          <a:p>
            <a:fld id="{D43A258E-717C-4617-81D7-D63D07A303A9}" type="slidenum">
              <a:rPr lang="en-US" smtClean="0"/>
              <a:pPr/>
              <a:t>34</a:t>
            </a:fld>
            <a:endParaRPr lang="en-US" dirty="0"/>
          </a:p>
        </p:txBody>
      </p:sp>
      <p:sp>
        <p:nvSpPr>
          <p:cNvPr id="5" name="Content Placeholder 4"/>
          <p:cNvSpPr>
            <a:spLocks noGrp="1"/>
          </p:cNvSpPr>
          <p:nvPr>
            <p:ph sz="quarter" idx="1"/>
          </p:nvPr>
        </p:nvSpPr>
        <p:spPr/>
        <p:txBody>
          <a:bodyPr>
            <a:normAutofit/>
          </a:bodyPr>
          <a:lstStyle/>
          <a:p>
            <a:r>
              <a:rPr lang="en-US" sz="4400" dirty="0">
                <a:solidFill>
                  <a:srgbClr val="000090"/>
                </a:solidFill>
              </a:rPr>
              <a:t>Presentation Goals</a:t>
            </a:r>
          </a:p>
          <a:p>
            <a:r>
              <a:rPr lang="en-US" sz="4400" dirty="0">
                <a:solidFill>
                  <a:srgbClr val="000090"/>
                </a:solidFill>
              </a:rPr>
              <a:t>Substantive Goals</a:t>
            </a:r>
          </a:p>
          <a:p>
            <a:r>
              <a:rPr lang="en-US" sz="4400" dirty="0">
                <a:solidFill>
                  <a:srgbClr val="000090"/>
                </a:solidFill>
              </a:rPr>
              <a:t>Validation/Affirmation</a:t>
            </a:r>
          </a:p>
          <a:p>
            <a:r>
              <a:rPr lang="en-US" sz="4400" dirty="0">
                <a:solidFill>
                  <a:srgbClr val="000090"/>
                </a:solidFill>
              </a:rPr>
              <a:t>Validation/Questions</a:t>
            </a:r>
          </a:p>
          <a:p>
            <a:r>
              <a:rPr lang="en-US" sz="4400" dirty="0">
                <a:solidFill>
                  <a:srgbClr val="000090"/>
                </a:solidFill>
              </a:rPr>
              <a:t>Potholes </a:t>
            </a:r>
            <a:r>
              <a:rPr lang="mr-IN" sz="4400" dirty="0">
                <a:solidFill>
                  <a:srgbClr val="000090"/>
                </a:solidFill>
              </a:rPr>
              <a:t>–</a:t>
            </a:r>
            <a:r>
              <a:rPr lang="en-US" sz="4400" dirty="0">
                <a:solidFill>
                  <a:srgbClr val="000090"/>
                </a:solidFill>
              </a:rPr>
              <a:t> Requests</a:t>
            </a:r>
          </a:p>
          <a:p>
            <a:r>
              <a:rPr lang="en-US" sz="4400" dirty="0">
                <a:solidFill>
                  <a:srgbClr val="000090"/>
                </a:solidFill>
              </a:rPr>
              <a:t>Giving Feedback</a:t>
            </a:r>
          </a:p>
        </p:txBody>
      </p:sp>
    </p:spTree>
    <p:extLst>
      <p:ext uri="{BB962C8B-B14F-4D97-AF65-F5344CB8AC3E}">
        <p14:creationId xmlns:p14="http://schemas.microsoft.com/office/powerpoint/2010/main" val="10914732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90"/>
                </a:solidFill>
              </a:rPr>
              <a:t>Helping Them Problem Solve</a:t>
            </a:r>
          </a:p>
        </p:txBody>
      </p:sp>
      <p:sp>
        <p:nvSpPr>
          <p:cNvPr id="3" name="Text Placeholder 2"/>
          <p:cNvSpPr>
            <a:spLocks noGrp="1"/>
          </p:cNvSpPr>
          <p:nvPr>
            <p:ph type="body" idx="1"/>
          </p:nvPr>
        </p:nvSpPr>
        <p:spPr/>
        <p:txBody>
          <a:bodyPr>
            <a:normAutofit/>
          </a:bodyPr>
          <a:lstStyle/>
          <a:p>
            <a:r>
              <a:rPr lang="en-US" sz="4400" dirty="0">
                <a:solidFill>
                  <a:srgbClr val="000090"/>
                </a:solidFill>
              </a:rPr>
              <a:t>Collaborative Negotiation</a:t>
            </a:r>
          </a:p>
          <a:p>
            <a:endParaRPr lang="en-US" sz="4400" dirty="0">
              <a:solidFill>
                <a:srgbClr val="000090"/>
              </a:solidFill>
            </a:endParaRPr>
          </a:p>
        </p:txBody>
      </p:sp>
      <p:sp>
        <p:nvSpPr>
          <p:cNvPr id="4" name="Footer Placeholder 3"/>
          <p:cNvSpPr>
            <a:spLocks noGrp="1"/>
          </p:cNvSpPr>
          <p:nvPr>
            <p:ph type="ftr" sz="quarter" idx="11"/>
          </p:nvPr>
        </p:nvSpPr>
        <p:spPr/>
        <p:txBody>
          <a:bodyPr/>
          <a:lstStyle/>
          <a:p>
            <a:r>
              <a:rPr lang="en-US"/>
              <a:t>© 2024 Conflict Coaching Matters LLC.</a:t>
            </a:r>
            <a:endParaRPr lang="en-US" dirty="0"/>
          </a:p>
        </p:txBody>
      </p:sp>
      <p:sp>
        <p:nvSpPr>
          <p:cNvPr id="5" name="Slide Number Placeholder 4"/>
          <p:cNvSpPr>
            <a:spLocks noGrp="1"/>
          </p:cNvSpPr>
          <p:nvPr>
            <p:ph type="sldNum" sz="quarter" idx="12"/>
          </p:nvPr>
        </p:nvSpPr>
        <p:spPr/>
        <p:txBody>
          <a:bodyPr/>
          <a:lstStyle/>
          <a:p>
            <a:fld id="{D43A258E-717C-4617-81D7-D63D07A303A9}" type="slidenum">
              <a:rPr lang="en-US" smtClean="0"/>
              <a:pPr/>
              <a:t>35</a:t>
            </a:fld>
            <a:endParaRPr lang="en-US" dirty="0"/>
          </a:p>
        </p:txBody>
      </p:sp>
      <p:pic>
        <p:nvPicPr>
          <p:cNvPr id="6" name="Picture 5" descr="images (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3657600"/>
            <a:ext cx="4724400" cy="2645664"/>
          </a:xfrm>
          <a:prstGeom prst="rect">
            <a:avLst/>
          </a:prstGeom>
        </p:spPr>
      </p:pic>
    </p:spTree>
    <p:extLst>
      <p:ext uri="{BB962C8B-B14F-4D97-AF65-F5344CB8AC3E}">
        <p14:creationId xmlns:p14="http://schemas.microsoft.com/office/powerpoint/2010/main" val="3052115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8006"/>
            <a:ext cx="3927642" cy="1423151"/>
          </a:xfrm>
        </p:spPr>
        <p:txBody>
          <a:bodyPr>
            <a:normAutofit/>
          </a:bodyPr>
          <a:lstStyle/>
          <a:p>
            <a:pPr algn="l"/>
            <a:r>
              <a:rPr lang="en-US" b="1" dirty="0">
                <a:solidFill>
                  <a:srgbClr val="00549F"/>
                </a:solidFill>
                <a:latin typeface="+mn-lt"/>
              </a:rPr>
              <a:t>Helping Them Problem Solve</a:t>
            </a:r>
          </a:p>
        </p:txBody>
      </p:sp>
      <p:sp>
        <p:nvSpPr>
          <p:cNvPr id="3" name="Content Placeholder 2"/>
          <p:cNvSpPr>
            <a:spLocks noGrp="1"/>
          </p:cNvSpPr>
          <p:nvPr>
            <p:ph idx="1"/>
          </p:nvPr>
        </p:nvSpPr>
        <p:spPr>
          <a:xfrm>
            <a:off x="457201" y="2100787"/>
            <a:ext cx="4419600" cy="4351338"/>
          </a:xfrm>
        </p:spPr>
        <p:txBody>
          <a:bodyPr>
            <a:normAutofit/>
          </a:bodyPr>
          <a:lstStyle/>
          <a:p>
            <a:r>
              <a:rPr lang="en-US" sz="3600" dirty="0">
                <a:solidFill>
                  <a:srgbClr val="000090"/>
                </a:solidFill>
              </a:rPr>
              <a:t>Focus on Interests/Needs</a:t>
            </a:r>
          </a:p>
          <a:p>
            <a:r>
              <a:rPr lang="en-US" sz="3600" dirty="0">
                <a:solidFill>
                  <a:srgbClr val="000090"/>
                </a:solidFill>
              </a:rPr>
              <a:t>Seek Common Ground</a:t>
            </a:r>
          </a:p>
          <a:p>
            <a:r>
              <a:rPr lang="en-US" sz="3600" dirty="0">
                <a:solidFill>
                  <a:srgbClr val="000090"/>
                </a:solidFill>
              </a:rPr>
              <a:t>Create Solutions</a:t>
            </a:r>
          </a:p>
          <a:p>
            <a:r>
              <a:rPr lang="en-US" sz="3600" dirty="0">
                <a:solidFill>
                  <a:srgbClr val="000090"/>
                </a:solidFill>
              </a:rPr>
              <a:t>Set Clear Action </a:t>
            </a:r>
          </a:p>
        </p:txBody>
      </p:sp>
      <p:pic>
        <p:nvPicPr>
          <p:cNvPr id="5" name="Picture 4" descr="A picture containing text, floor, wooden, wood&#10;&#10;Description automatically generated">
            <a:extLst>
              <a:ext uri="{FF2B5EF4-FFF2-40B4-BE49-F238E27FC236}">
                <a16:creationId xmlns:a16="http://schemas.microsoft.com/office/drawing/2014/main" id="{D6C78C5B-B447-2E40-9D1B-5D49FACFF2D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76800" y="990600"/>
            <a:ext cx="3884362" cy="4906210"/>
          </a:xfrm>
          <a:prstGeom prst="rect">
            <a:avLst/>
          </a:prstGeom>
        </p:spPr>
      </p:pic>
      <p:sp>
        <p:nvSpPr>
          <p:cNvPr id="4" name="Slide Number Placeholder 3"/>
          <p:cNvSpPr>
            <a:spLocks noGrp="1"/>
          </p:cNvSpPr>
          <p:nvPr>
            <p:ph type="sldNum" sz="quarter" idx="12"/>
          </p:nvPr>
        </p:nvSpPr>
        <p:spPr/>
        <p:txBody>
          <a:bodyPr/>
          <a:lstStyle/>
          <a:p>
            <a:fld id="{86CB4B4D-7CA3-9044-876B-883B54F8677D}" type="slidenum">
              <a:rPr lang="en-US" smtClean="0"/>
              <a:t>36</a:t>
            </a:fld>
            <a:endParaRPr lang="en-US"/>
          </a:p>
        </p:txBody>
      </p:sp>
      <p:sp>
        <p:nvSpPr>
          <p:cNvPr id="6" name="Footer Placeholder 5"/>
          <p:cNvSpPr>
            <a:spLocks noGrp="1"/>
          </p:cNvSpPr>
          <p:nvPr>
            <p:ph type="ftr" sz="quarter" idx="11"/>
          </p:nvPr>
        </p:nvSpPr>
        <p:spPr/>
        <p:txBody>
          <a:bodyPr/>
          <a:lstStyle/>
          <a:p>
            <a:r>
              <a:rPr lang="en-US"/>
              <a:t>© 2024 Conflict Coaching Matters LLC.</a:t>
            </a:r>
            <a:endParaRPr lang="en-US" dirty="0"/>
          </a:p>
        </p:txBody>
      </p:sp>
    </p:spTree>
    <p:extLst>
      <p:ext uri="{BB962C8B-B14F-4D97-AF65-F5344CB8AC3E}">
        <p14:creationId xmlns:p14="http://schemas.microsoft.com/office/powerpoint/2010/main" val="23463801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793844" y="301073"/>
            <a:ext cx="7556313" cy="1277455"/>
          </a:xfrm>
        </p:spPr>
        <p:txBody>
          <a:bodyPr>
            <a:normAutofit fontScale="90000"/>
          </a:bodyPr>
          <a:lstStyle/>
          <a:p>
            <a:pPr eaLnBrk="1" hangingPunct="1"/>
            <a:r>
              <a:rPr lang="en-US" b="1" dirty="0">
                <a:solidFill>
                  <a:srgbClr val="00549F"/>
                </a:solidFill>
                <a:latin typeface="+mn-lt"/>
                <a:ea typeface="ＭＳ Ｐゴシック" charset="0"/>
                <a:cs typeface="ＭＳ Ｐゴシック" charset="0"/>
              </a:rPr>
              <a:t>Focus on Interests and NOT Positions</a:t>
            </a:r>
          </a:p>
        </p:txBody>
      </p:sp>
      <p:sp>
        <p:nvSpPr>
          <p:cNvPr id="39938" name="Rectangle 3"/>
          <p:cNvSpPr>
            <a:spLocks noGrp="1" noChangeArrowheads="1"/>
          </p:cNvSpPr>
          <p:nvPr>
            <p:ph idx="1"/>
          </p:nvPr>
        </p:nvSpPr>
        <p:spPr>
          <a:xfrm>
            <a:off x="498475" y="1629134"/>
            <a:ext cx="8312150" cy="4507008"/>
          </a:xfrm>
        </p:spPr>
        <p:txBody>
          <a:bodyPr>
            <a:noAutofit/>
          </a:bodyPr>
          <a:lstStyle/>
          <a:p>
            <a:pPr eaLnBrk="1" hangingPunct="1">
              <a:lnSpc>
                <a:spcPct val="110000"/>
              </a:lnSpc>
              <a:spcBef>
                <a:spcPct val="0"/>
              </a:spcBef>
              <a:buFont typeface="Wingdings" charset="0"/>
              <a:buNone/>
            </a:pPr>
            <a:r>
              <a:rPr lang="en-US" sz="2400" b="1" dirty="0">
                <a:solidFill>
                  <a:srgbClr val="000090"/>
                </a:solidFill>
                <a:ea typeface="ＭＳ Ｐゴシック" charset="0"/>
                <a:cs typeface="ＭＳ Ｐゴシック" charset="0"/>
              </a:rPr>
              <a:t>Positions -</a:t>
            </a:r>
            <a:endParaRPr lang="en-US" sz="2400" dirty="0">
              <a:solidFill>
                <a:srgbClr val="000090"/>
              </a:solidFill>
              <a:ea typeface="ＭＳ Ｐゴシック" charset="0"/>
              <a:cs typeface="ＭＳ Ｐゴシック" charset="0"/>
            </a:endParaRPr>
          </a:p>
          <a:p>
            <a:pPr lvl="1" eaLnBrk="1" hangingPunct="1">
              <a:lnSpc>
                <a:spcPct val="110000"/>
              </a:lnSpc>
              <a:spcBef>
                <a:spcPct val="0"/>
              </a:spcBef>
              <a:buClr>
                <a:schemeClr val="tx1"/>
              </a:buClr>
              <a:buFontTx/>
              <a:buChar char="•"/>
            </a:pPr>
            <a:r>
              <a:rPr lang="en-US" dirty="0">
                <a:solidFill>
                  <a:srgbClr val="000090"/>
                </a:solidFill>
                <a:ea typeface="ＭＳ Ｐゴシック" charset="0"/>
              </a:rPr>
              <a:t>Are predetermined outcomes or demands</a:t>
            </a:r>
          </a:p>
          <a:p>
            <a:pPr lvl="2">
              <a:lnSpc>
                <a:spcPct val="110000"/>
              </a:lnSpc>
              <a:spcBef>
                <a:spcPct val="0"/>
              </a:spcBef>
              <a:buClr>
                <a:schemeClr val="tx1"/>
              </a:buClr>
              <a:buFontTx/>
              <a:buChar char="•"/>
            </a:pPr>
            <a:r>
              <a:rPr lang="en-US" sz="2400" dirty="0">
                <a:solidFill>
                  <a:srgbClr val="000090"/>
                </a:solidFill>
                <a:ea typeface="ＭＳ Ｐゴシック" charset="0"/>
              </a:rPr>
              <a:t>Example: </a:t>
            </a:r>
            <a:r>
              <a:rPr lang="ja-JP" altLang="en-US" sz="2400" dirty="0">
                <a:solidFill>
                  <a:srgbClr val="000090"/>
                </a:solidFill>
                <a:ea typeface="ＭＳ Ｐゴシック" charset="0"/>
              </a:rPr>
              <a:t>“</a:t>
            </a:r>
            <a:r>
              <a:rPr lang="en-US" altLang="ja-JP" sz="2400" dirty="0">
                <a:solidFill>
                  <a:srgbClr val="000090"/>
                </a:solidFill>
                <a:ea typeface="ＭＳ Ｐゴシック" charset="0"/>
              </a:rPr>
              <a:t>You have to let me have a say in this school”</a:t>
            </a:r>
          </a:p>
          <a:p>
            <a:pPr lvl="2">
              <a:lnSpc>
                <a:spcPct val="110000"/>
              </a:lnSpc>
              <a:spcBef>
                <a:spcPct val="0"/>
              </a:spcBef>
              <a:buClr>
                <a:schemeClr val="tx1"/>
              </a:buClr>
              <a:buFontTx/>
              <a:buChar char="•"/>
            </a:pPr>
            <a:r>
              <a:rPr lang="en-US" altLang="ja-JP" sz="2400" dirty="0">
                <a:solidFill>
                  <a:srgbClr val="000090"/>
                </a:solidFill>
                <a:ea typeface="ＭＳ Ｐゴシック" charset="0"/>
              </a:rPr>
              <a:t>Example: “You have to follow my rules for me to listen to you.”</a:t>
            </a:r>
            <a:endParaRPr lang="en-US" sz="2400" b="1" dirty="0">
              <a:solidFill>
                <a:srgbClr val="000090"/>
              </a:solidFill>
              <a:ea typeface="ＭＳ Ｐゴシック" charset="0"/>
              <a:cs typeface="ＭＳ Ｐゴシック" charset="0"/>
            </a:endParaRPr>
          </a:p>
          <a:p>
            <a:pPr eaLnBrk="1" hangingPunct="1">
              <a:lnSpc>
                <a:spcPct val="110000"/>
              </a:lnSpc>
              <a:spcBef>
                <a:spcPct val="0"/>
              </a:spcBef>
              <a:buClr>
                <a:schemeClr val="tx1"/>
              </a:buClr>
              <a:buFont typeface="Wingdings" charset="0"/>
              <a:buNone/>
            </a:pPr>
            <a:r>
              <a:rPr lang="en-US" sz="2400" b="1" dirty="0">
                <a:solidFill>
                  <a:srgbClr val="000090"/>
                </a:solidFill>
                <a:ea typeface="ＭＳ Ｐゴシック" charset="0"/>
                <a:cs typeface="ＭＳ Ｐゴシック" charset="0"/>
              </a:rPr>
              <a:t>Interests –</a:t>
            </a:r>
            <a:endParaRPr lang="en-US" sz="2400" dirty="0">
              <a:solidFill>
                <a:srgbClr val="000090"/>
              </a:solidFill>
              <a:ea typeface="ＭＳ Ｐゴシック" charset="0"/>
              <a:cs typeface="ＭＳ Ｐゴシック" charset="0"/>
            </a:endParaRPr>
          </a:p>
          <a:p>
            <a:pPr lvl="1" eaLnBrk="1" hangingPunct="1">
              <a:lnSpc>
                <a:spcPct val="110000"/>
              </a:lnSpc>
              <a:spcBef>
                <a:spcPct val="0"/>
              </a:spcBef>
              <a:buClr>
                <a:schemeClr val="tx1"/>
              </a:buClr>
              <a:buFontTx/>
              <a:buChar char="•"/>
            </a:pPr>
            <a:r>
              <a:rPr lang="en-US" dirty="0">
                <a:solidFill>
                  <a:srgbClr val="000090"/>
                </a:solidFill>
                <a:ea typeface="ＭＳ Ｐゴシック" charset="0"/>
              </a:rPr>
              <a:t>Are the needs and concerns that underlie the position</a:t>
            </a:r>
          </a:p>
          <a:p>
            <a:pPr lvl="2">
              <a:lnSpc>
                <a:spcPct val="110000"/>
              </a:lnSpc>
              <a:spcBef>
                <a:spcPct val="0"/>
              </a:spcBef>
              <a:buClr>
                <a:schemeClr val="tx1"/>
              </a:buClr>
              <a:buFontTx/>
              <a:buChar char="•"/>
            </a:pPr>
            <a:r>
              <a:rPr lang="en-US" sz="2400" dirty="0">
                <a:solidFill>
                  <a:srgbClr val="000090"/>
                </a:solidFill>
                <a:ea typeface="ＭＳ Ｐゴシック" charset="0"/>
              </a:rPr>
              <a:t>Example: “This community is important to me and I am concerned about its future.”</a:t>
            </a:r>
          </a:p>
          <a:p>
            <a:pPr lvl="2">
              <a:lnSpc>
                <a:spcPct val="110000"/>
              </a:lnSpc>
              <a:spcBef>
                <a:spcPct val="0"/>
              </a:spcBef>
              <a:buClr>
                <a:schemeClr val="tx1"/>
              </a:buClr>
              <a:buFontTx/>
              <a:buChar char="•"/>
            </a:pPr>
            <a:r>
              <a:rPr lang="en-US" sz="2400" dirty="0">
                <a:solidFill>
                  <a:srgbClr val="000090"/>
                </a:solidFill>
                <a:ea typeface="ＭＳ Ｐゴシック" charset="0"/>
              </a:rPr>
              <a:t>Example: “I need to have control over how this school is run in order to do my job as principal.”</a:t>
            </a:r>
          </a:p>
        </p:txBody>
      </p:sp>
      <p:sp>
        <p:nvSpPr>
          <p:cNvPr id="2" name="Slide Number Placeholder 1"/>
          <p:cNvSpPr>
            <a:spLocks noGrp="1"/>
          </p:cNvSpPr>
          <p:nvPr>
            <p:ph type="sldNum" sz="quarter" idx="12"/>
          </p:nvPr>
        </p:nvSpPr>
        <p:spPr/>
        <p:txBody>
          <a:bodyPr/>
          <a:lstStyle/>
          <a:p>
            <a:fld id="{86CB4B4D-7CA3-9044-876B-883B54F8677D}" type="slidenum">
              <a:rPr lang="en-US" smtClean="0"/>
              <a:t>37</a:t>
            </a:fld>
            <a:endParaRPr lang="en-US"/>
          </a:p>
        </p:txBody>
      </p:sp>
      <p:sp>
        <p:nvSpPr>
          <p:cNvPr id="3" name="Footer Placeholder 2"/>
          <p:cNvSpPr>
            <a:spLocks noGrp="1"/>
          </p:cNvSpPr>
          <p:nvPr>
            <p:ph type="ftr" sz="quarter" idx="11"/>
          </p:nvPr>
        </p:nvSpPr>
        <p:spPr/>
        <p:txBody>
          <a:bodyPr/>
          <a:lstStyle/>
          <a:p>
            <a:r>
              <a:rPr lang="en-US"/>
              <a:t>© 2024 Conflict Coaching Matters LLC.</a:t>
            </a:r>
            <a:endParaRPr lang="en-US" dirty="0"/>
          </a:p>
        </p:txBody>
      </p:sp>
    </p:spTree>
    <p:extLst>
      <p:ext uri="{BB962C8B-B14F-4D97-AF65-F5344CB8AC3E}">
        <p14:creationId xmlns:p14="http://schemas.microsoft.com/office/powerpoint/2010/main" val="1274130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944562"/>
          </a:xfrm>
        </p:spPr>
        <p:txBody>
          <a:bodyPr/>
          <a:lstStyle/>
          <a:p>
            <a:r>
              <a:rPr lang="en-US" dirty="0">
                <a:solidFill>
                  <a:srgbClr val="000090"/>
                </a:solidFill>
              </a:rPr>
              <a:t>Interests Mapping</a:t>
            </a:r>
          </a:p>
        </p:txBody>
      </p:sp>
      <p:sp>
        <p:nvSpPr>
          <p:cNvPr id="3" name="Footer Placeholder 2"/>
          <p:cNvSpPr>
            <a:spLocks noGrp="1"/>
          </p:cNvSpPr>
          <p:nvPr>
            <p:ph type="ftr" sz="quarter" idx="11"/>
          </p:nvPr>
        </p:nvSpPr>
        <p:spPr/>
        <p:txBody>
          <a:bodyPr/>
          <a:lstStyle/>
          <a:p>
            <a:r>
              <a:rPr lang="en-US"/>
              <a:t>© 2024 Conflict Coaching Matters LLC.</a:t>
            </a:r>
            <a:endParaRPr lang="en-US" dirty="0"/>
          </a:p>
        </p:txBody>
      </p:sp>
      <p:sp>
        <p:nvSpPr>
          <p:cNvPr id="4" name="Slide Number Placeholder 3"/>
          <p:cNvSpPr>
            <a:spLocks noGrp="1"/>
          </p:cNvSpPr>
          <p:nvPr>
            <p:ph type="sldNum" sz="quarter" idx="12"/>
          </p:nvPr>
        </p:nvSpPr>
        <p:spPr/>
        <p:txBody>
          <a:bodyPr/>
          <a:lstStyle/>
          <a:p>
            <a:fld id="{D43A258E-717C-4617-81D7-D63D07A303A9}" type="slidenum">
              <a:rPr lang="en-US" smtClean="0"/>
              <a:pPr/>
              <a:t>38</a:t>
            </a:fld>
            <a:endParaRPr lang="en-US" dirty="0"/>
          </a:p>
        </p:txBody>
      </p:sp>
      <p:pic>
        <p:nvPicPr>
          <p:cNvPr id="6" name="Content Placeholder 5" descr="Screen Shot 2024-05-20 at 8.48.29 AM.png"/>
          <p:cNvPicPr>
            <a:picLocks noGrp="1" noChangeAspect="1"/>
          </p:cNvPicPr>
          <p:nvPr>
            <p:ph sz="quarter" idx="1"/>
          </p:nvPr>
        </p:nvPicPr>
        <p:blipFill>
          <a:blip r:embed="rId2" cstate="print">
            <a:extLst>
              <a:ext uri="{28A0092B-C50C-407E-A947-70E740481C1C}">
                <a14:useLocalDpi xmlns:a14="http://schemas.microsoft.com/office/drawing/2010/main" val="0"/>
              </a:ext>
            </a:extLst>
          </a:blip>
          <a:srcRect t="2941" b="2941"/>
          <a:stretch>
            <a:fillRect/>
          </a:stretch>
        </p:blipFill>
        <p:spPr/>
      </p:pic>
    </p:spTree>
    <p:extLst>
      <p:ext uri="{BB962C8B-B14F-4D97-AF65-F5344CB8AC3E}">
        <p14:creationId xmlns:p14="http://schemas.microsoft.com/office/powerpoint/2010/main" val="3255903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792162"/>
          </a:xfrm>
        </p:spPr>
        <p:txBody>
          <a:bodyPr/>
          <a:lstStyle/>
          <a:p>
            <a:r>
              <a:rPr lang="en-US" dirty="0">
                <a:solidFill>
                  <a:srgbClr val="660066"/>
                </a:solidFill>
              </a:rPr>
              <a:t>A Hypothetical Situation</a:t>
            </a:r>
          </a:p>
        </p:txBody>
      </p:sp>
      <p:sp>
        <p:nvSpPr>
          <p:cNvPr id="3" name="Footer Placeholder 2"/>
          <p:cNvSpPr>
            <a:spLocks noGrp="1"/>
          </p:cNvSpPr>
          <p:nvPr>
            <p:ph type="ftr" sz="quarter" idx="11"/>
          </p:nvPr>
        </p:nvSpPr>
        <p:spPr/>
        <p:txBody>
          <a:bodyPr/>
          <a:lstStyle/>
          <a:p>
            <a:r>
              <a:rPr lang="en-US">
                <a:solidFill>
                  <a:srgbClr val="660066"/>
                </a:solidFill>
              </a:rPr>
              <a:t>© 2024 Conflict Coaching Matters LLC.</a:t>
            </a:r>
            <a:endParaRPr lang="en-US" dirty="0">
              <a:solidFill>
                <a:srgbClr val="660066"/>
              </a:solidFill>
            </a:endParaRPr>
          </a:p>
        </p:txBody>
      </p:sp>
      <p:sp>
        <p:nvSpPr>
          <p:cNvPr id="4" name="Slide Number Placeholder 3"/>
          <p:cNvSpPr>
            <a:spLocks noGrp="1"/>
          </p:cNvSpPr>
          <p:nvPr>
            <p:ph type="sldNum" sz="quarter" idx="12"/>
          </p:nvPr>
        </p:nvSpPr>
        <p:spPr/>
        <p:txBody>
          <a:bodyPr/>
          <a:lstStyle/>
          <a:p>
            <a:fld id="{D43A258E-717C-4617-81D7-D63D07A303A9}" type="slidenum">
              <a:rPr lang="en-US" smtClean="0"/>
              <a:pPr/>
              <a:t>39</a:t>
            </a:fld>
            <a:endParaRPr lang="en-US" dirty="0"/>
          </a:p>
        </p:txBody>
      </p:sp>
      <p:sp>
        <p:nvSpPr>
          <p:cNvPr id="5" name="Content Placeholder 4"/>
          <p:cNvSpPr>
            <a:spLocks noGrp="1"/>
          </p:cNvSpPr>
          <p:nvPr>
            <p:ph sz="quarter" idx="1"/>
          </p:nvPr>
        </p:nvSpPr>
        <p:spPr>
          <a:xfrm>
            <a:off x="609600" y="1066800"/>
            <a:ext cx="8305800" cy="5029200"/>
          </a:xfrm>
        </p:spPr>
        <p:txBody>
          <a:bodyPr>
            <a:normAutofit fontScale="92500" lnSpcReduction="10000"/>
          </a:bodyPr>
          <a:lstStyle/>
          <a:p>
            <a:pPr marL="0" indent="0">
              <a:buNone/>
            </a:pPr>
            <a:r>
              <a:rPr lang="en-US" dirty="0">
                <a:solidFill>
                  <a:srgbClr val="660066"/>
                </a:solidFill>
              </a:rPr>
              <a:t>Sara and Dwayne have a 10 year old son, </a:t>
            </a:r>
            <a:r>
              <a:rPr lang="en-US" dirty="0" err="1">
                <a:solidFill>
                  <a:srgbClr val="660066"/>
                </a:solidFill>
              </a:rPr>
              <a:t>DeJahn</a:t>
            </a:r>
            <a:r>
              <a:rPr lang="en-US" dirty="0">
                <a:solidFill>
                  <a:srgbClr val="660066"/>
                </a:solidFill>
              </a:rPr>
              <a:t>, (their only child) who has been identified as having severe ADHD and moderate autism. Sara and Dwayne divorced four years ago and tensions of supporting their son contributed to the divorce. In addition, there was domestic violence that resulted in restraining orders which limited contact. Since the divorce Sara has  had sole custody and has been the primary caretaker. She has a relatively stable and constructive working relationship with </a:t>
            </a:r>
            <a:r>
              <a:rPr lang="en-US" dirty="0" err="1">
                <a:solidFill>
                  <a:srgbClr val="660066"/>
                </a:solidFill>
              </a:rPr>
              <a:t>DeJahn’s</a:t>
            </a:r>
            <a:r>
              <a:rPr lang="en-US" dirty="0">
                <a:solidFill>
                  <a:srgbClr val="660066"/>
                </a:solidFill>
              </a:rPr>
              <a:t> elementary school and his district. They have been strongly supported emotionally and financially by Sara’s mother. Last year Dwayne married Tanya and both have now been granted shared custody but with limitations. Dwayne and Tanya believe that the school has not been providing adequate support and intervention for </a:t>
            </a:r>
            <a:r>
              <a:rPr lang="en-US" dirty="0" err="1">
                <a:solidFill>
                  <a:srgbClr val="660066"/>
                </a:solidFill>
              </a:rPr>
              <a:t>DeJaun</a:t>
            </a:r>
            <a:r>
              <a:rPr lang="en-US" dirty="0">
                <a:solidFill>
                  <a:srgbClr val="660066"/>
                </a:solidFill>
              </a:rPr>
              <a:t> and want to have him receive more. They are threatening to escalate the case against Sara and the school district.</a:t>
            </a:r>
          </a:p>
        </p:txBody>
      </p:sp>
    </p:spTree>
    <p:extLst>
      <p:ext uri="{BB962C8B-B14F-4D97-AF65-F5344CB8AC3E}">
        <p14:creationId xmlns:p14="http://schemas.microsoft.com/office/powerpoint/2010/main" val="1899993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3A258E-717C-4617-81D7-D63D07A303A9}" type="slidenum">
              <a:rPr lang="en-US" smtClean="0"/>
              <a:pPr/>
              <a:t>4</a:t>
            </a:fld>
            <a:endParaRPr lang="en-US" dirty="0"/>
          </a:p>
        </p:txBody>
      </p:sp>
      <p:sp>
        <p:nvSpPr>
          <p:cNvPr id="4" name="Title 3"/>
          <p:cNvSpPr>
            <a:spLocks noGrp="1"/>
          </p:cNvSpPr>
          <p:nvPr>
            <p:ph type="ctrTitle"/>
          </p:nvPr>
        </p:nvSpPr>
        <p:spPr/>
        <p:txBody>
          <a:bodyPr/>
          <a:lstStyle/>
          <a:p>
            <a:r>
              <a:rPr lang="en-US" dirty="0"/>
              <a:t>Very Abbreviated Model</a:t>
            </a:r>
          </a:p>
        </p:txBody>
      </p:sp>
      <p:pic>
        <p:nvPicPr>
          <p:cNvPr id="5" name="Picture 4" descr="image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3352800"/>
            <a:ext cx="4790713" cy="3188002"/>
          </a:xfrm>
          <a:prstGeom prst="rect">
            <a:avLst/>
          </a:prstGeom>
        </p:spPr>
      </p:pic>
      <p:sp>
        <p:nvSpPr>
          <p:cNvPr id="2" name="Footer Placeholder 1"/>
          <p:cNvSpPr>
            <a:spLocks noGrp="1"/>
          </p:cNvSpPr>
          <p:nvPr>
            <p:ph type="ftr" sz="quarter" idx="11"/>
          </p:nvPr>
        </p:nvSpPr>
        <p:spPr/>
        <p:txBody>
          <a:bodyPr/>
          <a:lstStyle/>
          <a:p>
            <a:r>
              <a:rPr lang="en-US"/>
              <a:t>© 2024 Conflict Coaching Matters LLC.</a:t>
            </a:r>
            <a:endParaRPr lang="en-US" dirty="0"/>
          </a:p>
        </p:txBody>
      </p:sp>
    </p:spTree>
    <p:extLst>
      <p:ext uri="{BB962C8B-B14F-4D97-AF65-F5344CB8AC3E}">
        <p14:creationId xmlns:p14="http://schemas.microsoft.com/office/powerpoint/2010/main" val="1873958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0090"/>
                </a:solidFill>
              </a:rPr>
              <a:t>Help Them With an Interests Exploration </a:t>
            </a:r>
            <a:r>
              <a:rPr lang="mr-IN" dirty="0">
                <a:solidFill>
                  <a:srgbClr val="000090"/>
                </a:solidFill>
              </a:rPr>
              <a:t>–</a:t>
            </a:r>
            <a:r>
              <a:rPr lang="en-US" dirty="0">
                <a:solidFill>
                  <a:srgbClr val="000090"/>
                </a:solidFill>
              </a:rPr>
              <a:t> Let’s Talk</a:t>
            </a:r>
          </a:p>
        </p:txBody>
      </p:sp>
      <p:sp>
        <p:nvSpPr>
          <p:cNvPr id="3" name="Footer Placeholder 2"/>
          <p:cNvSpPr>
            <a:spLocks noGrp="1"/>
          </p:cNvSpPr>
          <p:nvPr>
            <p:ph type="ftr" sz="quarter" idx="11"/>
          </p:nvPr>
        </p:nvSpPr>
        <p:spPr/>
        <p:txBody>
          <a:bodyPr/>
          <a:lstStyle/>
          <a:p>
            <a:r>
              <a:rPr lang="en-US"/>
              <a:t>© 2024 Conflict Coaching Matters LLC.</a:t>
            </a:r>
            <a:endParaRPr lang="en-US" dirty="0"/>
          </a:p>
        </p:txBody>
      </p:sp>
      <p:sp>
        <p:nvSpPr>
          <p:cNvPr id="4" name="Slide Number Placeholder 3"/>
          <p:cNvSpPr>
            <a:spLocks noGrp="1"/>
          </p:cNvSpPr>
          <p:nvPr>
            <p:ph type="sldNum" sz="quarter" idx="12"/>
          </p:nvPr>
        </p:nvSpPr>
        <p:spPr/>
        <p:txBody>
          <a:bodyPr/>
          <a:lstStyle/>
          <a:p>
            <a:fld id="{D43A258E-717C-4617-81D7-D63D07A303A9}" type="slidenum">
              <a:rPr lang="en-US" smtClean="0"/>
              <a:pPr/>
              <a:t>40</a:t>
            </a:fld>
            <a:endParaRPr lang="en-US" dirty="0"/>
          </a:p>
        </p:txBody>
      </p:sp>
      <p:pic>
        <p:nvPicPr>
          <p:cNvPr id="8" name="Content Placeholder 7" descr="Screen Shot 2024-05-20 at 8.53.32 AM.png"/>
          <p:cNvPicPr>
            <a:picLocks noGrp="1" noChangeAspect="1"/>
          </p:cNvPicPr>
          <p:nvPr>
            <p:ph sz="quarter" idx="1"/>
          </p:nvPr>
        </p:nvPicPr>
        <p:blipFill>
          <a:blip r:embed="rId2" cstate="print">
            <a:extLst>
              <a:ext uri="{28A0092B-C50C-407E-A947-70E740481C1C}">
                <a14:useLocalDpi xmlns:a14="http://schemas.microsoft.com/office/drawing/2010/main" val="0"/>
              </a:ext>
            </a:extLst>
          </a:blip>
          <a:srcRect t="2941" b="2941"/>
          <a:stretch>
            <a:fillRect/>
          </a:stretch>
        </p:blipFill>
        <p:spPr/>
      </p:pic>
    </p:spTree>
    <p:extLst>
      <p:ext uri="{BB962C8B-B14F-4D97-AF65-F5344CB8AC3E}">
        <p14:creationId xmlns:p14="http://schemas.microsoft.com/office/powerpoint/2010/main" val="2629518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00549F"/>
                </a:solidFill>
              </a:rPr>
              <a:t>Prioritize Interests and Seek Common Ground</a:t>
            </a:r>
          </a:p>
        </p:txBody>
      </p:sp>
      <p:sp>
        <p:nvSpPr>
          <p:cNvPr id="3" name="Content Placeholder 2"/>
          <p:cNvSpPr>
            <a:spLocks noGrp="1"/>
          </p:cNvSpPr>
          <p:nvPr>
            <p:ph idx="1"/>
          </p:nvPr>
        </p:nvSpPr>
        <p:spPr>
          <a:solidFill>
            <a:schemeClr val="accent2">
              <a:lumMod val="20000"/>
              <a:lumOff val="80000"/>
            </a:schemeClr>
          </a:solidFill>
        </p:spPr>
        <p:txBody>
          <a:bodyPr>
            <a:normAutofit/>
          </a:bodyPr>
          <a:lstStyle/>
          <a:p>
            <a:pPr lvl="1"/>
            <a:r>
              <a:rPr lang="en-US" sz="4400" dirty="0">
                <a:solidFill>
                  <a:srgbClr val="000000"/>
                </a:solidFill>
              </a:rPr>
              <a:t>Which are Essential – DEAL BREAKERS</a:t>
            </a:r>
          </a:p>
          <a:p>
            <a:pPr lvl="1"/>
            <a:r>
              <a:rPr lang="en-US" sz="4400" dirty="0">
                <a:solidFill>
                  <a:srgbClr val="000000"/>
                </a:solidFill>
              </a:rPr>
              <a:t>Which are Preferred – Important but not Critical</a:t>
            </a:r>
          </a:p>
          <a:p>
            <a:pPr lvl="1"/>
            <a:r>
              <a:rPr lang="en-US" sz="4400" dirty="0">
                <a:solidFill>
                  <a:srgbClr val="000000"/>
                </a:solidFill>
              </a:rPr>
              <a:t>Which are Desirable – Nice but Not Necessary</a:t>
            </a:r>
          </a:p>
          <a:p>
            <a:pPr marL="457200" lvl="1" indent="0">
              <a:buNone/>
            </a:pPr>
            <a:endParaRPr lang="en-US" sz="4400" dirty="0">
              <a:solidFill>
                <a:srgbClr val="000000"/>
              </a:solidFill>
            </a:endParaRPr>
          </a:p>
          <a:p>
            <a:pPr marL="0" indent="0">
              <a:buNone/>
            </a:pPr>
            <a:endParaRPr lang="en-US" sz="4400" dirty="0"/>
          </a:p>
        </p:txBody>
      </p:sp>
      <p:sp>
        <p:nvSpPr>
          <p:cNvPr id="4" name="Slide Number Placeholder 3"/>
          <p:cNvSpPr>
            <a:spLocks noGrp="1"/>
          </p:cNvSpPr>
          <p:nvPr>
            <p:ph type="sldNum" sz="quarter" idx="12"/>
          </p:nvPr>
        </p:nvSpPr>
        <p:spPr/>
        <p:txBody>
          <a:bodyPr/>
          <a:lstStyle/>
          <a:p>
            <a:fld id="{86CB4B4D-7CA3-9044-876B-883B54F8677D}" type="slidenum">
              <a:rPr lang="en-US" smtClean="0"/>
              <a:t>41</a:t>
            </a:fld>
            <a:endParaRPr lang="en-US"/>
          </a:p>
        </p:txBody>
      </p:sp>
      <p:sp>
        <p:nvSpPr>
          <p:cNvPr id="5" name="Footer Placeholder 4"/>
          <p:cNvSpPr>
            <a:spLocks noGrp="1"/>
          </p:cNvSpPr>
          <p:nvPr>
            <p:ph type="ftr" sz="quarter" idx="11"/>
          </p:nvPr>
        </p:nvSpPr>
        <p:spPr/>
        <p:txBody>
          <a:bodyPr/>
          <a:lstStyle/>
          <a:p>
            <a:r>
              <a:rPr lang="en-US"/>
              <a:t>© 2024 Conflict Coaching Matters LLC.</a:t>
            </a:r>
            <a:endParaRPr lang="en-US" dirty="0"/>
          </a:p>
        </p:txBody>
      </p:sp>
    </p:spTree>
    <p:extLst>
      <p:ext uri="{BB962C8B-B14F-4D97-AF65-F5344CB8AC3E}">
        <p14:creationId xmlns:p14="http://schemas.microsoft.com/office/powerpoint/2010/main" val="15151079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793844" y="314982"/>
            <a:ext cx="7556313" cy="1116106"/>
          </a:xfrm>
        </p:spPr>
        <p:txBody>
          <a:bodyPr>
            <a:normAutofit fontScale="90000"/>
          </a:bodyPr>
          <a:lstStyle/>
          <a:p>
            <a:r>
              <a:rPr lang="en-US" b="1" dirty="0">
                <a:solidFill>
                  <a:srgbClr val="00549F"/>
                </a:solidFill>
                <a:latin typeface="+mn-lt"/>
                <a:ea typeface="ＭＳ Ｐゴシック" charset="0"/>
                <a:cs typeface="ＭＳ Ｐゴシック" charset="0"/>
              </a:rPr>
              <a:t>Helping Shift from a Position to an Interest</a:t>
            </a:r>
          </a:p>
        </p:txBody>
      </p:sp>
      <p:sp>
        <p:nvSpPr>
          <p:cNvPr id="47106" name="Content Placeholder 2"/>
          <p:cNvSpPr>
            <a:spLocks noGrp="1"/>
          </p:cNvSpPr>
          <p:nvPr>
            <p:ph idx="1"/>
          </p:nvPr>
        </p:nvSpPr>
        <p:spPr>
          <a:xfrm>
            <a:off x="457200" y="1583488"/>
            <a:ext cx="8229600" cy="4131512"/>
          </a:xfrm>
          <a:solidFill>
            <a:srgbClr val="F2DCDB"/>
          </a:solidFill>
        </p:spPr>
        <p:txBody>
          <a:bodyPr>
            <a:normAutofit/>
          </a:bodyPr>
          <a:lstStyle/>
          <a:p>
            <a:pPr>
              <a:lnSpc>
                <a:spcPct val="120000"/>
              </a:lnSpc>
              <a:spcBef>
                <a:spcPts val="0"/>
              </a:spcBef>
            </a:pPr>
            <a:r>
              <a:rPr lang="en-US" sz="2800" b="1" dirty="0">
                <a:solidFill>
                  <a:srgbClr val="000090"/>
                </a:solidFill>
                <a:ea typeface="ＭＳ Ｐゴシック" charset="0"/>
                <a:cs typeface="ＭＳ Ｐゴシック" charset="0"/>
              </a:rPr>
              <a:t>Why is that important to me?</a:t>
            </a:r>
          </a:p>
          <a:p>
            <a:pPr>
              <a:lnSpc>
                <a:spcPct val="120000"/>
              </a:lnSpc>
              <a:spcBef>
                <a:spcPts val="0"/>
              </a:spcBef>
            </a:pPr>
            <a:r>
              <a:rPr lang="en-US" sz="2800" b="1" dirty="0">
                <a:solidFill>
                  <a:srgbClr val="000090"/>
                </a:solidFill>
                <a:ea typeface="ＭＳ Ｐゴシック" charset="0"/>
                <a:cs typeface="ＭＳ Ｐゴシック" charset="0"/>
              </a:rPr>
              <a:t>How will that help me meet my needs?</a:t>
            </a:r>
          </a:p>
          <a:p>
            <a:pPr>
              <a:lnSpc>
                <a:spcPct val="120000"/>
              </a:lnSpc>
              <a:spcBef>
                <a:spcPts val="0"/>
              </a:spcBef>
            </a:pPr>
            <a:r>
              <a:rPr lang="en-US" sz="2800" b="1" dirty="0">
                <a:solidFill>
                  <a:srgbClr val="000090"/>
                </a:solidFill>
                <a:ea typeface="ＭＳ Ｐゴシック" charset="0"/>
                <a:cs typeface="ＭＳ Ｐゴシック" charset="0"/>
              </a:rPr>
              <a:t>How will this help:</a:t>
            </a:r>
          </a:p>
          <a:p>
            <a:pPr lvl="1">
              <a:lnSpc>
                <a:spcPct val="120000"/>
              </a:lnSpc>
              <a:spcBef>
                <a:spcPts val="0"/>
              </a:spcBef>
            </a:pPr>
            <a:r>
              <a:rPr lang="en-US" sz="3200" b="1" dirty="0">
                <a:solidFill>
                  <a:srgbClr val="000090"/>
                </a:solidFill>
                <a:ea typeface="ＭＳ Ｐゴシック" charset="0"/>
              </a:rPr>
              <a:t>Me?</a:t>
            </a:r>
          </a:p>
          <a:p>
            <a:pPr lvl="1">
              <a:lnSpc>
                <a:spcPct val="120000"/>
              </a:lnSpc>
              <a:spcBef>
                <a:spcPts val="0"/>
              </a:spcBef>
            </a:pPr>
            <a:r>
              <a:rPr lang="en-US" sz="3200" b="1" dirty="0">
                <a:solidFill>
                  <a:srgbClr val="000090"/>
                </a:solidFill>
                <a:ea typeface="ＭＳ Ｐゴシック" charset="0"/>
              </a:rPr>
              <a:t>The other person?</a:t>
            </a:r>
          </a:p>
          <a:p>
            <a:pPr lvl="1">
              <a:lnSpc>
                <a:spcPct val="120000"/>
              </a:lnSpc>
              <a:spcBef>
                <a:spcPts val="0"/>
              </a:spcBef>
            </a:pPr>
            <a:r>
              <a:rPr lang="en-US" sz="3200" b="1" dirty="0">
                <a:solidFill>
                  <a:srgbClr val="000090"/>
                </a:solidFill>
                <a:ea typeface="ＭＳ Ｐゴシック" charset="0"/>
              </a:rPr>
              <a:t>The relationship?</a:t>
            </a:r>
          </a:p>
          <a:p>
            <a:pPr lvl="1">
              <a:lnSpc>
                <a:spcPct val="120000"/>
              </a:lnSpc>
              <a:spcBef>
                <a:spcPts val="0"/>
              </a:spcBef>
            </a:pPr>
            <a:r>
              <a:rPr lang="en-US" sz="3200" b="1" dirty="0">
                <a:solidFill>
                  <a:srgbClr val="000090"/>
                </a:solidFill>
                <a:ea typeface="ＭＳ Ｐゴシック" charset="0"/>
              </a:rPr>
              <a:t>The organization?</a:t>
            </a:r>
          </a:p>
        </p:txBody>
      </p:sp>
      <p:sp>
        <p:nvSpPr>
          <p:cNvPr id="2" name="Slide Number Placeholder 1"/>
          <p:cNvSpPr>
            <a:spLocks noGrp="1"/>
          </p:cNvSpPr>
          <p:nvPr>
            <p:ph type="sldNum" sz="quarter" idx="12"/>
          </p:nvPr>
        </p:nvSpPr>
        <p:spPr/>
        <p:txBody>
          <a:bodyPr/>
          <a:lstStyle/>
          <a:p>
            <a:fld id="{86CB4B4D-7CA3-9044-876B-883B54F8677D}" type="slidenum">
              <a:rPr lang="en-US" smtClean="0"/>
              <a:t>42</a:t>
            </a:fld>
            <a:endParaRPr lang="en-US"/>
          </a:p>
        </p:txBody>
      </p:sp>
      <p:sp>
        <p:nvSpPr>
          <p:cNvPr id="3" name="Footer Placeholder 2"/>
          <p:cNvSpPr>
            <a:spLocks noGrp="1"/>
          </p:cNvSpPr>
          <p:nvPr>
            <p:ph type="ftr" sz="quarter" idx="11"/>
          </p:nvPr>
        </p:nvSpPr>
        <p:spPr/>
        <p:txBody>
          <a:bodyPr/>
          <a:lstStyle/>
          <a:p>
            <a:r>
              <a:rPr lang="en-US"/>
              <a:t>© 2024 Conflict Coaching Matters LLC.</a:t>
            </a:r>
            <a:endParaRPr lang="en-US" dirty="0"/>
          </a:p>
        </p:txBody>
      </p:sp>
    </p:spTree>
    <p:extLst>
      <p:ext uri="{BB962C8B-B14F-4D97-AF65-F5344CB8AC3E}">
        <p14:creationId xmlns:p14="http://schemas.microsoft.com/office/powerpoint/2010/main" val="1924631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609865" y="300038"/>
            <a:ext cx="4638785" cy="1143000"/>
          </a:xfrm>
        </p:spPr>
        <p:txBody>
          <a:bodyPr>
            <a:normAutofit fontScale="90000"/>
          </a:bodyPr>
          <a:lstStyle/>
          <a:p>
            <a:r>
              <a:rPr lang="en-US" b="1" dirty="0">
                <a:solidFill>
                  <a:srgbClr val="00549F"/>
                </a:solidFill>
              </a:rPr>
              <a:t>Brainstorm Solutions</a:t>
            </a:r>
          </a:p>
        </p:txBody>
      </p:sp>
      <p:sp>
        <p:nvSpPr>
          <p:cNvPr id="18435" name="Rectangle 3"/>
          <p:cNvSpPr>
            <a:spLocks noGrp="1" noChangeArrowheads="1"/>
          </p:cNvSpPr>
          <p:nvPr>
            <p:ph idx="1"/>
          </p:nvPr>
        </p:nvSpPr>
        <p:spPr>
          <a:xfrm>
            <a:off x="4105946" y="1334407"/>
            <a:ext cx="4837528" cy="4525963"/>
          </a:xfrm>
        </p:spPr>
        <p:txBody>
          <a:bodyPr>
            <a:noAutofit/>
          </a:bodyPr>
          <a:lstStyle/>
          <a:p>
            <a:endParaRPr lang="en-US" sz="2800" dirty="0">
              <a:solidFill>
                <a:srgbClr val="000000"/>
              </a:solidFill>
            </a:endParaRPr>
          </a:p>
          <a:p>
            <a:r>
              <a:rPr lang="en-US" sz="2800" dirty="0">
                <a:solidFill>
                  <a:srgbClr val="000000"/>
                </a:solidFill>
              </a:rPr>
              <a:t>This is a process of creating as many solutions as possible BEFORE you evaluate them to decide which are the best options.</a:t>
            </a:r>
          </a:p>
          <a:p>
            <a:pPr marL="0" indent="0">
              <a:buNone/>
            </a:pPr>
            <a:endParaRPr lang="en-US" sz="1400" dirty="0">
              <a:solidFill>
                <a:srgbClr val="000000"/>
              </a:solidFill>
            </a:endParaRPr>
          </a:p>
          <a:p>
            <a:r>
              <a:rPr lang="en-US" sz="2800" dirty="0">
                <a:solidFill>
                  <a:srgbClr val="000000"/>
                </a:solidFill>
              </a:rPr>
              <a:t>Otherwise, good ideas never have a chance to be suggested and discussed because people are too busy arguing over the first ideas introduced.</a:t>
            </a:r>
          </a:p>
        </p:txBody>
      </p:sp>
      <p:pic>
        <p:nvPicPr>
          <p:cNvPr id="4" name="Picture 3" descr="A picture containing text, person, indoor, paper&#10;&#10;Description automatically generated">
            <a:extLst>
              <a:ext uri="{FF2B5EF4-FFF2-40B4-BE49-F238E27FC236}">
                <a16:creationId xmlns:a16="http://schemas.microsoft.com/office/drawing/2014/main" id="{A928C3AE-8C9E-3B44-99AD-C32CC1E564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3429000" cy="6858000"/>
          </a:xfrm>
          <a:prstGeom prst="rect">
            <a:avLst/>
          </a:prstGeom>
        </p:spPr>
      </p:pic>
      <p:sp>
        <p:nvSpPr>
          <p:cNvPr id="5" name="Rectangle 4">
            <a:extLst>
              <a:ext uri="{FF2B5EF4-FFF2-40B4-BE49-F238E27FC236}">
                <a16:creationId xmlns:a16="http://schemas.microsoft.com/office/drawing/2014/main" id="{0193DAC6-050B-D74E-91CF-7068F39A3DED}"/>
              </a:ext>
            </a:extLst>
          </p:cNvPr>
          <p:cNvSpPr/>
          <p:nvPr/>
        </p:nvSpPr>
        <p:spPr>
          <a:xfrm>
            <a:off x="0" y="6642556"/>
            <a:ext cx="1415772" cy="215444"/>
          </a:xfrm>
          <a:prstGeom prst="rect">
            <a:avLst/>
          </a:prstGeom>
        </p:spPr>
        <p:txBody>
          <a:bodyPr wrap="none">
            <a:spAutoFit/>
          </a:bodyPr>
          <a:lstStyle/>
          <a:p>
            <a:r>
              <a:rPr lang="en-US" sz="800" dirty="0">
                <a:solidFill>
                  <a:schemeClr val="bg1"/>
                </a:solidFill>
              </a:rPr>
              <a:t>Photo by </a:t>
            </a:r>
            <a:r>
              <a:rPr lang="en-US" sz="800" dirty="0">
                <a:solidFill>
                  <a:schemeClr val="bg1"/>
                </a:solidFill>
                <a:hlinkClick r:id="rId3">
                  <a:extLst>
                    <a:ext uri="{A12FA001-AC4F-418D-AE19-62706E023703}">
                      <ahyp:hlinkClr xmlns:ahyp="http://schemas.microsoft.com/office/drawing/2018/hyperlinkcolor" val="tx"/>
                    </a:ext>
                  </a:extLst>
                </a:hlinkClick>
              </a:rPr>
              <a:t>Leon</a:t>
            </a:r>
            <a:r>
              <a:rPr lang="en-US" sz="800" dirty="0">
                <a:solidFill>
                  <a:schemeClr val="bg1"/>
                </a:solidFill>
              </a:rPr>
              <a:t> on </a:t>
            </a:r>
            <a:r>
              <a:rPr lang="en-US" sz="800" dirty="0">
                <a:solidFill>
                  <a:schemeClr val="bg1"/>
                </a:solidFill>
                <a:hlinkClick r:id="rId4">
                  <a:extLst>
                    <a:ext uri="{A12FA001-AC4F-418D-AE19-62706E023703}">
                      <ahyp:hlinkClr xmlns:ahyp="http://schemas.microsoft.com/office/drawing/2018/hyperlinkcolor" val="tx"/>
                    </a:ext>
                  </a:extLst>
                </a:hlinkClick>
              </a:rPr>
              <a:t>Unsplash</a:t>
            </a:r>
            <a:r>
              <a:rPr lang="en-US" sz="800" dirty="0">
                <a:solidFill>
                  <a:schemeClr val="bg1"/>
                </a:solidFill>
              </a:rPr>
              <a:t> </a:t>
            </a:r>
          </a:p>
        </p:txBody>
      </p:sp>
      <p:sp>
        <p:nvSpPr>
          <p:cNvPr id="2" name="Slide Number Placeholder 1"/>
          <p:cNvSpPr>
            <a:spLocks noGrp="1"/>
          </p:cNvSpPr>
          <p:nvPr>
            <p:ph type="sldNum" sz="quarter" idx="12"/>
          </p:nvPr>
        </p:nvSpPr>
        <p:spPr/>
        <p:txBody>
          <a:bodyPr/>
          <a:lstStyle/>
          <a:p>
            <a:fld id="{86CB4B4D-7CA3-9044-876B-883B54F8677D}" type="slidenum">
              <a:rPr lang="en-US" smtClean="0"/>
              <a:t>43</a:t>
            </a:fld>
            <a:endParaRPr lang="en-US"/>
          </a:p>
        </p:txBody>
      </p:sp>
      <p:sp>
        <p:nvSpPr>
          <p:cNvPr id="3" name="Footer Placeholder 2"/>
          <p:cNvSpPr>
            <a:spLocks noGrp="1"/>
          </p:cNvSpPr>
          <p:nvPr>
            <p:ph type="ftr" sz="quarter" idx="11"/>
          </p:nvPr>
        </p:nvSpPr>
        <p:spPr/>
        <p:txBody>
          <a:bodyPr/>
          <a:lstStyle/>
          <a:p>
            <a:r>
              <a:rPr lang="en-US"/>
              <a:t>© 2024 Conflict Coaching Matters LLC.</a:t>
            </a:r>
            <a:endParaRPr lang="en-US" dirty="0"/>
          </a:p>
        </p:txBody>
      </p:sp>
    </p:spTree>
    <p:extLst>
      <p:ext uri="{BB962C8B-B14F-4D97-AF65-F5344CB8AC3E}">
        <p14:creationId xmlns:p14="http://schemas.microsoft.com/office/powerpoint/2010/main" val="14605163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922339" y="591592"/>
            <a:ext cx="7297738"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lg" len="lg"/>
              </a14:hiddenLine>
            </a:ext>
          </a:extLst>
        </p:spPr>
        <p:txBody>
          <a:bodyPr>
            <a:spAutoFit/>
          </a:bodyPr>
          <a:lstStyle>
            <a:lvl1pPr>
              <a:defRPr sz="2800">
                <a:solidFill>
                  <a:schemeClr val="tx1"/>
                </a:solidFill>
                <a:latin typeface="Arial" charset="0"/>
                <a:ea typeface="MS PGothic" charset="0"/>
                <a:cs typeface="MS PGothic" charset="0"/>
              </a:defRPr>
            </a:lvl1pPr>
            <a:lvl2pPr>
              <a:defRPr sz="26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a:defRPr sz="2000">
                <a:solidFill>
                  <a:schemeClr val="tx1"/>
                </a:solidFill>
                <a:latin typeface="Arial" charset="0"/>
                <a:ea typeface="MS PGothic" charset="0"/>
                <a:cs typeface="MS PGothic" charset="0"/>
              </a:defRPr>
            </a:lvl6pPr>
            <a:lvl7pPr>
              <a:defRPr sz="2000">
                <a:solidFill>
                  <a:schemeClr val="tx1"/>
                </a:solidFill>
                <a:latin typeface="Arial" charset="0"/>
                <a:ea typeface="MS PGothic" charset="0"/>
                <a:cs typeface="MS PGothic" charset="0"/>
              </a:defRPr>
            </a:lvl7pPr>
            <a:lvl8pPr>
              <a:defRPr sz="2000">
                <a:solidFill>
                  <a:schemeClr val="tx1"/>
                </a:solidFill>
                <a:latin typeface="Arial" charset="0"/>
                <a:ea typeface="MS PGothic" charset="0"/>
                <a:cs typeface="MS PGothic" charset="0"/>
              </a:defRPr>
            </a:lvl8pPr>
            <a:lvl9pPr>
              <a:defRPr sz="2000">
                <a:solidFill>
                  <a:schemeClr val="tx1"/>
                </a:solidFill>
                <a:latin typeface="Arial" charset="0"/>
                <a:ea typeface="MS PGothic" charset="0"/>
                <a:cs typeface="MS PGothic" charset="0"/>
              </a:defRPr>
            </a:lvl9pPr>
          </a:lstStyle>
          <a:p>
            <a:pPr algn="ctr"/>
            <a:r>
              <a:rPr lang="en-US" sz="4400" b="1" dirty="0">
                <a:solidFill>
                  <a:srgbClr val="00549F"/>
                </a:solidFill>
                <a:latin typeface="+mn-lt"/>
              </a:rPr>
              <a:t>Test Options</a:t>
            </a:r>
          </a:p>
        </p:txBody>
      </p:sp>
      <p:sp>
        <p:nvSpPr>
          <p:cNvPr id="38916" name="Rounded Rectangle 3"/>
          <p:cNvSpPr>
            <a:spLocks noChangeArrowheads="1"/>
          </p:cNvSpPr>
          <p:nvPr/>
        </p:nvSpPr>
        <p:spPr bwMode="auto">
          <a:xfrm>
            <a:off x="922339" y="2508252"/>
            <a:ext cx="1965325" cy="1160463"/>
          </a:xfrm>
          <a:prstGeom prst="roundRect">
            <a:avLst>
              <a:gd name="adj" fmla="val 16667"/>
            </a:avLst>
          </a:prstGeom>
          <a:solidFill>
            <a:srgbClr val="D9D9D9"/>
          </a:solidFill>
          <a:ln>
            <a:noFill/>
          </a:ln>
          <a:extLst>
            <a:ext uri="{91240B29-F687-4f45-9708-019B960494DF}">
              <a14:hiddenLine xmlns:a14="http://schemas.microsoft.com/office/drawing/2010/main" xmlns="" w="12700">
                <a:solidFill>
                  <a:srgbClr val="000000"/>
                </a:solidFill>
                <a:round/>
                <a:headEnd type="none" w="sm" len="sm"/>
                <a:tailEnd type="triangle" w="lg" len="lg"/>
              </a14:hiddenLine>
            </a:ext>
          </a:extLst>
        </p:spPr>
        <p:txBody>
          <a:bodyPr/>
          <a:lstStyle/>
          <a:p>
            <a:endParaRPr lang="en-US"/>
          </a:p>
        </p:txBody>
      </p:sp>
      <p:sp>
        <p:nvSpPr>
          <p:cNvPr id="38917" name="TextBox 2"/>
          <p:cNvSpPr txBox="1">
            <a:spLocks noChangeArrowheads="1"/>
          </p:cNvSpPr>
          <p:nvPr/>
        </p:nvSpPr>
        <p:spPr bwMode="auto">
          <a:xfrm>
            <a:off x="1066800" y="2667000"/>
            <a:ext cx="163988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Arial" charset="0"/>
                <a:ea typeface="MS PGothic" charset="0"/>
                <a:cs typeface="MS PGothic" charset="0"/>
              </a:defRPr>
            </a:lvl1pPr>
            <a:lvl2pPr>
              <a:defRPr sz="26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a:defRPr sz="2000">
                <a:solidFill>
                  <a:schemeClr val="tx1"/>
                </a:solidFill>
                <a:latin typeface="Arial" charset="0"/>
                <a:ea typeface="MS PGothic" charset="0"/>
                <a:cs typeface="MS PGothic" charset="0"/>
              </a:defRPr>
            </a:lvl6pPr>
            <a:lvl7pPr>
              <a:defRPr sz="2000">
                <a:solidFill>
                  <a:schemeClr val="tx1"/>
                </a:solidFill>
                <a:latin typeface="Arial" charset="0"/>
                <a:ea typeface="MS PGothic" charset="0"/>
                <a:cs typeface="MS PGothic" charset="0"/>
              </a:defRPr>
            </a:lvl7pPr>
            <a:lvl8pPr>
              <a:defRPr sz="2000">
                <a:solidFill>
                  <a:schemeClr val="tx1"/>
                </a:solidFill>
                <a:latin typeface="Arial" charset="0"/>
                <a:ea typeface="MS PGothic" charset="0"/>
                <a:cs typeface="MS PGothic" charset="0"/>
              </a:defRPr>
            </a:lvl8pPr>
            <a:lvl9pPr>
              <a:defRPr sz="2000">
                <a:solidFill>
                  <a:schemeClr val="tx1"/>
                </a:solidFill>
                <a:latin typeface="Arial" charset="0"/>
                <a:ea typeface="MS PGothic" charset="0"/>
                <a:cs typeface="MS PGothic" charset="0"/>
              </a:defRPr>
            </a:lvl9pPr>
          </a:lstStyle>
          <a:p>
            <a:pPr algn="ctr"/>
            <a:r>
              <a:rPr lang="en-US" sz="2400" dirty="0">
                <a:latin typeface="+mn-lt"/>
              </a:rPr>
              <a:t>Gut response?</a:t>
            </a:r>
          </a:p>
        </p:txBody>
      </p:sp>
      <p:sp>
        <p:nvSpPr>
          <p:cNvPr id="38918" name="Rounded Rectangle 8"/>
          <p:cNvSpPr>
            <a:spLocks noChangeArrowheads="1"/>
          </p:cNvSpPr>
          <p:nvPr/>
        </p:nvSpPr>
        <p:spPr bwMode="auto">
          <a:xfrm>
            <a:off x="3659189" y="3571875"/>
            <a:ext cx="1963737" cy="1162050"/>
          </a:xfrm>
          <a:prstGeom prst="roundRect">
            <a:avLst>
              <a:gd name="adj" fmla="val 16667"/>
            </a:avLst>
          </a:prstGeom>
          <a:solidFill>
            <a:srgbClr val="D9D9D9"/>
          </a:solidFill>
          <a:ln>
            <a:noFill/>
          </a:ln>
          <a:extLst>
            <a:ext uri="{91240B29-F687-4f45-9708-019B960494DF}">
              <a14:hiddenLine xmlns:a14="http://schemas.microsoft.com/office/drawing/2010/main" xmlns="" w="12700">
                <a:solidFill>
                  <a:srgbClr val="000000"/>
                </a:solidFill>
                <a:round/>
                <a:headEnd type="none" w="sm" len="sm"/>
                <a:tailEnd type="triangle" w="lg" len="lg"/>
              </a14:hiddenLine>
            </a:ext>
          </a:extLst>
        </p:spPr>
        <p:txBody>
          <a:bodyPr/>
          <a:lstStyle/>
          <a:p>
            <a:endParaRPr lang="en-US"/>
          </a:p>
        </p:txBody>
      </p:sp>
      <p:sp>
        <p:nvSpPr>
          <p:cNvPr id="38919" name="TextBox 9"/>
          <p:cNvSpPr txBox="1">
            <a:spLocks noChangeArrowheads="1"/>
          </p:cNvSpPr>
          <p:nvPr/>
        </p:nvSpPr>
        <p:spPr bwMode="auto">
          <a:xfrm>
            <a:off x="3821113" y="3751264"/>
            <a:ext cx="1639888"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Arial" charset="0"/>
                <a:ea typeface="MS PGothic" charset="0"/>
                <a:cs typeface="MS PGothic" charset="0"/>
              </a:defRPr>
            </a:lvl1pPr>
            <a:lvl2pPr>
              <a:defRPr sz="26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a:defRPr sz="2000">
                <a:solidFill>
                  <a:schemeClr val="tx1"/>
                </a:solidFill>
                <a:latin typeface="Arial" charset="0"/>
                <a:ea typeface="MS PGothic" charset="0"/>
                <a:cs typeface="MS PGothic" charset="0"/>
              </a:defRPr>
            </a:lvl6pPr>
            <a:lvl7pPr>
              <a:defRPr sz="2000">
                <a:solidFill>
                  <a:schemeClr val="tx1"/>
                </a:solidFill>
                <a:latin typeface="Arial" charset="0"/>
                <a:ea typeface="MS PGothic" charset="0"/>
                <a:cs typeface="MS PGothic" charset="0"/>
              </a:defRPr>
            </a:lvl7pPr>
            <a:lvl8pPr>
              <a:defRPr sz="2000">
                <a:solidFill>
                  <a:schemeClr val="tx1"/>
                </a:solidFill>
                <a:latin typeface="Arial" charset="0"/>
                <a:ea typeface="MS PGothic" charset="0"/>
                <a:cs typeface="MS PGothic" charset="0"/>
              </a:defRPr>
            </a:lvl8pPr>
            <a:lvl9pPr>
              <a:defRPr sz="2000">
                <a:solidFill>
                  <a:schemeClr val="tx1"/>
                </a:solidFill>
                <a:latin typeface="Arial" charset="0"/>
                <a:ea typeface="MS PGothic" charset="0"/>
                <a:cs typeface="MS PGothic" charset="0"/>
              </a:defRPr>
            </a:lvl9pPr>
          </a:lstStyle>
          <a:p>
            <a:pPr algn="ctr"/>
            <a:r>
              <a:rPr lang="en-US" sz="2400" dirty="0">
                <a:latin typeface="+mn-lt"/>
              </a:rPr>
              <a:t>Fit with interests?</a:t>
            </a:r>
          </a:p>
        </p:txBody>
      </p:sp>
      <p:sp>
        <p:nvSpPr>
          <p:cNvPr id="38920" name="Rounded Rectangle 10"/>
          <p:cNvSpPr>
            <a:spLocks noChangeArrowheads="1"/>
          </p:cNvSpPr>
          <p:nvPr/>
        </p:nvSpPr>
        <p:spPr bwMode="auto">
          <a:xfrm>
            <a:off x="6350001" y="4646613"/>
            <a:ext cx="1965325" cy="1162050"/>
          </a:xfrm>
          <a:prstGeom prst="roundRect">
            <a:avLst>
              <a:gd name="adj" fmla="val 16667"/>
            </a:avLst>
          </a:prstGeom>
          <a:solidFill>
            <a:srgbClr val="D9D9D9"/>
          </a:solidFill>
          <a:ln>
            <a:noFill/>
          </a:ln>
          <a:extLst>
            <a:ext uri="{91240B29-F687-4f45-9708-019B960494DF}">
              <a14:hiddenLine xmlns:a14="http://schemas.microsoft.com/office/drawing/2010/main" xmlns="" w="12700">
                <a:solidFill>
                  <a:srgbClr val="000000"/>
                </a:solidFill>
                <a:round/>
                <a:headEnd type="none" w="sm" len="sm"/>
                <a:tailEnd type="triangle" w="lg" len="lg"/>
              </a14:hiddenLine>
            </a:ext>
          </a:extLst>
        </p:spPr>
        <p:txBody>
          <a:bodyPr/>
          <a:lstStyle/>
          <a:p>
            <a:endParaRPr lang="en-US"/>
          </a:p>
        </p:txBody>
      </p:sp>
      <p:sp>
        <p:nvSpPr>
          <p:cNvPr id="38921" name="TextBox 11"/>
          <p:cNvSpPr txBox="1">
            <a:spLocks noChangeArrowheads="1"/>
          </p:cNvSpPr>
          <p:nvPr/>
        </p:nvSpPr>
        <p:spPr bwMode="auto">
          <a:xfrm>
            <a:off x="6513513" y="4996657"/>
            <a:ext cx="16383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Arial" charset="0"/>
                <a:ea typeface="MS PGothic" charset="0"/>
                <a:cs typeface="MS PGothic" charset="0"/>
              </a:defRPr>
            </a:lvl1pPr>
            <a:lvl2pPr>
              <a:defRPr sz="26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a:defRPr sz="2000">
                <a:solidFill>
                  <a:schemeClr val="tx1"/>
                </a:solidFill>
                <a:latin typeface="Arial" charset="0"/>
                <a:ea typeface="MS PGothic" charset="0"/>
                <a:cs typeface="MS PGothic" charset="0"/>
              </a:defRPr>
            </a:lvl6pPr>
            <a:lvl7pPr>
              <a:defRPr sz="2000">
                <a:solidFill>
                  <a:schemeClr val="tx1"/>
                </a:solidFill>
                <a:latin typeface="Arial" charset="0"/>
                <a:ea typeface="MS PGothic" charset="0"/>
                <a:cs typeface="MS PGothic" charset="0"/>
              </a:defRPr>
            </a:lvl7pPr>
            <a:lvl8pPr>
              <a:defRPr sz="2000">
                <a:solidFill>
                  <a:schemeClr val="tx1"/>
                </a:solidFill>
                <a:latin typeface="Arial" charset="0"/>
                <a:ea typeface="MS PGothic" charset="0"/>
                <a:cs typeface="MS PGothic" charset="0"/>
              </a:defRPr>
            </a:lvl8pPr>
            <a:lvl9pPr>
              <a:defRPr sz="2000">
                <a:solidFill>
                  <a:schemeClr val="tx1"/>
                </a:solidFill>
                <a:latin typeface="Arial" charset="0"/>
                <a:ea typeface="MS PGothic" charset="0"/>
                <a:cs typeface="MS PGothic" charset="0"/>
              </a:defRPr>
            </a:lvl9pPr>
          </a:lstStyle>
          <a:p>
            <a:pPr algn="ctr"/>
            <a:r>
              <a:rPr lang="en-US" sz="2400" dirty="0">
                <a:latin typeface="+mn-lt"/>
              </a:rPr>
              <a:t>Workable?</a:t>
            </a:r>
          </a:p>
        </p:txBody>
      </p:sp>
      <p:sp>
        <p:nvSpPr>
          <p:cNvPr id="5" name="Bent Arrow 4"/>
          <p:cNvSpPr/>
          <p:nvPr/>
        </p:nvSpPr>
        <p:spPr bwMode="auto">
          <a:xfrm rot="5400000">
            <a:off x="3145632" y="2412208"/>
            <a:ext cx="889000" cy="1395413"/>
          </a:xfrm>
          <a:prstGeom prst="bentArrow">
            <a:avLst/>
          </a:prstGeom>
          <a:solidFill>
            <a:schemeClr val="bg1">
              <a:lumMod val="65000"/>
            </a:schemeClr>
          </a:solidFill>
          <a:ln w="12700" cap="flat" cmpd="sng" algn="ctr">
            <a:noFill/>
            <a:prstDash val="solid"/>
            <a:round/>
            <a:headEnd type="none" w="sm" len="sm"/>
            <a:tailEnd type="triangle" w="lg" len="lg"/>
          </a:ln>
          <a:effectLst/>
        </p:spPr>
        <p:txBody>
          <a:bodyPr/>
          <a:lstStyle/>
          <a:p>
            <a:pPr>
              <a:defRPr/>
            </a:pPr>
            <a:endParaRPr lang="en-US">
              <a:ea typeface="ＭＳ Ｐゴシック" charset="0"/>
              <a:cs typeface="ＭＳ Ｐゴシック" charset="0"/>
            </a:endParaRPr>
          </a:p>
        </p:txBody>
      </p:sp>
      <p:sp>
        <p:nvSpPr>
          <p:cNvPr id="14" name="Bent Arrow 13"/>
          <p:cNvSpPr/>
          <p:nvPr/>
        </p:nvSpPr>
        <p:spPr bwMode="auto">
          <a:xfrm rot="5400000">
            <a:off x="5880895" y="3499646"/>
            <a:ext cx="890587" cy="1393825"/>
          </a:xfrm>
          <a:prstGeom prst="bentArrow">
            <a:avLst/>
          </a:prstGeom>
          <a:solidFill>
            <a:schemeClr val="bg1">
              <a:lumMod val="65000"/>
            </a:schemeClr>
          </a:solidFill>
          <a:ln w="12700" cap="flat" cmpd="sng" algn="ctr">
            <a:noFill/>
            <a:prstDash val="solid"/>
            <a:round/>
            <a:headEnd type="none" w="sm" len="sm"/>
            <a:tailEnd type="triangle" w="lg" len="lg"/>
          </a:ln>
          <a:effectLst/>
        </p:spPr>
        <p:txBody>
          <a:bodyPr/>
          <a:lstStyle/>
          <a:p>
            <a:pPr>
              <a:defRPr/>
            </a:pPr>
            <a:endParaRPr lang="en-US">
              <a:ea typeface="ＭＳ Ｐゴシック" charset="0"/>
              <a:cs typeface="ＭＳ Ｐゴシック" charset="0"/>
            </a:endParaRPr>
          </a:p>
        </p:txBody>
      </p:sp>
      <p:sp>
        <p:nvSpPr>
          <p:cNvPr id="38924" name="Rectangle 2"/>
          <p:cNvSpPr>
            <a:spLocks noChangeArrowheads="1"/>
          </p:cNvSpPr>
          <p:nvPr/>
        </p:nvSpPr>
        <p:spPr bwMode="auto">
          <a:xfrm>
            <a:off x="609600" y="1477963"/>
            <a:ext cx="8001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eaLnBrk="0" hangingPunct="0"/>
            <a:r>
              <a:rPr lang="en-US" sz="3200" b="1" dirty="0"/>
              <a:t>Get several ideas on the table, then…</a:t>
            </a:r>
          </a:p>
        </p:txBody>
      </p:sp>
      <p:sp>
        <p:nvSpPr>
          <p:cNvPr id="2" name="Slide Number Placeholder 1"/>
          <p:cNvSpPr>
            <a:spLocks noGrp="1"/>
          </p:cNvSpPr>
          <p:nvPr>
            <p:ph type="sldNum" sz="quarter" idx="12"/>
          </p:nvPr>
        </p:nvSpPr>
        <p:spPr/>
        <p:txBody>
          <a:bodyPr/>
          <a:lstStyle/>
          <a:p>
            <a:fld id="{86CB4B4D-7CA3-9044-876B-883B54F8677D}" type="slidenum">
              <a:rPr lang="en-US" smtClean="0"/>
              <a:t>44</a:t>
            </a:fld>
            <a:endParaRPr lang="en-US"/>
          </a:p>
        </p:txBody>
      </p:sp>
      <p:sp>
        <p:nvSpPr>
          <p:cNvPr id="3" name="Footer Placeholder 2"/>
          <p:cNvSpPr>
            <a:spLocks noGrp="1"/>
          </p:cNvSpPr>
          <p:nvPr>
            <p:ph type="ftr" sz="quarter" idx="11"/>
          </p:nvPr>
        </p:nvSpPr>
        <p:spPr/>
        <p:txBody>
          <a:bodyPr/>
          <a:lstStyle/>
          <a:p>
            <a:r>
              <a:rPr lang="en-US"/>
              <a:t>© 2024 Conflict Coaching Matters LLC.</a:t>
            </a:r>
            <a:endParaRPr lang="en-US" dirty="0"/>
          </a:p>
        </p:txBody>
      </p:sp>
    </p:spTree>
    <p:extLst>
      <p:ext uri="{BB962C8B-B14F-4D97-AF65-F5344CB8AC3E}">
        <p14:creationId xmlns:p14="http://schemas.microsoft.com/office/powerpoint/2010/main" val="32378596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3"/>
          <p:cNvSpPr txBox="1">
            <a:spLocks noChangeArrowheads="1"/>
          </p:cNvSpPr>
          <p:nvPr/>
        </p:nvSpPr>
        <p:spPr bwMode="auto">
          <a:xfrm>
            <a:off x="923131" y="546102"/>
            <a:ext cx="7297738"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lg" len="lg"/>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4400" b="1" dirty="0">
                <a:solidFill>
                  <a:srgbClr val="00549F"/>
                </a:solidFill>
                <a:latin typeface="+mn-lt"/>
              </a:rPr>
              <a:t>Make a Clear Plan for Action</a:t>
            </a:r>
          </a:p>
        </p:txBody>
      </p:sp>
      <p:sp>
        <p:nvSpPr>
          <p:cNvPr id="2" name="Rectangle 1"/>
          <p:cNvSpPr/>
          <p:nvPr/>
        </p:nvSpPr>
        <p:spPr bwMode="auto">
          <a:xfrm>
            <a:off x="2582863" y="1878013"/>
            <a:ext cx="4114800" cy="4114800"/>
          </a:xfrm>
          <a:prstGeom prst="rect">
            <a:avLst/>
          </a:prstGeom>
          <a:solidFill>
            <a:schemeClr val="bg1">
              <a:lumMod val="75000"/>
            </a:schemeClr>
          </a:solidFill>
          <a:ln w="12700" cap="flat" cmpd="sng" algn="ctr">
            <a:solidFill>
              <a:schemeClr val="tx1"/>
            </a:solidFill>
            <a:prstDash val="solid"/>
            <a:round/>
            <a:headEnd type="none" w="sm" len="sm"/>
            <a:tailEnd type="triangle" w="lg" len="lg"/>
          </a:ln>
          <a:effectLst/>
        </p:spPr>
        <p:txBody>
          <a:bodyPr/>
          <a:lstStyle/>
          <a:p>
            <a:pPr>
              <a:defRPr/>
            </a:pPr>
            <a:endParaRPr lang="en-US">
              <a:ea typeface="ＭＳ Ｐゴシック" charset="0"/>
              <a:cs typeface="ＭＳ Ｐゴシック" charset="0"/>
            </a:endParaRPr>
          </a:p>
        </p:txBody>
      </p:sp>
      <p:sp>
        <p:nvSpPr>
          <p:cNvPr id="3" name="Diamond 2"/>
          <p:cNvSpPr/>
          <p:nvPr/>
        </p:nvSpPr>
        <p:spPr bwMode="auto">
          <a:xfrm>
            <a:off x="2582863" y="1878013"/>
            <a:ext cx="4114800" cy="4114800"/>
          </a:xfrm>
          <a:prstGeom prst="diamond">
            <a:avLst/>
          </a:prstGeom>
          <a:solidFill>
            <a:schemeClr val="bg1">
              <a:lumMod val="95000"/>
            </a:schemeClr>
          </a:solidFill>
          <a:ln w="12700" cap="flat" cmpd="sng" algn="ctr">
            <a:solidFill>
              <a:schemeClr val="tx1"/>
            </a:solidFill>
            <a:prstDash val="solid"/>
            <a:round/>
            <a:headEnd type="none" w="sm" len="sm"/>
            <a:tailEnd type="triangle" w="lg" len="lg"/>
          </a:ln>
          <a:effectLst/>
        </p:spPr>
        <p:txBody>
          <a:bodyPr/>
          <a:lstStyle/>
          <a:p>
            <a:pPr>
              <a:defRPr/>
            </a:pPr>
            <a:endParaRPr lang="en-US">
              <a:ea typeface="ＭＳ Ｐゴシック" charset="0"/>
              <a:cs typeface="ＭＳ Ｐゴシック" charset="0"/>
            </a:endParaRPr>
          </a:p>
        </p:txBody>
      </p:sp>
      <p:sp>
        <p:nvSpPr>
          <p:cNvPr id="168965" name="TextBox 3"/>
          <p:cNvSpPr txBox="1">
            <a:spLocks noChangeArrowheads="1"/>
          </p:cNvSpPr>
          <p:nvPr/>
        </p:nvSpPr>
        <p:spPr bwMode="auto">
          <a:xfrm>
            <a:off x="2713038" y="2095502"/>
            <a:ext cx="12382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dirty="0">
                <a:latin typeface="+mn-lt"/>
              </a:rPr>
              <a:t>WHO</a:t>
            </a:r>
          </a:p>
        </p:txBody>
      </p:sp>
      <p:sp>
        <p:nvSpPr>
          <p:cNvPr id="168966" name="TextBox 8"/>
          <p:cNvSpPr txBox="1">
            <a:spLocks noChangeArrowheads="1"/>
          </p:cNvSpPr>
          <p:nvPr/>
        </p:nvSpPr>
        <p:spPr bwMode="auto">
          <a:xfrm>
            <a:off x="5384801" y="2095502"/>
            <a:ext cx="12366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eaLnBrk="1" hangingPunct="1"/>
            <a:r>
              <a:rPr lang="en-US" dirty="0">
                <a:latin typeface="+mn-lt"/>
              </a:rPr>
              <a:t>WHAT</a:t>
            </a:r>
          </a:p>
        </p:txBody>
      </p:sp>
      <p:sp>
        <p:nvSpPr>
          <p:cNvPr id="168967" name="TextBox 9"/>
          <p:cNvSpPr txBox="1">
            <a:spLocks noChangeArrowheads="1"/>
          </p:cNvSpPr>
          <p:nvPr/>
        </p:nvSpPr>
        <p:spPr bwMode="auto">
          <a:xfrm>
            <a:off x="2674938" y="5495925"/>
            <a:ext cx="12382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dirty="0">
                <a:latin typeface="+mn-lt"/>
              </a:rPr>
              <a:t>WHEN</a:t>
            </a:r>
          </a:p>
        </p:txBody>
      </p:sp>
      <p:sp>
        <p:nvSpPr>
          <p:cNvPr id="168968" name="TextBox 10"/>
          <p:cNvSpPr txBox="1">
            <a:spLocks noChangeArrowheads="1"/>
          </p:cNvSpPr>
          <p:nvPr/>
        </p:nvSpPr>
        <p:spPr bwMode="auto">
          <a:xfrm>
            <a:off x="5243514" y="5080000"/>
            <a:ext cx="137795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eaLnBrk="1" hangingPunct="1"/>
            <a:r>
              <a:rPr lang="en-US" dirty="0">
                <a:latin typeface="+mn-lt"/>
              </a:rPr>
              <a:t>HOW</a:t>
            </a:r>
          </a:p>
          <a:p>
            <a:pPr algn="r" eaLnBrk="1" hangingPunct="1"/>
            <a:r>
              <a:rPr lang="en-US" dirty="0">
                <a:latin typeface="+mn-lt"/>
              </a:rPr>
              <a:t>(MUCH)</a:t>
            </a:r>
          </a:p>
        </p:txBody>
      </p:sp>
      <p:sp>
        <p:nvSpPr>
          <p:cNvPr id="168969" name="TextBox 11"/>
          <p:cNvSpPr txBox="1">
            <a:spLocks noChangeArrowheads="1"/>
          </p:cNvSpPr>
          <p:nvPr/>
        </p:nvSpPr>
        <p:spPr bwMode="auto">
          <a:xfrm>
            <a:off x="3201988" y="3702052"/>
            <a:ext cx="2844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dirty="0">
                <a:latin typeface="+mn-lt"/>
              </a:rPr>
              <a:t>AGREES TO DO</a:t>
            </a:r>
          </a:p>
        </p:txBody>
      </p:sp>
      <p:sp>
        <p:nvSpPr>
          <p:cNvPr id="4" name="Slide Number Placeholder 3"/>
          <p:cNvSpPr>
            <a:spLocks noGrp="1"/>
          </p:cNvSpPr>
          <p:nvPr>
            <p:ph type="sldNum" sz="quarter" idx="12"/>
          </p:nvPr>
        </p:nvSpPr>
        <p:spPr/>
        <p:txBody>
          <a:bodyPr/>
          <a:lstStyle/>
          <a:p>
            <a:fld id="{86CB4B4D-7CA3-9044-876B-883B54F8677D}" type="slidenum">
              <a:rPr lang="en-US" smtClean="0"/>
              <a:t>45</a:t>
            </a:fld>
            <a:endParaRPr lang="en-US"/>
          </a:p>
        </p:txBody>
      </p:sp>
      <p:sp>
        <p:nvSpPr>
          <p:cNvPr id="5" name="Footer Placeholder 4"/>
          <p:cNvSpPr>
            <a:spLocks noGrp="1"/>
          </p:cNvSpPr>
          <p:nvPr>
            <p:ph type="ftr" sz="quarter" idx="11"/>
          </p:nvPr>
        </p:nvSpPr>
        <p:spPr/>
        <p:txBody>
          <a:bodyPr/>
          <a:lstStyle/>
          <a:p>
            <a:r>
              <a:rPr lang="en-US"/>
              <a:t>© 2024 Conflict Coaching Matters LLC.</a:t>
            </a:r>
            <a:endParaRPr lang="en-US" dirty="0"/>
          </a:p>
        </p:txBody>
      </p:sp>
    </p:spTree>
    <p:extLst>
      <p:ext uri="{BB962C8B-B14F-4D97-AF65-F5344CB8AC3E}">
        <p14:creationId xmlns:p14="http://schemas.microsoft.com/office/powerpoint/2010/main" val="13885467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defRPr/>
            </a:pPr>
            <a:r>
              <a:rPr lang="en-US" b="1">
                <a:solidFill>
                  <a:schemeClr val="tx1"/>
                </a:solidFill>
                <a:effectLst>
                  <a:outerShdw blurRad="38100" dist="38100" dir="2700000" algn="tl">
                    <a:srgbClr val="FFFFFF"/>
                  </a:outerShdw>
                </a:effectLst>
                <a:latin typeface="Georgia" charset="0"/>
                <a:ea typeface="ＭＳ Ｐゴシック" charset="0"/>
                <a:cs typeface="ＭＳ Ｐゴシック" charset="0"/>
              </a:rPr>
              <a:t>Have a Back-Up Plan</a:t>
            </a:r>
          </a:p>
        </p:txBody>
      </p:sp>
      <p:sp>
        <p:nvSpPr>
          <p:cNvPr id="108546" name="Rectangle 3"/>
          <p:cNvSpPr>
            <a:spLocks noGrp="1" noChangeArrowheads="1"/>
          </p:cNvSpPr>
          <p:nvPr>
            <p:ph sz="quarter" idx="1"/>
          </p:nvPr>
        </p:nvSpPr>
        <p:spPr>
          <a:xfrm>
            <a:off x="762000" y="1828800"/>
            <a:ext cx="7696200" cy="4343400"/>
          </a:xfrm>
        </p:spPr>
        <p:txBody>
          <a:bodyPr>
            <a:normAutofit/>
          </a:bodyPr>
          <a:lstStyle/>
          <a:p>
            <a:pPr eaLnBrk="1" hangingPunct="1"/>
            <a:r>
              <a:rPr lang="en-US" sz="3200" dirty="0">
                <a:solidFill>
                  <a:srgbClr val="000090"/>
                </a:solidFill>
                <a:latin typeface="Georgia" charset="0"/>
                <a:ea typeface="ＭＳ Ｐゴシック" charset="0"/>
                <a:cs typeface="ＭＳ Ｐゴシック" charset="0"/>
              </a:rPr>
              <a:t>What happens if you can’</a:t>
            </a:r>
            <a:r>
              <a:rPr lang="en-US" altLang="ja-JP" sz="3200" dirty="0">
                <a:solidFill>
                  <a:srgbClr val="000090"/>
                </a:solidFill>
                <a:latin typeface="Georgia" charset="0"/>
                <a:ea typeface="ＭＳ Ｐゴシック" charset="0"/>
                <a:cs typeface="ＭＳ Ｐゴシック" charset="0"/>
              </a:rPr>
              <a:t>t come to agreement?</a:t>
            </a:r>
          </a:p>
          <a:p>
            <a:pPr eaLnBrk="1" hangingPunct="1"/>
            <a:r>
              <a:rPr lang="en-US" sz="3200" dirty="0">
                <a:solidFill>
                  <a:srgbClr val="000090"/>
                </a:solidFill>
                <a:latin typeface="Georgia" charset="0"/>
                <a:ea typeface="ＭＳ Ｐゴシック" charset="0"/>
                <a:cs typeface="ＭＳ Ｐゴシック" charset="0"/>
              </a:rPr>
              <a:t>Help them develop a </a:t>
            </a:r>
            <a:r>
              <a:rPr lang="ja-JP" altLang="en-US" sz="3200" dirty="0">
                <a:solidFill>
                  <a:srgbClr val="000090"/>
                </a:solidFill>
                <a:latin typeface="Georgia" charset="0"/>
                <a:ea typeface="ＭＳ Ｐゴシック" charset="0"/>
                <a:cs typeface="ＭＳ Ｐゴシック" charset="0"/>
              </a:rPr>
              <a:t>“</a:t>
            </a:r>
            <a:r>
              <a:rPr lang="en-US" altLang="ja-JP" sz="3200" dirty="0">
                <a:solidFill>
                  <a:srgbClr val="000090"/>
                </a:solidFill>
                <a:latin typeface="Georgia" charset="0"/>
                <a:ea typeface="ＭＳ Ｐゴシック" charset="0"/>
                <a:cs typeface="ＭＳ Ｐゴシック" charset="0"/>
              </a:rPr>
              <a:t>back-up</a:t>
            </a:r>
            <a:r>
              <a:rPr lang="ja-JP" altLang="en-US" sz="3200" dirty="0">
                <a:solidFill>
                  <a:srgbClr val="000090"/>
                </a:solidFill>
                <a:latin typeface="Georgia" charset="0"/>
                <a:ea typeface="ＭＳ Ｐゴシック" charset="0"/>
                <a:cs typeface="ＭＳ Ｐゴシック" charset="0"/>
              </a:rPr>
              <a:t>”</a:t>
            </a:r>
            <a:r>
              <a:rPr lang="en-US" altLang="ja-JP" sz="3200" dirty="0">
                <a:solidFill>
                  <a:srgbClr val="000090"/>
                </a:solidFill>
                <a:latin typeface="Georgia" charset="0"/>
                <a:ea typeface="ＭＳ Ｐゴシック" charset="0"/>
                <a:cs typeface="ＭＳ Ｐゴシック" charset="0"/>
              </a:rPr>
              <a:t> plan – what they will do if they can</a:t>
            </a:r>
            <a:r>
              <a:rPr lang="ja-JP" altLang="en-US" sz="3200" dirty="0">
                <a:solidFill>
                  <a:srgbClr val="000090"/>
                </a:solidFill>
                <a:latin typeface="Georgia" charset="0"/>
                <a:ea typeface="ＭＳ Ｐゴシック" charset="0"/>
                <a:cs typeface="ＭＳ Ｐゴシック" charset="0"/>
              </a:rPr>
              <a:t>’</a:t>
            </a:r>
            <a:r>
              <a:rPr lang="en-US" altLang="ja-JP" sz="3200" dirty="0">
                <a:solidFill>
                  <a:srgbClr val="000090"/>
                </a:solidFill>
                <a:latin typeface="Georgia" charset="0"/>
                <a:ea typeface="ＭＳ Ｐゴシック" charset="0"/>
                <a:cs typeface="ＭＳ Ｐゴシック" charset="0"/>
              </a:rPr>
              <a:t>t negotiate the conflict</a:t>
            </a:r>
          </a:p>
          <a:p>
            <a:pPr eaLnBrk="1" hangingPunct="1"/>
            <a:r>
              <a:rPr lang="en-US" sz="3200" dirty="0">
                <a:solidFill>
                  <a:srgbClr val="000090"/>
                </a:solidFill>
                <a:latin typeface="Georgia" charset="0"/>
                <a:ea typeface="ＭＳ Ｐゴシック" charset="0"/>
                <a:cs typeface="ＭＳ Ｐゴシック" charset="0"/>
              </a:rPr>
              <a:t>Have them think about the upsides and downsides of the back-up plan</a:t>
            </a:r>
          </a:p>
        </p:txBody>
      </p:sp>
      <p:sp>
        <p:nvSpPr>
          <p:cNvPr id="2" name="Slide Number Placeholder 1"/>
          <p:cNvSpPr>
            <a:spLocks noGrp="1"/>
          </p:cNvSpPr>
          <p:nvPr>
            <p:ph type="sldNum" sz="quarter" idx="12"/>
          </p:nvPr>
        </p:nvSpPr>
        <p:spPr/>
        <p:txBody>
          <a:bodyPr/>
          <a:lstStyle/>
          <a:p>
            <a:fld id="{86CB4B4D-7CA3-9044-876B-883B54F8677D}" type="slidenum">
              <a:rPr lang="en-US" smtClean="0"/>
              <a:t>46</a:t>
            </a:fld>
            <a:endParaRPr lang="en-US"/>
          </a:p>
        </p:txBody>
      </p:sp>
      <p:sp>
        <p:nvSpPr>
          <p:cNvPr id="3" name="Footer Placeholder 2"/>
          <p:cNvSpPr>
            <a:spLocks noGrp="1"/>
          </p:cNvSpPr>
          <p:nvPr>
            <p:ph type="ftr" sz="quarter" idx="11"/>
          </p:nvPr>
        </p:nvSpPr>
        <p:spPr/>
        <p:txBody>
          <a:bodyPr/>
          <a:lstStyle/>
          <a:p>
            <a:r>
              <a:rPr lang="en-US"/>
              <a:t>© 2024 Conflict Coaching Matters LLC.</a:t>
            </a:r>
            <a:endParaRPr lang="en-US" dirty="0"/>
          </a:p>
        </p:txBody>
      </p:sp>
    </p:spTree>
    <p:extLst>
      <p:ext uri="{BB962C8B-B14F-4D97-AF65-F5344CB8AC3E}">
        <p14:creationId xmlns:p14="http://schemas.microsoft.com/office/powerpoint/2010/main" val="405741608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0090"/>
                </a:solidFill>
              </a:rPr>
              <a:t>Let’s Help Sara Prepare for Mediation with Dwayne </a:t>
            </a:r>
            <a:r>
              <a:rPr lang="mr-IN" dirty="0">
                <a:solidFill>
                  <a:srgbClr val="000090"/>
                </a:solidFill>
              </a:rPr>
              <a:t>–</a:t>
            </a:r>
            <a:r>
              <a:rPr lang="en-US" dirty="0">
                <a:solidFill>
                  <a:srgbClr val="000090"/>
                </a:solidFill>
              </a:rPr>
              <a:t> As a Group</a:t>
            </a:r>
          </a:p>
        </p:txBody>
      </p:sp>
      <p:sp>
        <p:nvSpPr>
          <p:cNvPr id="3" name="Footer Placeholder 2"/>
          <p:cNvSpPr>
            <a:spLocks noGrp="1"/>
          </p:cNvSpPr>
          <p:nvPr>
            <p:ph type="ftr" sz="quarter" idx="11"/>
          </p:nvPr>
        </p:nvSpPr>
        <p:spPr/>
        <p:txBody>
          <a:bodyPr/>
          <a:lstStyle/>
          <a:p>
            <a:r>
              <a:rPr lang="en-US"/>
              <a:t>© 2024 Conflict Coaching Matters LLC.</a:t>
            </a:r>
            <a:endParaRPr lang="en-US" dirty="0"/>
          </a:p>
        </p:txBody>
      </p:sp>
      <p:sp>
        <p:nvSpPr>
          <p:cNvPr id="4" name="Slide Number Placeholder 3"/>
          <p:cNvSpPr>
            <a:spLocks noGrp="1"/>
          </p:cNvSpPr>
          <p:nvPr>
            <p:ph type="sldNum" sz="quarter" idx="12"/>
          </p:nvPr>
        </p:nvSpPr>
        <p:spPr/>
        <p:txBody>
          <a:bodyPr/>
          <a:lstStyle/>
          <a:p>
            <a:fld id="{D43A258E-717C-4617-81D7-D63D07A303A9}" type="slidenum">
              <a:rPr lang="en-US" smtClean="0"/>
              <a:pPr/>
              <a:t>47</a:t>
            </a:fld>
            <a:endParaRPr lang="en-US" dirty="0"/>
          </a:p>
        </p:txBody>
      </p:sp>
      <p:sp>
        <p:nvSpPr>
          <p:cNvPr id="5" name="Content Placeholder 4"/>
          <p:cNvSpPr>
            <a:spLocks noGrp="1"/>
          </p:cNvSpPr>
          <p:nvPr>
            <p:ph sz="quarter" idx="1"/>
          </p:nvPr>
        </p:nvSpPr>
        <p:spPr/>
        <p:txBody>
          <a:bodyPr>
            <a:normAutofit/>
          </a:bodyPr>
          <a:lstStyle/>
          <a:p>
            <a:r>
              <a:rPr lang="en-US" sz="4400" dirty="0">
                <a:solidFill>
                  <a:srgbClr val="000090"/>
                </a:solidFill>
              </a:rPr>
              <a:t>Interests Exploration</a:t>
            </a:r>
          </a:p>
          <a:p>
            <a:pPr lvl="1"/>
            <a:r>
              <a:rPr lang="en-US" sz="4400" dirty="0">
                <a:solidFill>
                  <a:srgbClr val="000090"/>
                </a:solidFill>
              </a:rPr>
              <a:t>Sara’s/ Dwayne’s</a:t>
            </a:r>
          </a:p>
          <a:p>
            <a:pPr lvl="1"/>
            <a:r>
              <a:rPr lang="en-US" sz="4400" dirty="0">
                <a:solidFill>
                  <a:srgbClr val="000090"/>
                </a:solidFill>
              </a:rPr>
              <a:t>Priorities</a:t>
            </a:r>
          </a:p>
          <a:p>
            <a:r>
              <a:rPr lang="en-US" sz="4400" dirty="0">
                <a:solidFill>
                  <a:srgbClr val="000090"/>
                </a:solidFill>
              </a:rPr>
              <a:t>Brainstorming Solutions</a:t>
            </a:r>
          </a:p>
          <a:p>
            <a:r>
              <a:rPr lang="en-US" sz="4400" dirty="0">
                <a:solidFill>
                  <a:srgbClr val="000090"/>
                </a:solidFill>
              </a:rPr>
              <a:t>Testing Options</a:t>
            </a:r>
          </a:p>
          <a:p>
            <a:r>
              <a:rPr lang="en-US" sz="4400" dirty="0">
                <a:solidFill>
                  <a:srgbClr val="000090"/>
                </a:solidFill>
              </a:rPr>
              <a:t>Back-Up Plan</a:t>
            </a:r>
          </a:p>
        </p:txBody>
      </p:sp>
    </p:spTree>
    <p:extLst>
      <p:ext uri="{BB962C8B-B14F-4D97-AF65-F5344CB8AC3E}">
        <p14:creationId xmlns:p14="http://schemas.microsoft.com/office/powerpoint/2010/main" val="29103436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67200" y="762000"/>
            <a:ext cx="4686299" cy="2090808"/>
          </a:xfrm>
        </p:spPr>
        <p:txBody>
          <a:bodyPr/>
          <a:lstStyle/>
          <a:p>
            <a:r>
              <a:rPr lang="en-US" sz="3200" dirty="0"/>
              <a:t>What Coaching Elements Mediators and Facilitators Can Infuse</a:t>
            </a:r>
          </a:p>
        </p:txBody>
      </p:sp>
      <p:sp>
        <p:nvSpPr>
          <p:cNvPr id="3" name="Subtitle 2"/>
          <p:cNvSpPr>
            <a:spLocks noGrp="1"/>
          </p:cNvSpPr>
          <p:nvPr>
            <p:ph type="subTitle" idx="1"/>
          </p:nvPr>
        </p:nvSpPr>
        <p:spPr>
          <a:xfrm>
            <a:off x="4114800" y="2895601"/>
            <a:ext cx="4489451" cy="3187701"/>
          </a:xfrm>
        </p:spPr>
        <p:txBody>
          <a:bodyPr/>
          <a:lstStyle/>
          <a:p>
            <a:pPr marL="914400" lvl="2" indent="-457200" algn="l">
              <a:buFont typeface="Arial"/>
              <a:buChar char="•"/>
            </a:pPr>
            <a:endParaRPr lang="en-US" sz="3400" dirty="0">
              <a:solidFill>
                <a:srgbClr val="FFFFFF"/>
              </a:solidFill>
            </a:endParaRPr>
          </a:p>
          <a:p>
            <a:pPr marL="914400" lvl="2" indent="-457200" algn="l">
              <a:buFont typeface="Arial"/>
              <a:buChar char="•"/>
            </a:pPr>
            <a:r>
              <a:rPr lang="en-US" sz="3400" dirty="0">
                <a:solidFill>
                  <a:srgbClr val="FFFFFF"/>
                </a:solidFill>
              </a:rPr>
              <a:t>Caucus: </a:t>
            </a:r>
          </a:p>
          <a:p>
            <a:pPr marL="1371600" lvl="4" indent="-457200" algn="l">
              <a:buFont typeface="Arial"/>
              <a:buChar char="•"/>
            </a:pPr>
            <a:r>
              <a:rPr lang="en-US" sz="3200" dirty="0">
                <a:solidFill>
                  <a:srgbClr val="FFFFFF"/>
                </a:solidFill>
              </a:rPr>
              <a:t>Exploring Drivers of Conflict</a:t>
            </a:r>
          </a:p>
          <a:p>
            <a:pPr marL="1371600" lvl="4" indent="-457200" algn="l">
              <a:buFont typeface="Arial"/>
              <a:buChar char="•"/>
            </a:pPr>
            <a:r>
              <a:rPr lang="en-US" sz="3200" dirty="0">
                <a:solidFill>
                  <a:srgbClr val="FFFFFF"/>
                </a:solidFill>
              </a:rPr>
              <a:t>Visioning</a:t>
            </a:r>
          </a:p>
        </p:txBody>
      </p:sp>
      <p:pic>
        <p:nvPicPr>
          <p:cNvPr id="5" name="Picture Placeholder 4" descr="360_F_286777410_lTC84zixEjTyEDBYZGuCBKfBb7HjmIXN.jpeg"/>
          <p:cNvPicPr>
            <a:picLocks noGrp="1" noChangeAspect="1"/>
          </p:cNvPicPr>
          <p:nvPr>
            <p:ph type="pic" idx="2"/>
          </p:nvPr>
        </p:nvPicPr>
        <p:blipFill>
          <a:blip r:embed="rId2">
            <a:extLst>
              <a:ext uri="{28A0092B-C50C-407E-A947-70E740481C1C}">
                <a14:useLocalDpi xmlns:a14="http://schemas.microsoft.com/office/drawing/2010/main" val="0"/>
              </a:ext>
            </a:extLst>
          </a:blip>
          <a:srcRect l="26526" r="26526"/>
          <a:stretch>
            <a:fillRect/>
          </a:stretch>
        </p:blipFill>
        <p:spPr>
          <a:xfrm>
            <a:off x="152400" y="762000"/>
            <a:ext cx="3979246" cy="5305661"/>
          </a:xfrm>
        </p:spPr>
      </p:pic>
    </p:spTree>
    <p:extLst>
      <p:ext uri="{BB962C8B-B14F-4D97-AF65-F5344CB8AC3E}">
        <p14:creationId xmlns:p14="http://schemas.microsoft.com/office/powerpoint/2010/main" val="23283444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504" y="2243828"/>
            <a:ext cx="3364992" cy="2175772"/>
          </a:xfrm>
        </p:spPr>
        <p:txBody>
          <a:bodyPr>
            <a:normAutofit/>
          </a:bodyPr>
          <a:lstStyle/>
          <a:p>
            <a:r>
              <a:rPr lang="en-US" sz="4400" dirty="0">
                <a:solidFill>
                  <a:srgbClr val="000090"/>
                </a:solidFill>
              </a:rPr>
              <a:t>Caucusing Infusions</a:t>
            </a:r>
          </a:p>
        </p:txBody>
      </p:sp>
      <p:sp>
        <p:nvSpPr>
          <p:cNvPr id="5" name="Subtitle 2"/>
          <p:cNvSpPr>
            <a:spLocks noGrp="1"/>
          </p:cNvSpPr>
          <p:nvPr>
            <p:ph idx="1"/>
          </p:nvPr>
        </p:nvSpPr>
        <p:spPr>
          <a:xfrm>
            <a:off x="3581400" y="1066800"/>
            <a:ext cx="5105400" cy="5029200"/>
          </a:xfrm>
          <a:solidFill>
            <a:srgbClr val="DBF5F9"/>
          </a:solidFill>
        </p:spPr>
        <p:txBody>
          <a:bodyPr/>
          <a:lstStyle/>
          <a:p>
            <a:pPr>
              <a:buFont typeface="Wingdings" charset="2"/>
              <a:buChar char="ü"/>
            </a:pPr>
            <a:r>
              <a:rPr lang="en-US" sz="3600" b="1" dirty="0">
                <a:solidFill>
                  <a:srgbClr val="000090"/>
                </a:solidFill>
              </a:rPr>
              <a:t>Exploring Drivers of Conflict</a:t>
            </a:r>
          </a:p>
          <a:p>
            <a:pPr lvl="3">
              <a:buFont typeface="Wingdings" charset="2"/>
              <a:buChar char="ü"/>
            </a:pPr>
            <a:r>
              <a:rPr lang="en-US" sz="3600" b="1" dirty="0">
                <a:solidFill>
                  <a:srgbClr val="000090"/>
                </a:solidFill>
              </a:rPr>
              <a:t>Identity</a:t>
            </a:r>
          </a:p>
          <a:p>
            <a:pPr lvl="3">
              <a:buFont typeface="Wingdings" charset="2"/>
              <a:buChar char="ü"/>
            </a:pPr>
            <a:r>
              <a:rPr lang="en-US" sz="3600" b="1" dirty="0">
                <a:solidFill>
                  <a:srgbClr val="000090"/>
                </a:solidFill>
              </a:rPr>
              <a:t>Emotion </a:t>
            </a:r>
          </a:p>
          <a:p>
            <a:pPr lvl="3">
              <a:buFont typeface="Wingdings" charset="2"/>
              <a:buChar char="ü"/>
            </a:pPr>
            <a:r>
              <a:rPr lang="en-US" sz="3600" b="1" dirty="0">
                <a:solidFill>
                  <a:srgbClr val="000090"/>
                </a:solidFill>
              </a:rPr>
              <a:t>Power </a:t>
            </a:r>
          </a:p>
          <a:p>
            <a:pPr lvl="3">
              <a:buFont typeface="Wingdings" charset="2"/>
              <a:buChar char="ü"/>
            </a:pPr>
            <a:r>
              <a:rPr lang="en-US" sz="3600" b="1" dirty="0">
                <a:solidFill>
                  <a:srgbClr val="000090"/>
                </a:solidFill>
              </a:rPr>
              <a:t>Trust</a:t>
            </a:r>
          </a:p>
          <a:p>
            <a:pPr>
              <a:buFont typeface="Wingdings" charset="2"/>
              <a:buChar char="ü"/>
            </a:pPr>
            <a:r>
              <a:rPr lang="en-US" sz="3600" b="1" dirty="0">
                <a:solidFill>
                  <a:srgbClr val="000090"/>
                </a:solidFill>
              </a:rPr>
              <a:t>Visioning</a:t>
            </a:r>
          </a:p>
        </p:txBody>
      </p:sp>
      <p:sp>
        <p:nvSpPr>
          <p:cNvPr id="3" name="Footer Placeholder 2"/>
          <p:cNvSpPr>
            <a:spLocks noGrp="1"/>
          </p:cNvSpPr>
          <p:nvPr>
            <p:ph type="ftr" sz="quarter" idx="11"/>
          </p:nvPr>
        </p:nvSpPr>
        <p:spPr/>
        <p:txBody>
          <a:bodyPr/>
          <a:lstStyle/>
          <a:p>
            <a:r>
              <a:rPr lang="en-US"/>
              <a:t>© 2024 Conflict Coaching Matters LLC.</a:t>
            </a:r>
            <a:endParaRPr lang="en-US" dirty="0"/>
          </a:p>
        </p:txBody>
      </p:sp>
      <p:sp>
        <p:nvSpPr>
          <p:cNvPr id="4" name="Slide Number Placeholder 3"/>
          <p:cNvSpPr>
            <a:spLocks noGrp="1"/>
          </p:cNvSpPr>
          <p:nvPr>
            <p:ph type="sldNum" sz="quarter" idx="12"/>
          </p:nvPr>
        </p:nvSpPr>
        <p:spPr/>
        <p:txBody>
          <a:bodyPr/>
          <a:lstStyle/>
          <a:p>
            <a:fld id="{D43A258E-717C-4617-81D7-D63D07A303A9}" type="slidenum">
              <a:rPr lang="en-US" smtClean="0"/>
              <a:pPr/>
              <a:t>49</a:t>
            </a:fld>
            <a:endParaRPr lang="en-US" dirty="0"/>
          </a:p>
        </p:txBody>
      </p:sp>
    </p:spTree>
    <p:extLst>
      <p:ext uri="{BB962C8B-B14F-4D97-AF65-F5344CB8AC3E}">
        <p14:creationId xmlns:p14="http://schemas.microsoft.com/office/powerpoint/2010/main" val="1231161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3504" y="274638"/>
            <a:ext cx="8083296" cy="1143000"/>
          </a:xfrm>
        </p:spPr>
        <p:txBody>
          <a:bodyPr>
            <a:normAutofit/>
          </a:bodyPr>
          <a:lstStyle/>
          <a:p>
            <a:r>
              <a:rPr lang="en-US" sz="3200" dirty="0">
                <a:solidFill>
                  <a:srgbClr val="000090"/>
                </a:solidFill>
                <a:effectLst>
                  <a:outerShdw blurRad="38100" dist="38100" dir="2700000" algn="tl">
                    <a:srgbClr val="000000">
                      <a:alpha val="43137"/>
                    </a:srgbClr>
                  </a:outerShdw>
                </a:effectLst>
              </a:rPr>
              <a:t>The Comprehensive Conflict Coaching Model </a:t>
            </a:r>
            <a:r>
              <a:rPr lang="mr-IN" sz="3200" dirty="0">
                <a:solidFill>
                  <a:srgbClr val="000090"/>
                </a:solidFill>
                <a:effectLst>
                  <a:outerShdw blurRad="38100" dist="38100" dir="2700000" algn="tl">
                    <a:srgbClr val="000000">
                      <a:alpha val="43137"/>
                    </a:srgbClr>
                  </a:outerShdw>
                </a:effectLst>
              </a:rPr>
              <a:t>–</a:t>
            </a:r>
            <a:r>
              <a:rPr lang="en-US" sz="3200" dirty="0">
                <a:solidFill>
                  <a:srgbClr val="000090"/>
                </a:solidFill>
                <a:effectLst>
                  <a:outerShdw blurRad="38100" dist="38100" dir="2700000" algn="tl">
                    <a:srgbClr val="000000">
                      <a:alpha val="43137"/>
                    </a:srgbClr>
                  </a:outerShdw>
                </a:effectLst>
              </a:rPr>
              <a:t> Short Form (Very Abbreviated Model)</a:t>
            </a:r>
          </a:p>
        </p:txBody>
      </p:sp>
      <p:sp>
        <p:nvSpPr>
          <p:cNvPr id="44" name="Slide Number Placeholder 43"/>
          <p:cNvSpPr>
            <a:spLocks noGrp="1"/>
          </p:cNvSpPr>
          <p:nvPr>
            <p:ph type="sldNum" sz="quarter" idx="12"/>
          </p:nvPr>
        </p:nvSpPr>
        <p:spPr/>
        <p:txBody>
          <a:bodyPr/>
          <a:lstStyle/>
          <a:p>
            <a:fld id="{D43A258E-717C-4617-81D7-D63D07A303A9}" type="slidenum">
              <a:rPr lang="en-US" smtClean="0"/>
              <a:pPr/>
              <a:t>5</a:t>
            </a:fld>
            <a:endParaRPr lang="en-US" dirty="0"/>
          </a:p>
        </p:txBody>
      </p:sp>
      <p:sp>
        <p:nvSpPr>
          <p:cNvPr id="21" name="Rectangle 20"/>
          <p:cNvSpPr/>
          <p:nvPr/>
        </p:nvSpPr>
        <p:spPr>
          <a:xfrm>
            <a:off x="152400" y="2133600"/>
            <a:ext cx="1752600" cy="304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905000" y="2133600"/>
            <a:ext cx="1752600" cy="30480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3657600" y="2133600"/>
            <a:ext cx="1752600" cy="30480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5410200" y="2133600"/>
            <a:ext cx="1752600" cy="304800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7162800" y="2133600"/>
            <a:ext cx="1752600" cy="304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ight Arrow 25"/>
          <p:cNvSpPr/>
          <p:nvPr/>
        </p:nvSpPr>
        <p:spPr>
          <a:xfrm>
            <a:off x="1752600" y="3429000"/>
            <a:ext cx="304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Arrow 26"/>
          <p:cNvSpPr/>
          <p:nvPr/>
        </p:nvSpPr>
        <p:spPr>
          <a:xfrm>
            <a:off x="3505200" y="3429000"/>
            <a:ext cx="304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ight Arrow 27"/>
          <p:cNvSpPr/>
          <p:nvPr/>
        </p:nvSpPr>
        <p:spPr>
          <a:xfrm>
            <a:off x="5257800" y="3429000"/>
            <a:ext cx="304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Arrow 28"/>
          <p:cNvSpPr/>
          <p:nvPr/>
        </p:nvSpPr>
        <p:spPr>
          <a:xfrm>
            <a:off x="7010400" y="3429000"/>
            <a:ext cx="304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152400" y="5181600"/>
            <a:ext cx="8763000" cy="10287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p-Down Arrow 30"/>
          <p:cNvSpPr/>
          <p:nvPr/>
        </p:nvSpPr>
        <p:spPr>
          <a:xfrm>
            <a:off x="838200" y="4953000"/>
            <a:ext cx="304800" cy="5334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Up-Down Arrow 31"/>
          <p:cNvSpPr/>
          <p:nvPr/>
        </p:nvSpPr>
        <p:spPr>
          <a:xfrm>
            <a:off x="2667000" y="4953000"/>
            <a:ext cx="304800" cy="5334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Up-Down Arrow 32"/>
          <p:cNvSpPr/>
          <p:nvPr/>
        </p:nvSpPr>
        <p:spPr>
          <a:xfrm>
            <a:off x="4419600" y="4953000"/>
            <a:ext cx="304800" cy="5334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Up-Down Arrow 33"/>
          <p:cNvSpPr/>
          <p:nvPr/>
        </p:nvSpPr>
        <p:spPr>
          <a:xfrm>
            <a:off x="6172200" y="4953000"/>
            <a:ext cx="304800" cy="5334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Up-Down Arrow 34"/>
          <p:cNvSpPr/>
          <p:nvPr/>
        </p:nvSpPr>
        <p:spPr>
          <a:xfrm>
            <a:off x="7848600" y="4953000"/>
            <a:ext cx="304800" cy="5334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228600" y="2362200"/>
            <a:ext cx="1600200" cy="646331"/>
          </a:xfrm>
          <a:prstGeom prst="rect">
            <a:avLst/>
          </a:prstGeom>
          <a:noFill/>
          <a:ln>
            <a:noFill/>
          </a:ln>
        </p:spPr>
        <p:txBody>
          <a:bodyPr wrap="square" rtlCol="0">
            <a:spAutoFit/>
          </a:bodyPr>
          <a:lstStyle/>
          <a:p>
            <a:r>
              <a:rPr lang="en-US" dirty="0">
                <a:solidFill>
                  <a:srgbClr val="002060"/>
                </a:solidFill>
              </a:rPr>
              <a:t>Preparatory</a:t>
            </a:r>
          </a:p>
          <a:p>
            <a:r>
              <a:rPr lang="en-US" dirty="0">
                <a:solidFill>
                  <a:srgbClr val="002060"/>
                </a:solidFill>
              </a:rPr>
              <a:t>Conversation</a:t>
            </a:r>
          </a:p>
        </p:txBody>
      </p:sp>
      <p:sp>
        <p:nvSpPr>
          <p:cNvPr id="37" name="TextBox 36"/>
          <p:cNvSpPr txBox="1"/>
          <p:nvPr/>
        </p:nvSpPr>
        <p:spPr>
          <a:xfrm>
            <a:off x="1981200" y="2362200"/>
            <a:ext cx="1600200" cy="1938992"/>
          </a:xfrm>
          <a:prstGeom prst="rect">
            <a:avLst/>
          </a:prstGeom>
          <a:noFill/>
          <a:ln>
            <a:noFill/>
          </a:ln>
        </p:spPr>
        <p:txBody>
          <a:bodyPr wrap="square" rtlCol="0">
            <a:spAutoFit/>
          </a:bodyPr>
          <a:lstStyle/>
          <a:p>
            <a:r>
              <a:rPr lang="en-US" dirty="0">
                <a:solidFill>
                  <a:srgbClr val="002060"/>
                </a:solidFill>
              </a:rPr>
              <a:t>Stage 1:</a:t>
            </a:r>
          </a:p>
          <a:p>
            <a:r>
              <a:rPr lang="en-US" dirty="0">
                <a:solidFill>
                  <a:srgbClr val="002060"/>
                </a:solidFill>
              </a:rPr>
              <a:t>Discovering the Story</a:t>
            </a:r>
          </a:p>
          <a:p>
            <a:endParaRPr lang="en-US" dirty="0">
              <a:solidFill>
                <a:srgbClr val="002060"/>
              </a:solidFill>
            </a:endParaRPr>
          </a:p>
          <a:p>
            <a:r>
              <a:rPr lang="en-US" sz="1600" dirty="0">
                <a:solidFill>
                  <a:srgbClr val="002060"/>
                </a:solidFill>
              </a:rPr>
              <a:t>-Initial story</a:t>
            </a:r>
          </a:p>
          <a:p>
            <a:r>
              <a:rPr lang="en-US" sz="1600" dirty="0">
                <a:solidFill>
                  <a:srgbClr val="002060"/>
                </a:solidFill>
              </a:rPr>
              <a:t>-Refining story</a:t>
            </a:r>
          </a:p>
          <a:p>
            <a:r>
              <a:rPr lang="en-US" sz="1600" dirty="0">
                <a:solidFill>
                  <a:srgbClr val="002060"/>
                </a:solidFill>
              </a:rPr>
              <a:t>-Testing story</a:t>
            </a:r>
          </a:p>
        </p:txBody>
      </p:sp>
      <p:sp>
        <p:nvSpPr>
          <p:cNvPr id="38" name="TextBox 37"/>
          <p:cNvSpPr txBox="1"/>
          <p:nvPr/>
        </p:nvSpPr>
        <p:spPr>
          <a:xfrm>
            <a:off x="3733800" y="2362200"/>
            <a:ext cx="1600200" cy="2431435"/>
          </a:xfrm>
          <a:prstGeom prst="rect">
            <a:avLst/>
          </a:prstGeom>
          <a:noFill/>
          <a:ln>
            <a:noFill/>
          </a:ln>
        </p:spPr>
        <p:txBody>
          <a:bodyPr wrap="square" rtlCol="0">
            <a:spAutoFit/>
          </a:bodyPr>
          <a:lstStyle/>
          <a:p>
            <a:r>
              <a:rPr lang="en-US" dirty="0">
                <a:solidFill>
                  <a:srgbClr val="002060"/>
                </a:solidFill>
              </a:rPr>
              <a:t>Stage 2: Exploring 3 Perspectives</a:t>
            </a:r>
          </a:p>
          <a:p>
            <a:endParaRPr lang="en-US" dirty="0">
              <a:solidFill>
                <a:srgbClr val="002060"/>
              </a:solidFill>
            </a:endParaRPr>
          </a:p>
          <a:p>
            <a:r>
              <a:rPr lang="en-US" sz="1600" dirty="0">
                <a:solidFill>
                  <a:srgbClr val="002060"/>
                </a:solidFill>
              </a:rPr>
              <a:t>-Emotion (Basic)</a:t>
            </a:r>
          </a:p>
          <a:p>
            <a:r>
              <a:rPr lang="en-US" sz="1600" dirty="0">
                <a:solidFill>
                  <a:srgbClr val="002060"/>
                </a:solidFill>
              </a:rPr>
              <a:t>-Power (Interdependence)</a:t>
            </a:r>
          </a:p>
          <a:p>
            <a:r>
              <a:rPr lang="en-US" sz="1600" dirty="0">
                <a:solidFill>
                  <a:srgbClr val="002060"/>
                </a:solidFill>
              </a:rPr>
              <a:t>-Identity (Roles/Respect)</a:t>
            </a:r>
          </a:p>
        </p:txBody>
      </p:sp>
      <p:sp>
        <p:nvSpPr>
          <p:cNvPr id="39" name="TextBox 38"/>
          <p:cNvSpPr txBox="1"/>
          <p:nvPr/>
        </p:nvSpPr>
        <p:spPr>
          <a:xfrm>
            <a:off x="7239000" y="2362200"/>
            <a:ext cx="1600200" cy="2185214"/>
          </a:xfrm>
          <a:prstGeom prst="rect">
            <a:avLst/>
          </a:prstGeom>
          <a:noFill/>
          <a:ln>
            <a:noFill/>
          </a:ln>
        </p:spPr>
        <p:txBody>
          <a:bodyPr wrap="square" rtlCol="0">
            <a:spAutoFit/>
          </a:bodyPr>
          <a:lstStyle/>
          <a:p>
            <a:r>
              <a:rPr lang="en-US" dirty="0">
                <a:solidFill>
                  <a:srgbClr val="002060"/>
                </a:solidFill>
              </a:rPr>
              <a:t>Stage 4:</a:t>
            </a:r>
          </a:p>
          <a:p>
            <a:r>
              <a:rPr lang="en-US" dirty="0">
                <a:solidFill>
                  <a:srgbClr val="002060"/>
                </a:solidFill>
              </a:rPr>
              <a:t>Enacting the Best Story</a:t>
            </a:r>
          </a:p>
          <a:p>
            <a:endParaRPr lang="en-US" dirty="0">
              <a:solidFill>
                <a:srgbClr val="002060"/>
              </a:solidFill>
            </a:endParaRPr>
          </a:p>
          <a:p>
            <a:r>
              <a:rPr lang="en-US" sz="1600" dirty="0">
                <a:solidFill>
                  <a:srgbClr val="002060"/>
                </a:solidFill>
              </a:rPr>
              <a:t>-Engagement</a:t>
            </a:r>
          </a:p>
          <a:p>
            <a:r>
              <a:rPr lang="en-US" sz="1600" dirty="0">
                <a:solidFill>
                  <a:srgbClr val="002060"/>
                </a:solidFill>
              </a:rPr>
              <a:t>-Feedback</a:t>
            </a:r>
          </a:p>
          <a:p>
            <a:r>
              <a:rPr lang="en-US" sz="1600" dirty="0">
                <a:solidFill>
                  <a:srgbClr val="002060"/>
                </a:solidFill>
              </a:rPr>
              <a:t>-Negotiation</a:t>
            </a:r>
          </a:p>
          <a:p>
            <a:r>
              <a:rPr lang="en-US" sz="1600" dirty="0">
                <a:solidFill>
                  <a:srgbClr val="002060"/>
                </a:solidFill>
              </a:rPr>
              <a:t>-Other ADR</a:t>
            </a:r>
          </a:p>
        </p:txBody>
      </p:sp>
      <p:sp>
        <p:nvSpPr>
          <p:cNvPr id="40" name="TextBox 39"/>
          <p:cNvSpPr txBox="1"/>
          <p:nvPr/>
        </p:nvSpPr>
        <p:spPr>
          <a:xfrm>
            <a:off x="5486400" y="2362200"/>
            <a:ext cx="1600200" cy="1938992"/>
          </a:xfrm>
          <a:prstGeom prst="rect">
            <a:avLst/>
          </a:prstGeom>
          <a:noFill/>
          <a:ln>
            <a:noFill/>
          </a:ln>
        </p:spPr>
        <p:txBody>
          <a:bodyPr wrap="square" rtlCol="0">
            <a:spAutoFit/>
          </a:bodyPr>
          <a:lstStyle/>
          <a:p>
            <a:r>
              <a:rPr lang="en-US" dirty="0">
                <a:solidFill>
                  <a:srgbClr val="002060"/>
                </a:solidFill>
              </a:rPr>
              <a:t>Stage 3:</a:t>
            </a:r>
          </a:p>
          <a:p>
            <a:r>
              <a:rPr lang="en-US" dirty="0">
                <a:solidFill>
                  <a:srgbClr val="002060"/>
                </a:solidFill>
              </a:rPr>
              <a:t>Crafting the Best Story</a:t>
            </a:r>
          </a:p>
          <a:p>
            <a:endParaRPr lang="en-US" dirty="0">
              <a:solidFill>
                <a:srgbClr val="002060"/>
              </a:solidFill>
            </a:endParaRPr>
          </a:p>
          <a:p>
            <a:r>
              <a:rPr lang="en-US" sz="1600" dirty="0">
                <a:solidFill>
                  <a:srgbClr val="002060"/>
                </a:solidFill>
              </a:rPr>
              <a:t>-Initial story</a:t>
            </a:r>
          </a:p>
          <a:p>
            <a:r>
              <a:rPr lang="en-US" sz="1600" dirty="0">
                <a:solidFill>
                  <a:srgbClr val="002060"/>
                </a:solidFill>
              </a:rPr>
              <a:t>-Refining story</a:t>
            </a:r>
          </a:p>
          <a:p>
            <a:r>
              <a:rPr lang="en-US" sz="1600" dirty="0">
                <a:solidFill>
                  <a:srgbClr val="002060"/>
                </a:solidFill>
              </a:rPr>
              <a:t>-Testing story</a:t>
            </a:r>
          </a:p>
        </p:txBody>
      </p:sp>
      <p:sp>
        <p:nvSpPr>
          <p:cNvPr id="41" name="TextBox 40"/>
          <p:cNvSpPr txBox="1"/>
          <p:nvPr/>
        </p:nvSpPr>
        <p:spPr>
          <a:xfrm>
            <a:off x="2362200" y="5638800"/>
            <a:ext cx="4419600" cy="369332"/>
          </a:xfrm>
          <a:prstGeom prst="rect">
            <a:avLst/>
          </a:prstGeom>
          <a:noFill/>
          <a:ln>
            <a:noFill/>
          </a:ln>
        </p:spPr>
        <p:txBody>
          <a:bodyPr wrap="square" rtlCol="0">
            <a:spAutoFit/>
          </a:bodyPr>
          <a:lstStyle/>
          <a:p>
            <a:r>
              <a:rPr lang="en-US" dirty="0">
                <a:solidFill>
                  <a:srgbClr val="002060"/>
                </a:solidFill>
              </a:rPr>
              <a:t>The Parallel Process: Learning Assessment</a:t>
            </a:r>
          </a:p>
        </p:txBody>
      </p:sp>
      <p:sp>
        <p:nvSpPr>
          <p:cNvPr id="2" name="Footer Placeholder 1"/>
          <p:cNvSpPr>
            <a:spLocks noGrp="1"/>
          </p:cNvSpPr>
          <p:nvPr>
            <p:ph type="ftr" sz="quarter" idx="11"/>
          </p:nvPr>
        </p:nvSpPr>
        <p:spPr/>
        <p:txBody>
          <a:bodyPr/>
          <a:lstStyle/>
          <a:p>
            <a:r>
              <a:rPr lang="en-US"/>
              <a:t>© 2024 Conflict Coaching Matters LLC.</a:t>
            </a:r>
            <a:endParaRPr lang="en-US" dirty="0"/>
          </a:p>
        </p:txBody>
      </p:sp>
    </p:spTree>
    <p:extLst>
      <p:ext uri="{BB962C8B-B14F-4D97-AF65-F5344CB8AC3E}">
        <p14:creationId xmlns:p14="http://schemas.microsoft.com/office/powerpoint/2010/main" val="28066590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762000"/>
            <a:ext cx="5797296" cy="990600"/>
          </a:xfrm>
          <a:solidFill>
            <a:schemeClr val="accent2">
              <a:lumMod val="40000"/>
              <a:lumOff val="60000"/>
            </a:schemeClr>
          </a:solidFill>
        </p:spPr>
        <p:txBody>
          <a:bodyPr>
            <a:normAutofit/>
          </a:bodyPr>
          <a:lstStyle/>
          <a:p>
            <a:r>
              <a:rPr lang="en-US" dirty="0">
                <a:solidFill>
                  <a:srgbClr val="000090"/>
                </a:solidFill>
              </a:rPr>
              <a:t>Check In With Identity</a:t>
            </a:r>
          </a:p>
        </p:txBody>
      </p:sp>
      <p:sp>
        <p:nvSpPr>
          <p:cNvPr id="3" name="Content Placeholder 2"/>
          <p:cNvSpPr>
            <a:spLocks noGrp="1"/>
          </p:cNvSpPr>
          <p:nvPr>
            <p:ph idx="1"/>
          </p:nvPr>
        </p:nvSpPr>
        <p:spPr>
          <a:xfrm>
            <a:off x="381000" y="2286000"/>
            <a:ext cx="8527666" cy="3099932"/>
          </a:xfrm>
        </p:spPr>
        <p:txBody>
          <a:bodyPr>
            <a:noAutofit/>
          </a:bodyPr>
          <a:lstStyle/>
          <a:p>
            <a:r>
              <a:rPr lang="en-US" sz="3200" dirty="0">
                <a:solidFill>
                  <a:srgbClr val="000090"/>
                </a:solidFill>
              </a:rPr>
              <a:t>What roles are affecting this conflict? (roles)</a:t>
            </a:r>
          </a:p>
          <a:p>
            <a:r>
              <a:rPr lang="en-US" sz="3200" dirty="0">
                <a:solidFill>
                  <a:srgbClr val="000090"/>
                </a:solidFill>
              </a:rPr>
              <a:t>Do you feel pulled between certain roles in terms of what to attain?</a:t>
            </a:r>
          </a:p>
          <a:p>
            <a:r>
              <a:rPr lang="en-US" sz="3200" dirty="0">
                <a:solidFill>
                  <a:srgbClr val="000090"/>
                </a:solidFill>
              </a:rPr>
              <a:t>Can you be your best self in this situation? (self-respect)</a:t>
            </a:r>
          </a:p>
          <a:p>
            <a:r>
              <a:rPr lang="en-US" sz="3200" dirty="0">
                <a:solidFill>
                  <a:srgbClr val="000090"/>
                </a:solidFill>
              </a:rPr>
              <a:t>What is important for you to stand up for? (values)</a:t>
            </a:r>
          </a:p>
          <a:p>
            <a:r>
              <a:rPr lang="en-US" sz="3200" dirty="0">
                <a:solidFill>
                  <a:srgbClr val="000090"/>
                </a:solidFill>
              </a:rPr>
              <a:t>Will you be able to stand up for what matters to you?</a:t>
            </a:r>
          </a:p>
        </p:txBody>
      </p:sp>
      <p:pic>
        <p:nvPicPr>
          <p:cNvPr id="5" name="Picture 4"/>
          <p:cNvPicPr>
            <a:picLocks noChangeAspect="1"/>
          </p:cNvPicPr>
          <p:nvPr/>
        </p:nvPicPr>
        <p:blipFill>
          <a:blip r:embed="rId2"/>
          <a:stretch>
            <a:fillRect/>
          </a:stretch>
        </p:blipFill>
        <p:spPr>
          <a:xfrm>
            <a:off x="381000" y="152401"/>
            <a:ext cx="1746952" cy="2209800"/>
          </a:xfrm>
          <a:prstGeom prst="rect">
            <a:avLst/>
          </a:prstGeom>
        </p:spPr>
      </p:pic>
      <p:sp>
        <p:nvSpPr>
          <p:cNvPr id="4" name="Footer Placeholder 3"/>
          <p:cNvSpPr>
            <a:spLocks noGrp="1"/>
          </p:cNvSpPr>
          <p:nvPr>
            <p:ph type="ftr" sz="quarter" idx="11"/>
          </p:nvPr>
        </p:nvSpPr>
        <p:spPr/>
        <p:txBody>
          <a:bodyPr/>
          <a:lstStyle/>
          <a:p>
            <a:r>
              <a:rPr lang="en-US"/>
              <a:t>© 2024 Conflict Coaching Matters LLC.</a:t>
            </a:r>
            <a:endParaRPr lang="en-US" dirty="0"/>
          </a:p>
        </p:txBody>
      </p:sp>
      <p:sp>
        <p:nvSpPr>
          <p:cNvPr id="6" name="Slide Number Placeholder 5"/>
          <p:cNvSpPr>
            <a:spLocks noGrp="1"/>
          </p:cNvSpPr>
          <p:nvPr>
            <p:ph type="sldNum" sz="quarter" idx="12"/>
          </p:nvPr>
        </p:nvSpPr>
        <p:spPr/>
        <p:txBody>
          <a:bodyPr/>
          <a:lstStyle/>
          <a:p>
            <a:fld id="{D43A258E-717C-4617-81D7-D63D07A303A9}" type="slidenum">
              <a:rPr lang="en-US" smtClean="0"/>
              <a:pPr/>
              <a:t>50</a:t>
            </a:fld>
            <a:endParaRPr lang="en-US" dirty="0"/>
          </a:p>
        </p:txBody>
      </p:sp>
    </p:spTree>
    <p:extLst>
      <p:ext uri="{BB962C8B-B14F-4D97-AF65-F5344CB8AC3E}">
        <p14:creationId xmlns:p14="http://schemas.microsoft.com/office/powerpoint/2010/main" val="11047392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685800"/>
            <a:ext cx="5797296" cy="914400"/>
          </a:xfrm>
          <a:solidFill>
            <a:schemeClr val="accent2">
              <a:lumMod val="40000"/>
              <a:lumOff val="60000"/>
            </a:schemeClr>
          </a:solidFill>
        </p:spPr>
        <p:txBody>
          <a:bodyPr>
            <a:normAutofit/>
          </a:bodyPr>
          <a:lstStyle/>
          <a:p>
            <a:r>
              <a:rPr lang="en-US" dirty="0">
                <a:solidFill>
                  <a:srgbClr val="000090"/>
                </a:solidFill>
              </a:rPr>
              <a:t>Check in with Power</a:t>
            </a:r>
          </a:p>
        </p:txBody>
      </p:sp>
      <p:sp>
        <p:nvSpPr>
          <p:cNvPr id="3" name="Content Placeholder 2"/>
          <p:cNvSpPr>
            <a:spLocks noGrp="1"/>
          </p:cNvSpPr>
          <p:nvPr>
            <p:ph idx="1"/>
          </p:nvPr>
        </p:nvSpPr>
        <p:spPr>
          <a:xfrm>
            <a:off x="381000" y="2362200"/>
            <a:ext cx="8527666" cy="3184599"/>
          </a:xfrm>
        </p:spPr>
        <p:txBody>
          <a:bodyPr>
            <a:noAutofit/>
          </a:bodyPr>
          <a:lstStyle/>
          <a:p>
            <a:r>
              <a:rPr lang="en-US" sz="3200" dirty="0">
                <a:solidFill>
                  <a:srgbClr val="000090"/>
                </a:solidFill>
              </a:rPr>
              <a:t>How much do you need the other party to resolve this conflict without appealing?</a:t>
            </a:r>
          </a:p>
          <a:p>
            <a:r>
              <a:rPr lang="en-US" sz="3200" dirty="0">
                <a:solidFill>
                  <a:srgbClr val="000090"/>
                </a:solidFill>
              </a:rPr>
              <a:t>How much do they need you?</a:t>
            </a:r>
          </a:p>
          <a:p>
            <a:r>
              <a:rPr lang="en-US" sz="3200" dirty="0">
                <a:solidFill>
                  <a:srgbClr val="000090"/>
                </a:solidFill>
              </a:rPr>
              <a:t>How much choice and voice do you feel you have now?</a:t>
            </a:r>
          </a:p>
          <a:p>
            <a:r>
              <a:rPr lang="en-US" sz="3200" dirty="0">
                <a:solidFill>
                  <a:srgbClr val="000090"/>
                </a:solidFill>
              </a:rPr>
              <a:t>How ready are you to make a choice and move forward?</a:t>
            </a:r>
          </a:p>
          <a:p>
            <a:r>
              <a:rPr lang="en-US" sz="3200" dirty="0">
                <a:solidFill>
                  <a:srgbClr val="000090"/>
                </a:solidFill>
              </a:rPr>
              <a:t>What roadblocks are still there?</a:t>
            </a:r>
          </a:p>
        </p:txBody>
      </p:sp>
      <p:pic>
        <p:nvPicPr>
          <p:cNvPr id="5" name="Picture 4"/>
          <p:cNvPicPr>
            <a:picLocks noChangeAspect="1"/>
          </p:cNvPicPr>
          <p:nvPr/>
        </p:nvPicPr>
        <p:blipFill>
          <a:blip r:embed="rId2"/>
          <a:stretch>
            <a:fillRect/>
          </a:stretch>
        </p:blipFill>
        <p:spPr>
          <a:xfrm>
            <a:off x="830161" y="254001"/>
            <a:ext cx="1480262" cy="1955800"/>
          </a:xfrm>
          <a:prstGeom prst="rect">
            <a:avLst/>
          </a:prstGeom>
        </p:spPr>
      </p:pic>
      <p:sp>
        <p:nvSpPr>
          <p:cNvPr id="4" name="Footer Placeholder 3"/>
          <p:cNvSpPr>
            <a:spLocks noGrp="1"/>
          </p:cNvSpPr>
          <p:nvPr>
            <p:ph type="ftr" sz="quarter" idx="11"/>
          </p:nvPr>
        </p:nvSpPr>
        <p:spPr/>
        <p:txBody>
          <a:bodyPr/>
          <a:lstStyle/>
          <a:p>
            <a:r>
              <a:rPr lang="en-US"/>
              <a:t>© 2024 Conflict Coaching Matters LLC.</a:t>
            </a:r>
            <a:endParaRPr lang="en-US" dirty="0"/>
          </a:p>
        </p:txBody>
      </p:sp>
      <p:sp>
        <p:nvSpPr>
          <p:cNvPr id="6" name="Slide Number Placeholder 5"/>
          <p:cNvSpPr>
            <a:spLocks noGrp="1"/>
          </p:cNvSpPr>
          <p:nvPr>
            <p:ph type="sldNum" sz="quarter" idx="12"/>
          </p:nvPr>
        </p:nvSpPr>
        <p:spPr/>
        <p:txBody>
          <a:bodyPr/>
          <a:lstStyle/>
          <a:p>
            <a:fld id="{D43A258E-717C-4617-81D7-D63D07A303A9}" type="slidenum">
              <a:rPr lang="en-US" smtClean="0"/>
              <a:pPr/>
              <a:t>51</a:t>
            </a:fld>
            <a:endParaRPr lang="en-US" dirty="0"/>
          </a:p>
        </p:txBody>
      </p:sp>
    </p:spTree>
    <p:extLst>
      <p:ext uri="{BB962C8B-B14F-4D97-AF65-F5344CB8AC3E}">
        <p14:creationId xmlns:p14="http://schemas.microsoft.com/office/powerpoint/2010/main" val="26919505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73352" y="287358"/>
            <a:ext cx="5797296" cy="1188720"/>
          </a:xfrm>
        </p:spPr>
        <p:txBody>
          <a:bodyPr/>
          <a:lstStyle/>
          <a:p>
            <a:r>
              <a:rPr lang="en-US" dirty="0">
                <a:solidFill>
                  <a:srgbClr val="000090"/>
                </a:solidFill>
              </a:rPr>
              <a:t>What Affects Your “Need”</a:t>
            </a:r>
          </a:p>
        </p:txBody>
      </p:sp>
      <p:graphicFrame>
        <p:nvGraphicFramePr>
          <p:cNvPr id="4" name="Content Placeholder 3"/>
          <p:cNvGraphicFramePr>
            <a:graphicFrameLocks noGrp="1"/>
          </p:cNvGraphicFramePr>
          <p:nvPr>
            <p:ph idx="1"/>
          </p:nvPr>
        </p:nvGraphicFramePr>
        <p:xfrm>
          <a:off x="829734" y="1702329"/>
          <a:ext cx="5325533" cy="4406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18"/>
          <p:cNvGrpSpPr>
            <a:grpSpLocks/>
          </p:cNvGrpSpPr>
          <p:nvPr/>
        </p:nvGrpSpPr>
        <p:grpSpPr bwMode="auto">
          <a:xfrm>
            <a:off x="4343400" y="3581400"/>
            <a:ext cx="4648200" cy="1905000"/>
            <a:chOff x="4114800" y="4038600"/>
            <a:chExt cx="4648200" cy="1905000"/>
          </a:xfrm>
        </p:grpSpPr>
        <p:sp>
          <p:nvSpPr>
            <p:cNvPr id="6" name="Right Arrow 5"/>
            <p:cNvSpPr>
              <a:spLocks noChangeArrowheads="1"/>
            </p:cNvSpPr>
            <p:nvPr/>
          </p:nvSpPr>
          <p:spPr bwMode="auto">
            <a:xfrm>
              <a:off x="4114800" y="4648200"/>
              <a:ext cx="1828800" cy="600075"/>
            </a:xfrm>
            <a:prstGeom prst="rightArrow">
              <a:avLst>
                <a:gd name="adj1" fmla="val 50000"/>
                <a:gd name="adj2" fmla="val 50004"/>
              </a:avLst>
            </a:prstGeom>
            <a:solidFill>
              <a:schemeClr val="accent1"/>
            </a:solidFill>
            <a:ln w="25400">
              <a:noFill/>
              <a:miter lim="800000"/>
              <a:headEnd/>
              <a:tailEnd/>
            </a:ln>
            <a:effectLst>
              <a:outerShdw blurRad="63500" dist="38100" dir="2700000" algn="tl" rotWithShape="0">
                <a:srgbClr val="000000">
                  <a:alpha val="39999"/>
                </a:srgbClr>
              </a:outerShdw>
            </a:effectLst>
          </p:spPr>
          <p:txBody>
            <a:bodyPr anchor="ctr"/>
            <a:lstStyle/>
            <a:p>
              <a:pPr algn="ctr">
                <a:defRPr/>
              </a:pPr>
              <a:endParaRPr lang="en-US">
                <a:solidFill>
                  <a:srgbClr val="FFFFFF"/>
                </a:solidFill>
                <a:latin typeface="Calibri" pitchFamily="-110" charset="0"/>
                <a:ea typeface="+mn-ea"/>
                <a:cs typeface="+mn-cs"/>
              </a:endParaRPr>
            </a:p>
          </p:txBody>
        </p:sp>
        <p:sp>
          <p:nvSpPr>
            <p:cNvPr id="7" name="TextBox 6"/>
            <p:cNvSpPr txBox="1"/>
            <p:nvPr/>
          </p:nvSpPr>
          <p:spPr>
            <a:xfrm>
              <a:off x="6172200" y="4038600"/>
              <a:ext cx="2590800" cy="1905000"/>
            </a:xfrm>
            <a:prstGeom prst="star10">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3200">
                  <a:latin typeface="Times New Roman" pitchFamily="-110" charset="0"/>
                  <a:ea typeface="Times New Roman" pitchFamily="-110" charset="0"/>
                  <a:cs typeface="Times New Roman" pitchFamily="-110" charset="0"/>
                </a:rPr>
                <a:t>Power</a:t>
              </a:r>
            </a:p>
          </p:txBody>
        </p:sp>
      </p:grpSp>
      <p:sp>
        <p:nvSpPr>
          <p:cNvPr id="2" name="Footer Placeholder 1"/>
          <p:cNvSpPr>
            <a:spLocks noGrp="1"/>
          </p:cNvSpPr>
          <p:nvPr>
            <p:ph type="ftr" sz="quarter" idx="11"/>
          </p:nvPr>
        </p:nvSpPr>
        <p:spPr/>
        <p:txBody>
          <a:bodyPr/>
          <a:lstStyle/>
          <a:p>
            <a:r>
              <a:rPr lang="en-US"/>
              <a:t>© 2024 Conflict Coaching Matters LLC.</a:t>
            </a:r>
            <a:endParaRPr lang="en-US" dirty="0"/>
          </a:p>
        </p:txBody>
      </p:sp>
      <p:sp>
        <p:nvSpPr>
          <p:cNvPr id="8" name="Slide Number Placeholder 7"/>
          <p:cNvSpPr>
            <a:spLocks noGrp="1"/>
          </p:cNvSpPr>
          <p:nvPr>
            <p:ph type="sldNum" sz="quarter" idx="12"/>
          </p:nvPr>
        </p:nvSpPr>
        <p:spPr/>
        <p:txBody>
          <a:bodyPr/>
          <a:lstStyle/>
          <a:p>
            <a:fld id="{D43A258E-717C-4617-81D7-D63D07A303A9}" type="slidenum">
              <a:rPr lang="en-US" smtClean="0"/>
              <a:pPr/>
              <a:t>52</a:t>
            </a:fld>
            <a:endParaRPr lang="en-US" dirty="0"/>
          </a:p>
        </p:txBody>
      </p:sp>
    </p:spTree>
    <p:extLst>
      <p:ext uri="{BB962C8B-B14F-4D97-AF65-F5344CB8AC3E}">
        <p14:creationId xmlns:p14="http://schemas.microsoft.com/office/powerpoint/2010/main" val="36112765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685800"/>
            <a:ext cx="5797296" cy="838200"/>
          </a:xfrm>
          <a:solidFill>
            <a:schemeClr val="accent2">
              <a:lumMod val="40000"/>
              <a:lumOff val="60000"/>
            </a:schemeClr>
          </a:solidFill>
        </p:spPr>
        <p:txBody>
          <a:bodyPr>
            <a:normAutofit/>
          </a:bodyPr>
          <a:lstStyle/>
          <a:p>
            <a:r>
              <a:rPr lang="en-US" dirty="0">
                <a:solidFill>
                  <a:srgbClr val="000090"/>
                </a:solidFill>
              </a:rPr>
              <a:t>Check in with Emotion</a:t>
            </a:r>
          </a:p>
        </p:txBody>
      </p:sp>
      <p:sp>
        <p:nvSpPr>
          <p:cNvPr id="3" name="Content Placeholder 2"/>
          <p:cNvSpPr>
            <a:spLocks noGrp="1"/>
          </p:cNvSpPr>
          <p:nvPr>
            <p:ph idx="1"/>
          </p:nvPr>
        </p:nvSpPr>
        <p:spPr>
          <a:xfrm>
            <a:off x="304800" y="2667000"/>
            <a:ext cx="8527666" cy="2913665"/>
          </a:xfrm>
        </p:spPr>
        <p:txBody>
          <a:bodyPr>
            <a:noAutofit/>
          </a:bodyPr>
          <a:lstStyle/>
          <a:p>
            <a:r>
              <a:rPr lang="en-US" sz="3200" dirty="0">
                <a:solidFill>
                  <a:srgbClr val="000090"/>
                </a:solidFill>
              </a:rPr>
              <a:t>How are you feeling about the conflict?</a:t>
            </a:r>
          </a:p>
          <a:p>
            <a:r>
              <a:rPr lang="en-US" sz="3200" dirty="0">
                <a:solidFill>
                  <a:srgbClr val="000090"/>
                </a:solidFill>
              </a:rPr>
              <a:t>What needs are driving the emotions?</a:t>
            </a:r>
          </a:p>
          <a:p>
            <a:r>
              <a:rPr lang="en-US" sz="3200" dirty="0">
                <a:solidFill>
                  <a:srgbClr val="000090"/>
                </a:solidFill>
              </a:rPr>
              <a:t>How are the emotions affecting your actions?</a:t>
            </a:r>
          </a:p>
          <a:p>
            <a:pPr lvl="3"/>
            <a:r>
              <a:rPr lang="en-US" sz="3000" dirty="0">
                <a:solidFill>
                  <a:srgbClr val="000090"/>
                </a:solidFill>
              </a:rPr>
              <a:t>Positively?  Negatively? </a:t>
            </a:r>
          </a:p>
          <a:p>
            <a:r>
              <a:rPr lang="en-US" sz="3200" dirty="0">
                <a:solidFill>
                  <a:srgbClr val="000090"/>
                </a:solidFill>
              </a:rPr>
              <a:t>What would make it feel better?</a:t>
            </a:r>
          </a:p>
        </p:txBody>
      </p:sp>
      <p:pic>
        <p:nvPicPr>
          <p:cNvPr id="5" name="Picture 4"/>
          <p:cNvPicPr>
            <a:picLocks noChangeAspect="1"/>
          </p:cNvPicPr>
          <p:nvPr/>
        </p:nvPicPr>
        <p:blipFill>
          <a:blip r:embed="rId2"/>
          <a:stretch>
            <a:fillRect/>
          </a:stretch>
        </p:blipFill>
        <p:spPr>
          <a:xfrm>
            <a:off x="422783" y="258736"/>
            <a:ext cx="1914017" cy="2103464"/>
          </a:xfrm>
          <a:prstGeom prst="rect">
            <a:avLst/>
          </a:prstGeom>
        </p:spPr>
      </p:pic>
      <p:sp>
        <p:nvSpPr>
          <p:cNvPr id="4" name="Footer Placeholder 3"/>
          <p:cNvSpPr>
            <a:spLocks noGrp="1"/>
          </p:cNvSpPr>
          <p:nvPr>
            <p:ph type="ftr" sz="quarter" idx="11"/>
          </p:nvPr>
        </p:nvSpPr>
        <p:spPr/>
        <p:txBody>
          <a:bodyPr/>
          <a:lstStyle/>
          <a:p>
            <a:r>
              <a:rPr lang="en-US"/>
              <a:t>© 2024 Conflict Coaching Matters LLC.</a:t>
            </a:r>
            <a:endParaRPr lang="en-US" dirty="0"/>
          </a:p>
        </p:txBody>
      </p:sp>
      <p:sp>
        <p:nvSpPr>
          <p:cNvPr id="6" name="Slide Number Placeholder 5"/>
          <p:cNvSpPr>
            <a:spLocks noGrp="1"/>
          </p:cNvSpPr>
          <p:nvPr>
            <p:ph type="sldNum" sz="quarter" idx="12"/>
          </p:nvPr>
        </p:nvSpPr>
        <p:spPr/>
        <p:txBody>
          <a:bodyPr/>
          <a:lstStyle/>
          <a:p>
            <a:fld id="{D43A258E-717C-4617-81D7-D63D07A303A9}" type="slidenum">
              <a:rPr lang="en-US" smtClean="0"/>
              <a:pPr/>
              <a:t>53</a:t>
            </a:fld>
            <a:endParaRPr lang="en-US" dirty="0"/>
          </a:p>
        </p:txBody>
      </p:sp>
    </p:spTree>
    <p:extLst>
      <p:ext uri="{BB962C8B-B14F-4D97-AF65-F5344CB8AC3E}">
        <p14:creationId xmlns:p14="http://schemas.microsoft.com/office/powerpoint/2010/main" val="13045818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1226"/>
            <a:ext cx="6873748" cy="897974"/>
          </a:xfrm>
          <a:solidFill>
            <a:schemeClr val="accent1"/>
          </a:solidFill>
        </p:spPr>
        <p:txBody>
          <a:bodyPr>
            <a:normAutofit/>
          </a:bodyPr>
          <a:lstStyle/>
          <a:p>
            <a:r>
              <a:rPr lang="en-US" dirty="0">
                <a:solidFill>
                  <a:schemeClr val="bg1"/>
                </a:solidFill>
              </a:rPr>
              <a:t>Check In With Trust Issues? </a:t>
            </a:r>
          </a:p>
        </p:txBody>
      </p:sp>
      <p:pic>
        <p:nvPicPr>
          <p:cNvPr id="5" name="Picture 4" descr="flourish-iii,11065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7950" y="1825626"/>
            <a:ext cx="2057400" cy="4530725"/>
          </a:xfrm>
          <a:prstGeom prst="rect">
            <a:avLst/>
          </a:prstGeom>
        </p:spPr>
      </p:pic>
      <p:sp>
        <p:nvSpPr>
          <p:cNvPr id="7" name="Content Placeholder 2">
            <a:extLst>
              <a:ext uri="{FF2B5EF4-FFF2-40B4-BE49-F238E27FC236}">
                <a16:creationId xmlns:a16="http://schemas.microsoft.com/office/drawing/2014/main" id="{D9387DCE-CA5F-C24B-9080-22C712791C35}"/>
              </a:ext>
            </a:extLst>
          </p:cNvPr>
          <p:cNvSpPr>
            <a:spLocks noGrp="1"/>
          </p:cNvSpPr>
          <p:nvPr>
            <p:ph idx="1"/>
          </p:nvPr>
        </p:nvSpPr>
        <p:spPr>
          <a:xfrm>
            <a:off x="533400" y="1447800"/>
            <a:ext cx="5975350" cy="4496858"/>
          </a:xfrm>
          <a:solidFill>
            <a:srgbClr val="DEEBF7"/>
          </a:solidFill>
        </p:spPr>
        <p:txBody>
          <a:bodyPr anchor="ctr">
            <a:noAutofit/>
          </a:bodyPr>
          <a:lstStyle/>
          <a:p>
            <a:pPr marL="0" indent="0">
              <a:buNone/>
              <a:defRPr/>
            </a:pPr>
            <a:r>
              <a:rPr lang="en-US" sz="2800" dirty="0"/>
              <a:t>How much do you trust each other on:</a:t>
            </a:r>
          </a:p>
          <a:p>
            <a:pPr lvl="1">
              <a:defRPr/>
            </a:pPr>
            <a:r>
              <a:rPr lang="en-US" sz="2800" dirty="0"/>
              <a:t>Doing Your Expected Tasks (Contractual)?</a:t>
            </a:r>
          </a:p>
          <a:p>
            <a:pPr lvl="1">
              <a:defRPr/>
            </a:pPr>
            <a:r>
              <a:rPr lang="en-US" sz="2800" dirty="0"/>
              <a:t>Communicating Openly, Honestly and Responsively (Communicating)?</a:t>
            </a:r>
          </a:p>
          <a:p>
            <a:pPr lvl="1">
              <a:defRPr/>
            </a:pPr>
            <a:r>
              <a:rPr lang="en-US" sz="2800" dirty="0"/>
              <a:t>Having the Skills and Knowledge to Do What Is Needed?(Competence)?</a:t>
            </a:r>
          </a:p>
          <a:p>
            <a:pPr>
              <a:defRPr/>
            </a:pPr>
            <a:r>
              <a:rPr lang="en-US" sz="2800" dirty="0"/>
              <a:t>How do you know that? What do you see or hear that leads you to that assumption?</a:t>
            </a:r>
          </a:p>
        </p:txBody>
      </p:sp>
      <p:sp>
        <p:nvSpPr>
          <p:cNvPr id="3" name="Footer Placeholder 2"/>
          <p:cNvSpPr>
            <a:spLocks noGrp="1"/>
          </p:cNvSpPr>
          <p:nvPr>
            <p:ph type="ftr" sz="quarter" idx="11"/>
          </p:nvPr>
        </p:nvSpPr>
        <p:spPr/>
        <p:txBody>
          <a:bodyPr/>
          <a:lstStyle/>
          <a:p>
            <a:r>
              <a:rPr lang="en-US"/>
              <a:t>© 2024 Conflict Coaching Matters LLC.</a:t>
            </a:r>
            <a:endParaRPr lang="en-US" dirty="0"/>
          </a:p>
        </p:txBody>
      </p:sp>
      <p:sp>
        <p:nvSpPr>
          <p:cNvPr id="4" name="Slide Number Placeholder 3"/>
          <p:cNvSpPr>
            <a:spLocks noGrp="1"/>
          </p:cNvSpPr>
          <p:nvPr>
            <p:ph type="sldNum" sz="quarter" idx="12"/>
          </p:nvPr>
        </p:nvSpPr>
        <p:spPr/>
        <p:txBody>
          <a:bodyPr/>
          <a:lstStyle/>
          <a:p>
            <a:fld id="{D43A258E-717C-4617-81D7-D63D07A303A9}" type="slidenum">
              <a:rPr lang="en-US" smtClean="0"/>
              <a:pPr/>
              <a:t>54</a:t>
            </a:fld>
            <a:endParaRPr lang="en-US" dirty="0"/>
          </a:p>
        </p:txBody>
      </p:sp>
    </p:spTree>
    <p:extLst>
      <p:ext uri="{BB962C8B-B14F-4D97-AF65-F5344CB8AC3E}">
        <p14:creationId xmlns:p14="http://schemas.microsoft.com/office/powerpoint/2010/main" val="42664274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36559"/>
            <a:ext cx="6096000" cy="1188720"/>
          </a:xfrm>
          <a:solidFill>
            <a:schemeClr val="accent1"/>
          </a:solidFill>
        </p:spPr>
        <p:txBody>
          <a:bodyPr/>
          <a:lstStyle/>
          <a:p>
            <a:r>
              <a:rPr lang="en-US" dirty="0">
                <a:solidFill>
                  <a:schemeClr val="bg1"/>
                </a:solidFill>
              </a:rPr>
              <a:t>What Is Your Trust Vision?</a:t>
            </a:r>
          </a:p>
        </p:txBody>
      </p:sp>
      <p:sp>
        <p:nvSpPr>
          <p:cNvPr id="3" name="Content Placeholder 2"/>
          <p:cNvSpPr>
            <a:spLocks noGrp="1"/>
          </p:cNvSpPr>
          <p:nvPr>
            <p:ph idx="1"/>
          </p:nvPr>
        </p:nvSpPr>
        <p:spPr>
          <a:xfrm>
            <a:off x="641350" y="1554691"/>
            <a:ext cx="7886699" cy="4351338"/>
          </a:xfrm>
        </p:spPr>
        <p:txBody>
          <a:bodyPr>
            <a:normAutofit/>
          </a:bodyPr>
          <a:lstStyle/>
          <a:p>
            <a:r>
              <a:rPr lang="en-US" sz="2800" dirty="0"/>
              <a:t>Ideally what will be the trust relationship if you move forward as desired?</a:t>
            </a:r>
          </a:p>
          <a:p>
            <a:pPr lvl="1"/>
            <a:r>
              <a:rPr lang="en-US" sz="2800" dirty="0"/>
              <a:t>What will remain the same?</a:t>
            </a:r>
          </a:p>
          <a:p>
            <a:pPr lvl="1"/>
            <a:r>
              <a:rPr lang="en-US" sz="2800" dirty="0"/>
              <a:t>What will be different (what when where and how of trust behaviors?)</a:t>
            </a:r>
          </a:p>
          <a:p>
            <a:pPr lvl="1"/>
            <a:r>
              <a:rPr lang="en-US" sz="2800" dirty="0"/>
              <a:t>What protections will be in place (in the case of distrust)?</a:t>
            </a:r>
          </a:p>
          <a:p>
            <a:pPr lvl="1"/>
            <a:r>
              <a:rPr lang="en-US" sz="2800" dirty="0"/>
              <a:t>What accountability will be in place? </a:t>
            </a:r>
          </a:p>
          <a:p>
            <a:r>
              <a:rPr lang="en-US" sz="2800" dirty="0"/>
              <a:t>What will help make that a reality? </a:t>
            </a:r>
          </a:p>
        </p:txBody>
      </p:sp>
      <p:pic>
        <p:nvPicPr>
          <p:cNvPr id="6" name="Picture 5" descr="understanding-abstract-a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350" y="5808133"/>
            <a:ext cx="7620000" cy="920750"/>
          </a:xfrm>
          <a:prstGeom prst="rect">
            <a:avLst/>
          </a:prstGeom>
        </p:spPr>
      </p:pic>
      <p:sp>
        <p:nvSpPr>
          <p:cNvPr id="4" name="Footer Placeholder 3"/>
          <p:cNvSpPr>
            <a:spLocks noGrp="1"/>
          </p:cNvSpPr>
          <p:nvPr>
            <p:ph type="ftr" sz="quarter" idx="11"/>
          </p:nvPr>
        </p:nvSpPr>
        <p:spPr/>
        <p:txBody>
          <a:bodyPr/>
          <a:lstStyle/>
          <a:p>
            <a:r>
              <a:rPr lang="en-US"/>
              <a:t>© 2024 Conflict Coaching Matters LLC.</a:t>
            </a:r>
            <a:endParaRPr lang="en-US" dirty="0"/>
          </a:p>
        </p:txBody>
      </p:sp>
      <p:sp>
        <p:nvSpPr>
          <p:cNvPr id="5" name="Slide Number Placeholder 4"/>
          <p:cNvSpPr>
            <a:spLocks noGrp="1"/>
          </p:cNvSpPr>
          <p:nvPr>
            <p:ph type="sldNum" sz="quarter" idx="12"/>
          </p:nvPr>
        </p:nvSpPr>
        <p:spPr/>
        <p:txBody>
          <a:bodyPr/>
          <a:lstStyle/>
          <a:p>
            <a:fld id="{D43A258E-717C-4617-81D7-D63D07A303A9}" type="slidenum">
              <a:rPr lang="en-US" smtClean="0"/>
              <a:pPr/>
              <a:t>55</a:t>
            </a:fld>
            <a:endParaRPr lang="en-US" dirty="0"/>
          </a:p>
        </p:txBody>
      </p:sp>
    </p:spTree>
    <p:extLst>
      <p:ext uri="{BB962C8B-B14F-4D97-AF65-F5344CB8AC3E}">
        <p14:creationId xmlns:p14="http://schemas.microsoft.com/office/powerpoint/2010/main" val="2895790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pic>
        <p:nvPicPr>
          <p:cNvPr id="5" name="Picture 4"/>
          <p:cNvPicPr>
            <a:picLocks noChangeAspect="1"/>
          </p:cNvPicPr>
          <p:nvPr/>
        </p:nvPicPr>
        <p:blipFill>
          <a:blip r:embed="rId3"/>
          <a:stretch>
            <a:fillRect/>
          </a:stretch>
        </p:blipFill>
        <p:spPr>
          <a:xfrm>
            <a:off x="685800" y="1600200"/>
            <a:ext cx="8001000" cy="4308872"/>
          </a:xfrm>
          <a:prstGeom prst="rect">
            <a:avLst/>
          </a:prstGeom>
        </p:spPr>
      </p:pic>
      <p:sp>
        <p:nvSpPr>
          <p:cNvPr id="6" name="Slide Number Placeholder 5"/>
          <p:cNvSpPr>
            <a:spLocks noGrp="1"/>
          </p:cNvSpPr>
          <p:nvPr>
            <p:ph type="sldNum" sz="quarter" idx="12"/>
          </p:nvPr>
        </p:nvSpPr>
        <p:spPr/>
        <p:txBody>
          <a:bodyPr/>
          <a:lstStyle/>
          <a:p>
            <a:fld id="{D43A258E-717C-4617-81D7-D63D07A303A9}" type="slidenum">
              <a:rPr lang="en-US" smtClean="0"/>
              <a:pPr/>
              <a:t>56</a:t>
            </a:fld>
            <a:endParaRPr lang="en-US" dirty="0"/>
          </a:p>
        </p:txBody>
      </p:sp>
    </p:spTree>
    <p:extLst>
      <p:ext uri="{BB962C8B-B14F-4D97-AF65-F5344CB8AC3E}">
        <p14:creationId xmlns:p14="http://schemas.microsoft.com/office/powerpoint/2010/main" val="3281911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1676400"/>
          </a:xfrm>
          <a:solidFill>
            <a:srgbClr val="B0FFB1"/>
          </a:solidFill>
        </p:spPr>
        <p:txBody>
          <a:bodyPr>
            <a:normAutofit/>
          </a:bodyPr>
          <a:lstStyle/>
          <a:p>
            <a:r>
              <a:rPr lang="en-US" dirty="0">
                <a:solidFill>
                  <a:srgbClr val="000090"/>
                </a:solidFill>
              </a:rPr>
              <a:t>Stage Adaptations </a:t>
            </a:r>
            <a:r>
              <a:rPr lang="mr-IN" dirty="0">
                <a:solidFill>
                  <a:srgbClr val="000090"/>
                </a:solidFill>
              </a:rPr>
              <a:t>–</a:t>
            </a:r>
            <a:r>
              <a:rPr lang="en-US" dirty="0">
                <a:solidFill>
                  <a:srgbClr val="000090"/>
                </a:solidFill>
              </a:rPr>
              <a:t> Prep Convo</a:t>
            </a:r>
            <a:br>
              <a:rPr lang="en-US" dirty="0">
                <a:solidFill>
                  <a:srgbClr val="000090"/>
                </a:solidFill>
              </a:rPr>
            </a:br>
            <a:r>
              <a:rPr lang="en-US" dirty="0">
                <a:solidFill>
                  <a:srgbClr val="000090"/>
                </a:solidFill>
              </a:rPr>
              <a:t>(2-3 minutes)</a:t>
            </a:r>
          </a:p>
        </p:txBody>
      </p:sp>
      <p:sp>
        <p:nvSpPr>
          <p:cNvPr id="3" name="Slide Number Placeholder 2"/>
          <p:cNvSpPr>
            <a:spLocks noGrp="1"/>
          </p:cNvSpPr>
          <p:nvPr>
            <p:ph type="sldNum" sz="quarter" idx="12"/>
          </p:nvPr>
        </p:nvSpPr>
        <p:spPr/>
        <p:txBody>
          <a:bodyPr/>
          <a:lstStyle/>
          <a:p>
            <a:fld id="{D43A258E-717C-4617-81D7-D63D07A303A9}" type="slidenum">
              <a:rPr lang="en-US" smtClean="0"/>
              <a:pPr/>
              <a:t>6</a:t>
            </a:fld>
            <a:endParaRPr lang="en-US" dirty="0"/>
          </a:p>
        </p:txBody>
      </p:sp>
      <p:sp>
        <p:nvSpPr>
          <p:cNvPr id="4" name="Content Placeholder 3"/>
          <p:cNvSpPr>
            <a:spLocks noGrp="1"/>
          </p:cNvSpPr>
          <p:nvPr>
            <p:ph sz="quarter" idx="1"/>
          </p:nvPr>
        </p:nvSpPr>
        <p:spPr>
          <a:xfrm>
            <a:off x="914400" y="1905000"/>
            <a:ext cx="7772400" cy="4114800"/>
          </a:xfrm>
        </p:spPr>
        <p:txBody>
          <a:bodyPr>
            <a:normAutofit lnSpcReduction="10000"/>
          </a:bodyPr>
          <a:lstStyle/>
          <a:p>
            <a:r>
              <a:rPr lang="en-US" sz="3600" dirty="0">
                <a:solidFill>
                  <a:srgbClr val="000090"/>
                </a:solidFill>
              </a:rPr>
              <a:t>Time frame of conflict </a:t>
            </a:r>
          </a:p>
          <a:p>
            <a:pPr lvl="1"/>
            <a:r>
              <a:rPr lang="en-US" sz="3400" dirty="0">
                <a:solidFill>
                  <a:srgbClr val="000090"/>
                </a:solidFill>
              </a:rPr>
              <a:t>Immediate need</a:t>
            </a:r>
          </a:p>
          <a:p>
            <a:pPr lvl="1"/>
            <a:r>
              <a:rPr lang="en-US" sz="3400" dirty="0">
                <a:solidFill>
                  <a:srgbClr val="000090"/>
                </a:solidFill>
              </a:rPr>
              <a:t>Heightened concern</a:t>
            </a:r>
          </a:p>
          <a:p>
            <a:r>
              <a:rPr lang="en-US" sz="3600" dirty="0">
                <a:solidFill>
                  <a:srgbClr val="000090"/>
                </a:solidFill>
              </a:rPr>
              <a:t>Emphasize ability to use further processes</a:t>
            </a:r>
          </a:p>
          <a:p>
            <a:r>
              <a:rPr lang="en-US" sz="3600" dirty="0">
                <a:solidFill>
                  <a:srgbClr val="000090"/>
                </a:solidFill>
              </a:rPr>
              <a:t>Confidentiality</a:t>
            </a:r>
          </a:p>
          <a:p>
            <a:r>
              <a:rPr lang="en-US" sz="3600" dirty="0">
                <a:solidFill>
                  <a:srgbClr val="000090"/>
                </a:solidFill>
              </a:rPr>
              <a:t>Voluntary/Transparent</a:t>
            </a:r>
          </a:p>
          <a:p>
            <a:r>
              <a:rPr lang="en-US" sz="3600" b="1" dirty="0">
                <a:solidFill>
                  <a:srgbClr val="000090"/>
                </a:solidFill>
              </a:rPr>
              <a:t>Clarification of Role Critical</a:t>
            </a:r>
          </a:p>
        </p:txBody>
      </p:sp>
      <p:sp>
        <p:nvSpPr>
          <p:cNvPr id="5" name="Footer Placeholder 4"/>
          <p:cNvSpPr>
            <a:spLocks noGrp="1"/>
          </p:cNvSpPr>
          <p:nvPr>
            <p:ph type="ftr" sz="quarter" idx="11"/>
          </p:nvPr>
        </p:nvSpPr>
        <p:spPr/>
        <p:txBody>
          <a:bodyPr/>
          <a:lstStyle/>
          <a:p>
            <a:r>
              <a:rPr lang="en-US"/>
              <a:t>© 2024 Conflict Coaching Matters LLC.</a:t>
            </a:r>
            <a:endParaRPr lang="en-US" dirty="0"/>
          </a:p>
        </p:txBody>
      </p:sp>
    </p:spTree>
    <p:extLst>
      <p:ext uri="{BB962C8B-B14F-4D97-AF65-F5344CB8AC3E}">
        <p14:creationId xmlns:p14="http://schemas.microsoft.com/office/powerpoint/2010/main" val="2642330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fontScale="90000"/>
          </a:bodyPr>
          <a:lstStyle/>
          <a:p>
            <a:r>
              <a:rPr lang="en-US" dirty="0">
                <a:solidFill>
                  <a:srgbClr val="000090"/>
                </a:solidFill>
              </a:rPr>
              <a:t>Stage Adaptations </a:t>
            </a:r>
            <a:r>
              <a:rPr lang="mr-IN" dirty="0">
                <a:solidFill>
                  <a:srgbClr val="000090"/>
                </a:solidFill>
              </a:rPr>
              <a:t>–</a:t>
            </a:r>
            <a:r>
              <a:rPr lang="en-US" dirty="0">
                <a:solidFill>
                  <a:srgbClr val="000090"/>
                </a:solidFill>
              </a:rPr>
              <a:t> Stage One </a:t>
            </a:r>
            <a:br>
              <a:rPr lang="en-US" dirty="0">
                <a:solidFill>
                  <a:srgbClr val="000090"/>
                </a:solidFill>
              </a:rPr>
            </a:br>
            <a:r>
              <a:rPr lang="en-US" dirty="0">
                <a:solidFill>
                  <a:srgbClr val="000090"/>
                </a:solidFill>
              </a:rPr>
              <a:t>(10 minutes)</a:t>
            </a:r>
          </a:p>
        </p:txBody>
      </p:sp>
      <p:sp>
        <p:nvSpPr>
          <p:cNvPr id="3" name="Slide Number Placeholder 2"/>
          <p:cNvSpPr>
            <a:spLocks noGrp="1"/>
          </p:cNvSpPr>
          <p:nvPr>
            <p:ph type="sldNum" sz="quarter" idx="12"/>
          </p:nvPr>
        </p:nvSpPr>
        <p:spPr/>
        <p:txBody>
          <a:bodyPr/>
          <a:lstStyle/>
          <a:p>
            <a:fld id="{D43A258E-717C-4617-81D7-D63D07A303A9}" type="slidenum">
              <a:rPr lang="en-US" smtClean="0"/>
              <a:pPr/>
              <a:t>7</a:t>
            </a:fld>
            <a:endParaRPr lang="en-US" dirty="0"/>
          </a:p>
        </p:txBody>
      </p:sp>
      <p:sp>
        <p:nvSpPr>
          <p:cNvPr id="4" name="Content Placeholder 3"/>
          <p:cNvSpPr>
            <a:spLocks noGrp="1"/>
          </p:cNvSpPr>
          <p:nvPr>
            <p:ph sz="quarter" idx="1"/>
          </p:nvPr>
        </p:nvSpPr>
        <p:spPr>
          <a:xfrm>
            <a:off x="914400" y="1905000"/>
            <a:ext cx="7772400" cy="4114800"/>
          </a:xfrm>
        </p:spPr>
        <p:txBody>
          <a:bodyPr>
            <a:normAutofit fontScale="92500" lnSpcReduction="20000"/>
          </a:bodyPr>
          <a:lstStyle/>
          <a:p>
            <a:r>
              <a:rPr lang="en-US" sz="3600" dirty="0">
                <a:solidFill>
                  <a:srgbClr val="000090"/>
                </a:solidFill>
              </a:rPr>
              <a:t>Stay with Basic Questions (Handhold Stage One) </a:t>
            </a:r>
          </a:p>
          <a:p>
            <a:r>
              <a:rPr lang="en-US" sz="3600" dirty="0">
                <a:solidFill>
                  <a:srgbClr val="000090"/>
                </a:solidFill>
              </a:rPr>
              <a:t>Key Refining </a:t>
            </a:r>
          </a:p>
          <a:p>
            <a:pPr lvl="2"/>
            <a:r>
              <a:rPr lang="en-US" sz="3000" dirty="0">
                <a:solidFill>
                  <a:srgbClr val="000090"/>
                </a:solidFill>
              </a:rPr>
              <a:t>Urgency</a:t>
            </a:r>
          </a:p>
          <a:p>
            <a:pPr lvl="2"/>
            <a:r>
              <a:rPr lang="en-US" sz="3000" dirty="0">
                <a:solidFill>
                  <a:srgbClr val="000090"/>
                </a:solidFill>
              </a:rPr>
              <a:t>Changing nature of conflict</a:t>
            </a:r>
          </a:p>
          <a:p>
            <a:pPr lvl="2"/>
            <a:r>
              <a:rPr lang="en-US" sz="3000" dirty="0">
                <a:solidFill>
                  <a:srgbClr val="000090"/>
                </a:solidFill>
              </a:rPr>
              <a:t>Possible expansion to more parties</a:t>
            </a:r>
          </a:p>
          <a:p>
            <a:r>
              <a:rPr lang="en-US" sz="3600" dirty="0">
                <a:solidFill>
                  <a:srgbClr val="000090"/>
                </a:solidFill>
              </a:rPr>
              <a:t>Key Testing</a:t>
            </a:r>
          </a:p>
          <a:p>
            <a:pPr lvl="2"/>
            <a:r>
              <a:rPr lang="en-US" sz="3000" dirty="0">
                <a:solidFill>
                  <a:srgbClr val="000090"/>
                </a:solidFill>
              </a:rPr>
              <a:t>Hostile Attributions (Assumptions about intentional, hurtful behavior)</a:t>
            </a:r>
          </a:p>
          <a:p>
            <a:endParaRPr lang="en-US" sz="3600" dirty="0">
              <a:solidFill>
                <a:srgbClr val="000090"/>
              </a:solidFill>
            </a:endParaRPr>
          </a:p>
        </p:txBody>
      </p:sp>
      <p:sp>
        <p:nvSpPr>
          <p:cNvPr id="5" name="Footer Placeholder 4"/>
          <p:cNvSpPr>
            <a:spLocks noGrp="1"/>
          </p:cNvSpPr>
          <p:nvPr>
            <p:ph type="ftr" sz="quarter" idx="11"/>
          </p:nvPr>
        </p:nvSpPr>
        <p:spPr/>
        <p:txBody>
          <a:bodyPr/>
          <a:lstStyle/>
          <a:p>
            <a:r>
              <a:rPr lang="en-US"/>
              <a:t>© 2024 Conflict Coaching Matters LLC.</a:t>
            </a:r>
            <a:endParaRPr lang="en-US" dirty="0"/>
          </a:p>
        </p:txBody>
      </p:sp>
    </p:spTree>
    <p:extLst>
      <p:ext uri="{BB962C8B-B14F-4D97-AF65-F5344CB8AC3E}">
        <p14:creationId xmlns:p14="http://schemas.microsoft.com/office/powerpoint/2010/main" val="3941936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BED3A"/>
          </a:solidFill>
        </p:spPr>
        <p:txBody>
          <a:bodyPr>
            <a:normAutofit fontScale="90000"/>
          </a:bodyPr>
          <a:lstStyle/>
          <a:p>
            <a:r>
              <a:rPr lang="en-US" dirty="0">
                <a:solidFill>
                  <a:srgbClr val="000090"/>
                </a:solidFill>
              </a:rPr>
              <a:t>Stage Adaptations </a:t>
            </a:r>
            <a:r>
              <a:rPr lang="mr-IN" dirty="0">
                <a:solidFill>
                  <a:srgbClr val="000090"/>
                </a:solidFill>
              </a:rPr>
              <a:t>–</a:t>
            </a:r>
            <a:r>
              <a:rPr lang="en-US" dirty="0">
                <a:solidFill>
                  <a:srgbClr val="000090"/>
                </a:solidFill>
              </a:rPr>
              <a:t> Stage Two </a:t>
            </a:r>
            <a:br>
              <a:rPr lang="en-US" dirty="0">
                <a:solidFill>
                  <a:srgbClr val="000090"/>
                </a:solidFill>
              </a:rPr>
            </a:br>
            <a:r>
              <a:rPr lang="en-US" dirty="0">
                <a:solidFill>
                  <a:srgbClr val="000090"/>
                </a:solidFill>
              </a:rPr>
              <a:t>(10-15 minutes)</a:t>
            </a:r>
          </a:p>
        </p:txBody>
      </p:sp>
      <p:sp>
        <p:nvSpPr>
          <p:cNvPr id="3" name="Slide Number Placeholder 2"/>
          <p:cNvSpPr>
            <a:spLocks noGrp="1"/>
          </p:cNvSpPr>
          <p:nvPr>
            <p:ph type="sldNum" sz="quarter" idx="12"/>
          </p:nvPr>
        </p:nvSpPr>
        <p:spPr/>
        <p:txBody>
          <a:bodyPr/>
          <a:lstStyle/>
          <a:p>
            <a:fld id="{D43A258E-717C-4617-81D7-D63D07A303A9}" type="slidenum">
              <a:rPr lang="en-US" smtClean="0"/>
              <a:pPr/>
              <a:t>8</a:t>
            </a:fld>
            <a:endParaRPr lang="en-US" dirty="0"/>
          </a:p>
        </p:txBody>
      </p:sp>
      <p:sp>
        <p:nvSpPr>
          <p:cNvPr id="4" name="Content Placeholder 3"/>
          <p:cNvSpPr>
            <a:spLocks noGrp="1"/>
          </p:cNvSpPr>
          <p:nvPr>
            <p:ph sz="quarter" idx="1"/>
          </p:nvPr>
        </p:nvSpPr>
        <p:spPr>
          <a:xfrm>
            <a:off x="914400" y="1905000"/>
            <a:ext cx="7772400" cy="4114800"/>
          </a:xfrm>
        </p:spPr>
        <p:txBody>
          <a:bodyPr>
            <a:normAutofit/>
          </a:bodyPr>
          <a:lstStyle/>
          <a:p>
            <a:r>
              <a:rPr lang="en-US" sz="3600" dirty="0">
                <a:solidFill>
                  <a:srgbClr val="000090"/>
                </a:solidFill>
              </a:rPr>
              <a:t>Emotions</a:t>
            </a:r>
          </a:p>
          <a:p>
            <a:pPr lvl="1"/>
            <a:r>
              <a:rPr lang="en-US" sz="3400" dirty="0">
                <a:solidFill>
                  <a:srgbClr val="000090"/>
                </a:solidFill>
              </a:rPr>
              <a:t>Key Emotions Questions</a:t>
            </a:r>
          </a:p>
          <a:p>
            <a:r>
              <a:rPr lang="en-US" sz="3600" dirty="0">
                <a:solidFill>
                  <a:srgbClr val="000090"/>
                </a:solidFill>
              </a:rPr>
              <a:t>Power</a:t>
            </a:r>
          </a:p>
          <a:p>
            <a:pPr lvl="1"/>
            <a:r>
              <a:rPr lang="en-US" sz="3400" dirty="0">
                <a:solidFill>
                  <a:srgbClr val="000090"/>
                </a:solidFill>
              </a:rPr>
              <a:t>Interdependence</a:t>
            </a:r>
          </a:p>
          <a:p>
            <a:r>
              <a:rPr lang="en-US" sz="3600" dirty="0">
                <a:solidFill>
                  <a:srgbClr val="000090"/>
                </a:solidFill>
              </a:rPr>
              <a:t>Identity</a:t>
            </a:r>
          </a:p>
          <a:p>
            <a:pPr lvl="1"/>
            <a:r>
              <a:rPr lang="en-US" sz="3400" dirty="0">
                <a:solidFill>
                  <a:srgbClr val="000090"/>
                </a:solidFill>
              </a:rPr>
              <a:t>Roles and/or Respect</a:t>
            </a:r>
          </a:p>
          <a:p>
            <a:endParaRPr lang="en-US" sz="3600" dirty="0">
              <a:solidFill>
                <a:srgbClr val="000090"/>
              </a:solidFill>
            </a:endParaRPr>
          </a:p>
        </p:txBody>
      </p:sp>
      <p:sp>
        <p:nvSpPr>
          <p:cNvPr id="5" name="Footer Placeholder 4"/>
          <p:cNvSpPr>
            <a:spLocks noGrp="1"/>
          </p:cNvSpPr>
          <p:nvPr>
            <p:ph type="ftr" sz="quarter" idx="11"/>
          </p:nvPr>
        </p:nvSpPr>
        <p:spPr/>
        <p:txBody>
          <a:bodyPr/>
          <a:lstStyle/>
          <a:p>
            <a:r>
              <a:rPr lang="en-US"/>
              <a:t>© 2024 Conflict Coaching Matters LLC.</a:t>
            </a:r>
            <a:endParaRPr lang="en-US" dirty="0"/>
          </a:p>
        </p:txBody>
      </p:sp>
    </p:spTree>
    <p:extLst>
      <p:ext uri="{BB962C8B-B14F-4D97-AF65-F5344CB8AC3E}">
        <p14:creationId xmlns:p14="http://schemas.microsoft.com/office/powerpoint/2010/main" val="841065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fontScale="90000"/>
          </a:bodyPr>
          <a:lstStyle/>
          <a:p>
            <a:r>
              <a:rPr lang="en-US" dirty="0">
                <a:solidFill>
                  <a:srgbClr val="000090"/>
                </a:solidFill>
              </a:rPr>
              <a:t>Stage Adaptations </a:t>
            </a:r>
            <a:r>
              <a:rPr lang="mr-IN" dirty="0">
                <a:solidFill>
                  <a:srgbClr val="000090"/>
                </a:solidFill>
              </a:rPr>
              <a:t>–</a:t>
            </a:r>
            <a:r>
              <a:rPr lang="en-US" dirty="0">
                <a:solidFill>
                  <a:srgbClr val="000090"/>
                </a:solidFill>
              </a:rPr>
              <a:t> Stage Three </a:t>
            </a:r>
            <a:br>
              <a:rPr lang="en-US" dirty="0">
                <a:solidFill>
                  <a:srgbClr val="000090"/>
                </a:solidFill>
              </a:rPr>
            </a:br>
            <a:r>
              <a:rPr lang="en-US" dirty="0">
                <a:solidFill>
                  <a:srgbClr val="000090"/>
                </a:solidFill>
              </a:rPr>
              <a:t>(10 minutes)</a:t>
            </a:r>
          </a:p>
        </p:txBody>
      </p:sp>
      <p:sp>
        <p:nvSpPr>
          <p:cNvPr id="3" name="Slide Number Placeholder 2"/>
          <p:cNvSpPr>
            <a:spLocks noGrp="1"/>
          </p:cNvSpPr>
          <p:nvPr>
            <p:ph type="sldNum" sz="quarter" idx="12"/>
          </p:nvPr>
        </p:nvSpPr>
        <p:spPr/>
        <p:txBody>
          <a:bodyPr/>
          <a:lstStyle/>
          <a:p>
            <a:fld id="{D43A258E-717C-4617-81D7-D63D07A303A9}" type="slidenum">
              <a:rPr lang="en-US" smtClean="0"/>
              <a:pPr/>
              <a:t>9</a:t>
            </a:fld>
            <a:endParaRPr lang="en-US" dirty="0"/>
          </a:p>
        </p:txBody>
      </p:sp>
      <p:sp>
        <p:nvSpPr>
          <p:cNvPr id="4" name="Content Placeholder 3"/>
          <p:cNvSpPr>
            <a:spLocks noGrp="1"/>
          </p:cNvSpPr>
          <p:nvPr>
            <p:ph sz="quarter" idx="1"/>
          </p:nvPr>
        </p:nvSpPr>
        <p:spPr>
          <a:xfrm>
            <a:off x="914400" y="1905000"/>
            <a:ext cx="7772400" cy="4114800"/>
          </a:xfrm>
        </p:spPr>
        <p:txBody>
          <a:bodyPr>
            <a:noAutofit/>
          </a:bodyPr>
          <a:lstStyle/>
          <a:p>
            <a:r>
              <a:rPr lang="en-US" sz="2800" dirty="0">
                <a:solidFill>
                  <a:srgbClr val="000090"/>
                </a:solidFill>
              </a:rPr>
              <a:t>Start Ideal (if resistance move to Realistic)</a:t>
            </a:r>
          </a:p>
          <a:p>
            <a:r>
              <a:rPr lang="en-US" sz="2800" dirty="0">
                <a:solidFill>
                  <a:srgbClr val="000090"/>
                </a:solidFill>
              </a:rPr>
              <a:t>Certainty Questions to Realistic</a:t>
            </a:r>
          </a:p>
          <a:p>
            <a:r>
              <a:rPr lang="en-US" sz="2800" dirty="0">
                <a:solidFill>
                  <a:srgbClr val="000090"/>
                </a:solidFill>
              </a:rPr>
              <a:t>Key Testing (whether finished)</a:t>
            </a:r>
          </a:p>
          <a:p>
            <a:pPr lvl="2"/>
            <a:r>
              <a:rPr lang="en-US" sz="2800" dirty="0">
                <a:solidFill>
                  <a:srgbClr val="000090"/>
                </a:solidFill>
              </a:rPr>
              <a:t>1-10 scale or equivalent</a:t>
            </a:r>
          </a:p>
          <a:p>
            <a:pPr lvl="2"/>
            <a:r>
              <a:rPr lang="en-US" sz="2800" dirty="0">
                <a:solidFill>
                  <a:srgbClr val="000090"/>
                </a:solidFill>
              </a:rPr>
              <a:t>Workable?</a:t>
            </a:r>
          </a:p>
          <a:p>
            <a:pPr lvl="2"/>
            <a:r>
              <a:rPr lang="en-US" sz="2800" dirty="0">
                <a:solidFill>
                  <a:srgbClr val="000090"/>
                </a:solidFill>
              </a:rPr>
              <a:t>Possible?</a:t>
            </a:r>
          </a:p>
          <a:p>
            <a:pPr lvl="2"/>
            <a:r>
              <a:rPr lang="en-US" sz="2800" dirty="0">
                <a:solidFill>
                  <a:srgbClr val="000090"/>
                </a:solidFill>
              </a:rPr>
              <a:t>Effective?</a:t>
            </a:r>
          </a:p>
          <a:p>
            <a:pPr lvl="2"/>
            <a:r>
              <a:rPr lang="en-US" sz="2800" dirty="0">
                <a:solidFill>
                  <a:srgbClr val="000090"/>
                </a:solidFill>
              </a:rPr>
              <a:t>Confident?</a:t>
            </a:r>
          </a:p>
        </p:txBody>
      </p:sp>
      <p:sp>
        <p:nvSpPr>
          <p:cNvPr id="5" name="Footer Placeholder 4"/>
          <p:cNvSpPr>
            <a:spLocks noGrp="1"/>
          </p:cNvSpPr>
          <p:nvPr>
            <p:ph type="ftr" sz="quarter" idx="11"/>
          </p:nvPr>
        </p:nvSpPr>
        <p:spPr/>
        <p:txBody>
          <a:bodyPr/>
          <a:lstStyle/>
          <a:p>
            <a:r>
              <a:rPr lang="en-US"/>
              <a:t>© 2024 Conflict Coaching Matters LLC.</a:t>
            </a:r>
            <a:endParaRPr lang="en-US" dirty="0"/>
          </a:p>
        </p:txBody>
      </p:sp>
    </p:spTree>
    <p:extLst>
      <p:ext uri="{BB962C8B-B14F-4D97-AF65-F5344CB8AC3E}">
        <p14:creationId xmlns:p14="http://schemas.microsoft.com/office/powerpoint/2010/main" val="40343545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Custom 111">
      <a:dk1>
        <a:sysClr val="windowText" lastClr="000000"/>
      </a:dk1>
      <a:lt1>
        <a:sysClr val="window" lastClr="FFFFFF"/>
      </a:lt1>
      <a:dk2>
        <a:srgbClr val="D2FDFD"/>
      </a:dk2>
      <a:lt2>
        <a:srgbClr val="DBF5F9"/>
      </a:lt2>
      <a:accent1>
        <a:srgbClr val="0F6FC6"/>
      </a:accent1>
      <a:accent2>
        <a:srgbClr val="009DD9"/>
      </a:accent2>
      <a:accent3>
        <a:srgbClr val="6F92D9"/>
      </a:accent3>
      <a:accent4>
        <a:srgbClr val="10CF9B"/>
      </a:accent4>
      <a:accent5>
        <a:srgbClr val="7CCA62"/>
      </a:accent5>
      <a:accent6>
        <a:srgbClr val="A5C249"/>
      </a:accent6>
      <a:hlink>
        <a:srgbClr val="E2D700"/>
      </a:hlink>
      <a:folHlink>
        <a:srgbClr val="85DFD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E45D93EE09FE48B755B103E8699EE0" ma:contentTypeVersion="20" ma:contentTypeDescription="Create a new document." ma:contentTypeScope="" ma:versionID="805ba7d55169f0f14b383f020274b321">
  <xsd:schema xmlns:xsd="http://www.w3.org/2001/XMLSchema" xmlns:xs="http://www.w3.org/2001/XMLSchema" xmlns:p="http://schemas.microsoft.com/office/2006/metadata/properties" xmlns:ns2="db903174-bb1c-4609-9d70-465268ead536" xmlns:ns3="d0cbbd92-a969-402e-8621-447322a11182" targetNamespace="http://schemas.microsoft.com/office/2006/metadata/properties" ma:root="true" ma:fieldsID="38c128f37e5add975387cf726827ace0" ns2:_="" ns3:_="">
    <xsd:import namespace="db903174-bb1c-4609-9d70-465268ead536"/>
    <xsd:import namespace="d0cbbd92-a969-402e-8621-447322a1118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3:TaxCatchAll" minOccurs="0"/>
                <xsd:element ref="ns2:MediaServiceObjectDetectorVersions" minOccurs="0"/>
                <xsd:element ref="ns2:MediaServiceSearchProperties"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903174-bb1c-4609-9d70-465268ead5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01aec00-7e9a-46c6-9b57-74fbf105366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0cbbd92-a969-402e-8621-447322a1118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48b6dc5-7623-4a1d-a01d-748b8cf9f295}" ma:internalName="TaxCatchAll" ma:showField="CatchAllData" ma:web="d0cbbd92-a969-402e-8621-447322a111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b903174-bb1c-4609-9d70-465268ead536">
      <Terms xmlns="http://schemas.microsoft.com/office/infopath/2007/PartnerControls"/>
    </lcf76f155ced4ddcb4097134ff3c332f>
    <TaxCatchAll xmlns="d0cbbd92-a969-402e-8621-447322a11182" xsi:nil="true"/>
  </documentManagement>
</p:properties>
</file>

<file path=customXml/itemProps1.xml><?xml version="1.0" encoding="utf-8"?>
<ds:datastoreItem xmlns:ds="http://schemas.openxmlformats.org/officeDocument/2006/customXml" ds:itemID="{80A32E90-1A70-46F1-8022-3A44BDAAEAEF}"/>
</file>

<file path=customXml/itemProps2.xml><?xml version="1.0" encoding="utf-8"?>
<ds:datastoreItem xmlns:ds="http://schemas.openxmlformats.org/officeDocument/2006/customXml" ds:itemID="{6EE494C0-09A2-46D1-AC80-2E682FA74FEB}"/>
</file>

<file path=customXml/itemProps3.xml><?xml version="1.0" encoding="utf-8"?>
<ds:datastoreItem xmlns:ds="http://schemas.openxmlformats.org/officeDocument/2006/customXml" ds:itemID="{F1B8BB38-5EEB-41AD-AB25-81608A8D473C}"/>
</file>

<file path=docProps/app.xml><?xml version="1.0" encoding="utf-8"?>
<Properties xmlns="http://schemas.openxmlformats.org/officeDocument/2006/extended-properties" xmlns:vt="http://schemas.openxmlformats.org/officeDocument/2006/docPropsVTypes">
  <Template>Equity</Template>
  <TotalTime>7657</TotalTime>
  <Words>2578</Words>
  <Application>Microsoft Macintosh PowerPoint</Application>
  <PresentationFormat>On-screen Show (4:3)</PresentationFormat>
  <Paragraphs>462</Paragraphs>
  <Slides>56</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56</vt:i4>
      </vt:variant>
    </vt:vector>
  </HeadingPairs>
  <TitlesOfParts>
    <vt:vector size="67" baseType="lpstr">
      <vt:lpstr>Arial</vt:lpstr>
      <vt:lpstr>Calibri</vt:lpstr>
      <vt:lpstr>Century Gothic</vt:lpstr>
      <vt:lpstr>Franklin Gothic Book</vt:lpstr>
      <vt:lpstr>Georgia</vt:lpstr>
      <vt:lpstr>Perpetua</vt:lpstr>
      <vt:lpstr>Rockwell</vt:lpstr>
      <vt:lpstr>Times New Roman</vt:lpstr>
      <vt:lpstr>Wingdings</vt:lpstr>
      <vt:lpstr>Wingdings 2</vt:lpstr>
      <vt:lpstr>Equity</vt:lpstr>
      <vt:lpstr>Conflict Coaching As Mediation or IEP Support: Preparing Parties to Optimize ADR Processes </vt:lpstr>
      <vt:lpstr>Welcome!  We’re so glad to have you here.</vt:lpstr>
      <vt:lpstr>Goals for Today</vt:lpstr>
      <vt:lpstr>Very Abbreviated Model</vt:lpstr>
      <vt:lpstr>The Comprehensive Conflict Coaching Model – Short Form (Very Abbreviated Model)</vt:lpstr>
      <vt:lpstr>Stage Adaptations – Prep Convo (2-3 minutes)</vt:lpstr>
      <vt:lpstr>Stage Adaptations – Stage One  (10 minutes)</vt:lpstr>
      <vt:lpstr>Stage Adaptations – Stage Two  (10-15 minutes)</vt:lpstr>
      <vt:lpstr>Stage Adaptations – Stage Three  (10 minutes)</vt:lpstr>
      <vt:lpstr>Stage Adaptations – Stage Four  (10 minutes)</vt:lpstr>
      <vt:lpstr>Stage Adaptations  – Ending the Session (2-3 minutes)</vt:lpstr>
      <vt:lpstr>Video Examples – Peer Conflict Coaching SPED</vt:lpstr>
      <vt:lpstr>When Would This Be Helpful?  How Would This Be Helpful?</vt:lpstr>
      <vt:lpstr>What are the challenges and advantages with your IEP Processes?</vt:lpstr>
      <vt:lpstr>Common Challenges with IEP Meetings</vt:lpstr>
      <vt:lpstr>What are the challenges and advantages with your mediations?</vt:lpstr>
      <vt:lpstr>What are the challenges and advantages with other processes?</vt:lpstr>
      <vt:lpstr>How Coaches Can Prepare Parties for Mediation or Facilitation or Other ADR</vt:lpstr>
      <vt:lpstr>What Are These Processes?</vt:lpstr>
      <vt:lpstr>Sanderson &amp; Goldman 2023 Remedial and Special Education, vol 44(3)</vt:lpstr>
      <vt:lpstr>Very Little Current Research on Parent Satisfaction with Mediation</vt:lpstr>
      <vt:lpstr>Explain the Processes</vt:lpstr>
      <vt:lpstr>Coaching Parties to Maximize Their Success in Mediation/IEP</vt:lpstr>
      <vt:lpstr>Helping Them “Engage” Well in IEPS and Mediation – Expanding the Roadways Conversation</vt:lpstr>
      <vt:lpstr>Presentation Goals</vt:lpstr>
      <vt:lpstr>Substantive Goals</vt:lpstr>
      <vt:lpstr>Perspective Taking and Validation</vt:lpstr>
      <vt:lpstr>Perspective Taking and Validation</vt:lpstr>
      <vt:lpstr>Potholes – Handling Difficulties</vt:lpstr>
      <vt:lpstr>Potholes – Handling Difficulties</vt:lpstr>
      <vt:lpstr>Giving Feedback</vt:lpstr>
      <vt:lpstr>Planning Negotiation</vt:lpstr>
      <vt:lpstr>Let’s Revisit Trish – Volunteers to Help Prepare Her for the IEP</vt:lpstr>
      <vt:lpstr>Volunteers</vt:lpstr>
      <vt:lpstr>Helping Them Problem Solve</vt:lpstr>
      <vt:lpstr>Helping Them Problem Solve</vt:lpstr>
      <vt:lpstr>Focus on Interests and NOT Positions</vt:lpstr>
      <vt:lpstr>Interests Mapping</vt:lpstr>
      <vt:lpstr>A Hypothetical Situation</vt:lpstr>
      <vt:lpstr>Help Them With an Interests Exploration – Let’s Talk</vt:lpstr>
      <vt:lpstr>Prioritize Interests and Seek Common Ground</vt:lpstr>
      <vt:lpstr>Helping Shift from a Position to an Interest</vt:lpstr>
      <vt:lpstr>Brainstorm Solutions</vt:lpstr>
      <vt:lpstr>PowerPoint Presentation</vt:lpstr>
      <vt:lpstr>PowerPoint Presentation</vt:lpstr>
      <vt:lpstr>Have a Back-Up Plan</vt:lpstr>
      <vt:lpstr>Let’s Help Sara Prepare for Mediation with Dwayne – As a Group</vt:lpstr>
      <vt:lpstr>What Coaching Elements Mediators and Facilitators Can Infuse</vt:lpstr>
      <vt:lpstr>Caucusing Infusions</vt:lpstr>
      <vt:lpstr>Check In With Identity</vt:lpstr>
      <vt:lpstr>Check in with Power</vt:lpstr>
      <vt:lpstr>What Affects Your “Need”</vt:lpstr>
      <vt:lpstr>Check in with Emotion</vt:lpstr>
      <vt:lpstr>Check In With Trust Issues? </vt:lpstr>
      <vt:lpstr>What Is Your Trust Vision?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Conflict Coaching Overview</dc:title>
  <dc:creator>Ross Brinkert</dc:creator>
  <cp:lastModifiedBy>Tricia Jones</cp:lastModifiedBy>
  <cp:revision>588</cp:revision>
  <cp:lastPrinted>2025-10-07T23:01:49Z</cp:lastPrinted>
  <dcterms:created xsi:type="dcterms:W3CDTF">2008-04-11T18:07:48Z</dcterms:created>
  <dcterms:modified xsi:type="dcterms:W3CDTF">2025-10-07T23:14:07Z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0x01010090E45D93EE09FE48B755B103E8699EE0</vt:lpwstr>
  </property>
</Properties>
</file>