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3"/>
  </p:notesMasterIdLst>
  <p:sldIdLst>
    <p:sldId id="290" r:id="rId2"/>
    <p:sldId id="291" r:id="rId3"/>
    <p:sldId id="292" r:id="rId4"/>
    <p:sldId id="293" r:id="rId5"/>
    <p:sldId id="294" r:id="rId6"/>
    <p:sldId id="295" r:id="rId7"/>
    <p:sldId id="296" r:id="rId8"/>
    <p:sldId id="297" r:id="rId9"/>
    <p:sldId id="298" r:id="rId10"/>
    <p:sldId id="299" r:id="rId11"/>
    <p:sldId id="300" r:id="rId12"/>
    <p:sldId id="301" r:id="rId13"/>
    <p:sldId id="302" r:id="rId14"/>
    <p:sldId id="303" r:id="rId15"/>
    <p:sldId id="304" r:id="rId16"/>
    <p:sldId id="285" r:id="rId17"/>
    <p:sldId id="257" r:id="rId18"/>
    <p:sldId id="258" r:id="rId19"/>
    <p:sldId id="286" r:id="rId20"/>
    <p:sldId id="262" r:id="rId21"/>
    <p:sldId id="260" r:id="rId22"/>
    <p:sldId id="261" r:id="rId23"/>
    <p:sldId id="284" r:id="rId24"/>
    <p:sldId id="263" r:id="rId25"/>
    <p:sldId id="264" r:id="rId26"/>
    <p:sldId id="265" r:id="rId27"/>
    <p:sldId id="266" r:id="rId28"/>
    <p:sldId id="267" r:id="rId29"/>
    <p:sldId id="268" r:id="rId30"/>
    <p:sldId id="269" r:id="rId31"/>
    <p:sldId id="289" r:id="rId32"/>
  </p:sldIdLst>
  <p:sldSz cx="9144000" cy="5143500" type="screen16x9"/>
  <p:notesSz cx="6858000" cy="9144000"/>
  <p:embeddedFontLst>
    <p:embeddedFont>
      <p:font typeface="Lato" panose="020F0502020204030203" pitchFamily="34" charset="0"/>
      <p:regular r:id="rId34"/>
      <p:bold r:id="rId35"/>
      <p:italic r:id="rId36"/>
      <p:boldItalic r:id="rId37"/>
    </p:embeddedFont>
    <p:embeddedFont>
      <p:font typeface="Playfair Display" panose="00000500000000000000" pitchFamily="2" charset="0"/>
      <p:regular r:id="rId38"/>
      <p:bold r:id="rId39"/>
      <p:italic r:id="rId40"/>
      <p:boldItalic r:id="rId41"/>
    </p:embeddedFont>
    <p:embeddedFont>
      <p:font typeface="Playfair Display Medium"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2"/>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a:extLst>
            <a:ext uri="{FF2B5EF4-FFF2-40B4-BE49-F238E27FC236}">
              <a16:creationId xmlns:a16="http://schemas.microsoft.com/office/drawing/2014/main" id="{DC2DCFD6-CD65-B59F-31E1-3D17A6A04292}"/>
            </a:ext>
          </a:extLst>
        </p:cNvPr>
        <p:cNvGrpSpPr/>
        <p:nvPr/>
      </p:nvGrpSpPr>
      <p:grpSpPr>
        <a:xfrm>
          <a:off x="0" y="0"/>
          <a:ext cx="0" cy="0"/>
          <a:chOff x="0" y="0"/>
          <a:chExt cx="0" cy="0"/>
        </a:xfrm>
      </p:grpSpPr>
      <p:sp>
        <p:nvSpPr>
          <p:cNvPr id="108" name="Google Shape;108;g29002ef7849_0_482:notes">
            <a:extLst>
              <a:ext uri="{FF2B5EF4-FFF2-40B4-BE49-F238E27FC236}">
                <a16:creationId xmlns:a16="http://schemas.microsoft.com/office/drawing/2014/main" id="{53EBDC5A-044F-41D3-61F9-0C663DFF573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9002ef7849_0_482:notes">
            <a:extLst>
              <a:ext uri="{FF2B5EF4-FFF2-40B4-BE49-F238E27FC236}">
                <a16:creationId xmlns:a16="http://schemas.microsoft.com/office/drawing/2014/main" id="{6C300C3E-7333-87FC-25D9-25A2434BCFF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4891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9002ef7849_0_4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9002ef7849_0_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9002ef7849_0_5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9002ef7849_0_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9002ef7849_0_5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9002ef7849_0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9002ef7849_0_5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9002ef7849_0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9002ef7849_0_5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9002ef7849_0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900a49a6b9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900a49a6b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900a49a6b9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900a49a6b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C5C24B3D-A3A4-AF4A-6A22-4CDCB878B9F2}"/>
            </a:ext>
          </a:extLst>
        </p:cNvPr>
        <p:cNvGrpSpPr/>
        <p:nvPr/>
      </p:nvGrpSpPr>
      <p:grpSpPr>
        <a:xfrm>
          <a:off x="0" y="0"/>
          <a:ext cx="0" cy="0"/>
          <a:chOff x="0" y="0"/>
          <a:chExt cx="0" cy="0"/>
        </a:xfrm>
      </p:grpSpPr>
      <p:sp>
        <p:nvSpPr>
          <p:cNvPr id="87" name="Google Shape;87;g29002ef7849_0_453:notes">
            <a:extLst>
              <a:ext uri="{FF2B5EF4-FFF2-40B4-BE49-F238E27FC236}">
                <a16:creationId xmlns:a16="http://schemas.microsoft.com/office/drawing/2014/main" id="{605BD6A9-19AF-3D74-1A0A-640366007F9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9002ef7849_0_453:notes">
            <a:extLst>
              <a:ext uri="{FF2B5EF4-FFF2-40B4-BE49-F238E27FC236}">
                <a16:creationId xmlns:a16="http://schemas.microsoft.com/office/drawing/2014/main" id="{EC86745D-DDB6-B726-37DD-1AF89B0EEC0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4650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03143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a:extLst>
            <a:ext uri="{FF2B5EF4-FFF2-40B4-BE49-F238E27FC236}">
              <a16:creationId xmlns:a16="http://schemas.microsoft.com/office/drawing/2014/main" id="{5E6BDE82-FB25-9167-FF30-0E1666AB0CAA}"/>
            </a:ext>
          </a:extLst>
        </p:cNvPr>
        <p:cNvGrpSpPr/>
        <p:nvPr/>
      </p:nvGrpSpPr>
      <p:grpSpPr>
        <a:xfrm>
          <a:off x="0" y="0"/>
          <a:ext cx="0" cy="0"/>
          <a:chOff x="0" y="0"/>
          <a:chExt cx="0" cy="0"/>
        </a:xfrm>
      </p:grpSpPr>
      <p:sp>
        <p:nvSpPr>
          <p:cNvPr id="76" name="Google Shape;76;g29002ef7849_0_443:notes">
            <a:extLst>
              <a:ext uri="{FF2B5EF4-FFF2-40B4-BE49-F238E27FC236}">
                <a16:creationId xmlns:a16="http://schemas.microsoft.com/office/drawing/2014/main" id="{408FFDDA-B1A2-D64E-9DE4-37751CF8AC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9002ef7849_0_443:notes">
            <a:extLst>
              <a:ext uri="{FF2B5EF4-FFF2-40B4-BE49-F238E27FC236}">
                <a16:creationId xmlns:a16="http://schemas.microsoft.com/office/drawing/2014/main" id="{C7EA5AAE-909E-FC60-90C5-02146315549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8226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9002ef7849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9002ef7849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9002ef7849_0_4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9002ef7849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1E08B9AD-27A5-9E5F-7309-94159D9D134C}"/>
            </a:ext>
          </a:extLst>
        </p:cNvPr>
        <p:cNvGrpSpPr/>
        <p:nvPr/>
      </p:nvGrpSpPr>
      <p:grpSpPr>
        <a:xfrm>
          <a:off x="0" y="0"/>
          <a:ext cx="0" cy="0"/>
          <a:chOff x="0" y="0"/>
          <a:chExt cx="0" cy="0"/>
        </a:xfrm>
      </p:grpSpPr>
      <p:sp>
        <p:nvSpPr>
          <p:cNvPr id="87" name="Google Shape;87;g29002ef7849_0_453:notes">
            <a:extLst>
              <a:ext uri="{FF2B5EF4-FFF2-40B4-BE49-F238E27FC236}">
                <a16:creationId xmlns:a16="http://schemas.microsoft.com/office/drawing/2014/main" id="{65947B46-A705-87B3-6BCC-2D1BFFB3FE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9002ef7849_0_453:notes">
            <a:extLst>
              <a:ext uri="{FF2B5EF4-FFF2-40B4-BE49-F238E27FC236}">
                <a16:creationId xmlns:a16="http://schemas.microsoft.com/office/drawing/2014/main" id="{FE1AC05E-205B-3E26-05CD-619507C14D1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7101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9002ef7849_0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9002ef7849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9002ef7849_0_4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9002ef7849_0_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9002ef7849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9002ef7849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rmAutofit/>
          </a:bodyPr>
          <a:lstStyle>
            <a:lvl1pPr lvl="0" algn="ctr">
              <a:spcBef>
                <a:spcPts val="0"/>
              </a:spcBef>
              <a:spcAft>
                <a:spcPts val="0"/>
              </a:spcAft>
              <a:buClr>
                <a:srgbClr val="434343"/>
              </a:buClr>
              <a:buSzPts val="3600"/>
              <a:buNone/>
              <a:defRPr sz="3600">
                <a:solidFill>
                  <a:srgbClr val="434343"/>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rgbClr val="D9D9D9"/>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Playfair Display Medium"/>
              <a:buNone/>
              <a:defRPr sz="3000">
                <a:solidFill>
                  <a:schemeClr val="dk2"/>
                </a:solidFill>
                <a:latin typeface="Playfair Display Medium"/>
                <a:ea typeface="Playfair Display Medium"/>
                <a:cs typeface="Playfair Display Medium"/>
                <a:sym typeface="Playfair Display Medium"/>
              </a:defRPr>
            </a:lvl1pPr>
            <a:lvl2pPr lvl="1">
              <a:spcBef>
                <a:spcPts val="0"/>
              </a:spcBef>
              <a:spcAft>
                <a:spcPts val="0"/>
              </a:spcAft>
              <a:buClr>
                <a:schemeClr val="dk2"/>
              </a:buClr>
              <a:buSzPts val="3000"/>
              <a:buFont typeface="Playfair Display Medium"/>
              <a:buNone/>
              <a:defRPr sz="3000">
                <a:solidFill>
                  <a:schemeClr val="dk2"/>
                </a:solidFill>
                <a:latin typeface="Playfair Display Medium"/>
                <a:ea typeface="Playfair Display Medium"/>
                <a:cs typeface="Playfair Display Medium"/>
                <a:sym typeface="Playfair Display Medium"/>
              </a:defRPr>
            </a:lvl2pPr>
            <a:lvl3pPr lvl="2">
              <a:spcBef>
                <a:spcPts val="0"/>
              </a:spcBef>
              <a:spcAft>
                <a:spcPts val="0"/>
              </a:spcAft>
              <a:buClr>
                <a:schemeClr val="dk2"/>
              </a:buClr>
              <a:buSzPts val="3000"/>
              <a:buFont typeface="Playfair Display Medium"/>
              <a:buNone/>
              <a:defRPr sz="3000">
                <a:solidFill>
                  <a:schemeClr val="dk2"/>
                </a:solidFill>
                <a:latin typeface="Playfair Display Medium"/>
                <a:ea typeface="Playfair Display Medium"/>
                <a:cs typeface="Playfair Display Medium"/>
                <a:sym typeface="Playfair Display Medium"/>
              </a:defRPr>
            </a:lvl3pPr>
            <a:lvl4pPr lvl="3">
              <a:spcBef>
                <a:spcPts val="0"/>
              </a:spcBef>
              <a:spcAft>
                <a:spcPts val="0"/>
              </a:spcAft>
              <a:buClr>
                <a:schemeClr val="dk2"/>
              </a:buClr>
              <a:buSzPts val="3000"/>
              <a:buFont typeface="Playfair Display Medium"/>
              <a:buNone/>
              <a:defRPr sz="3000">
                <a:solidFill>
                  <a:schemeClr val="dk2"/>
                </a:solidFill>
                <a:latin typeface="Playfair Display Medium"/>
                <a:ea typeface="Playfair Display Medium"/>
                <a:cs typeface="Playfair Display Medium"/>
                <a:sym typeface="Playfair Display Medium"/>
              </a:defRPr>
            </a:lvl4pPr>
            <a:lvl5pPr lvl="4">
              <a:spcBef>
                <a:spcPts val="0"/>
              </a:spcBef>
              <a:spcAft>
                <a:spcPts val="0"/>
              </a:spcAft>
              <a:buClr>
                <a:schemeClr val="dk2"/>
              </a:buClr>
              <a:buSzPts val="3000"/>
              <a:buFont typeface="Playfair Display Medium"/>
              <a:buNone/>
              <a:defRPr sz="3000">
                <a:solidFill>
                  <a:schemeClr val="dk2"/>
                </a:solidFill>
                <a:latin typeface="Playfair Display Medium"/>
                <a:ea typeface="Playfair Display Medium"/>
                <a:cs typeface="Playfair Display Medium"/>
                <a:sym typeface="Playfair Display Medium"/>
              </a:defRPr>
            </a:lvl5pPr>
            <a:lvl6pPr lvl="5">
              <a:spcBef>
                <a:spcPts val="0"/>
              </a:spcBef>
              <a:spcAft>
                <a:spcPts val="0"/>
              </a:spcAft>
              <a:buClr>
                <a:schemeClr val="dk2"/>
              </a:buClr>
              <a:buSzPts val="3000"/>
              <a:buFont typeface="Playfair Display Medium"/>
              <a:buNone/>
              <a:defRPr sz="3000">
                <a:solidFill>
                  <a:schemeClr val="dk2"/>
                </a:solidFill>
                <a:latin typeface="Playfair Display Medium"/>
                <a:ea typeface="Playfair Display Medium"/>
                <a:cs typeface="Playfair Display Medium"/>
                <a:sym typeface="Playfair Display Medium"/>
              </a:defRPr>
            </a:lvl6pPr>
            <a:lvl7pPr lvl="6">
              <a:spcBef>
                <a:spcPts val="0"/>
              </a:spcBef>
              <a:spcAft>
                <a:spcPts val="0"/>
              </a:spcAft>
              <a:buClr>
                <a:schemeClr val="dk2"/>
              </a:buClr>
              <a:buSzPts val="3000"/>
              <a:buFont typeface="Playfair Display Medium"/>
              <a:buNone/>
              <a:defRPr sz="3000">
                <a:solidFill>
                  <a:schemeClr val="dk2"/>
                </a:solidFill>
                <a:latin typeface="Playfair Display Medium"/>
                <a:ea typeface="Playfair Display Medium"/>
                <a:cs typeface="Playfair Display Medium"/>
                <a:sym typeface="Playfair Display Medium"/>
              </a:defRPr>
            </a:lvl7pPr>
            <a:lvl8pPr lvl="7">
              <a:spcBef>
                <a:spcPts val="0"/>
              </a:spcBef>
              <a:spcAft>
                <a:spcPts val="0"/>
              </a:spcAft>
              <a:buClr>
                <a:schemeClr val="dk2"/>
              </a:buClr>
              <a:buSzPts val="3000"/>
              <a:buFont typeface="Playfair Display Medium"/>
              <a:buNone/>
              <a:defRPr sz="3000">
                <a:solidFill>
                  <a:schemeClr val="dk2"/>
                </a:solidFill>
                <a:latin typeface="Playfair Display Medium"/>
                <a:ea typeface="Playfair Display Medium"/>
                <a:cs typeface="Playfair Display Medium"/>
                <a:sym typeface="Playfair Display Medium"/>
              </a:defRPr>
            </a:lvl8pPr>
            <a:lvl9pPr lvl="8">
              <a:spcBef>
                <a:spcPts val="0"/>
              </a:spcBef>
              <a:spcAft>
                <a:spcPts val="0"/>
              </a:spcAft>
              <a:buClr>
                <a:schemeClr val="dk2"/>
              </a:buClr>
              <a:buSzPts val="3000"/>
              <a:buFont typeface="Playfair Display Medium"/>
              <a:buNone/>
              <a:defRPr sz="3000">
                <a:solidFill>
                  <a:schemeClr val="dk2"/>
                </a:solidFill>
                <a:latin typeface="Playfair Display Medium"/>
                <a:ea typeface="Playfair Display Medium"/>
                <a:cs typeface="Playfair Display Medium"/>
                <a:sym typeface="Playfair Display Medium"/>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layfair Display Medium"/>
              <a:buChar char="●"/>
              <a:defRPr sz="1800">
                <a:solidFill>
                  <a:schemeClr val="dk2"/>
                </a:solidFill>
                <a:latin typeface="Playfair Display Medium"/>
                <a:ea typeface="Playfair Display Medium"/>
                <a:cs typeface="Playfair Display Medium"/>
                <a:sym typeface="Playfair Display Medium"/>
              </a:defRPr>
            </a:lvl1pPr>
            <a:lvl2pPr marL="914400" lvl="1" indent="-317500">
              <a:lnSpc>
                <a:spcPct val="115000"/>
              </a:lnSpc>
              <a:spcBef>
                <a:spcPts val="0"/>
              </a:spcBef>
              <a:spcAft>
                <a:spcPts val="0"/>
              </a:spcAft>
              <a:buClr>
                <a:schemeClr val="dk2"/>
              </a:buClr>
              <a:buSzPts val="1400"/>
              <a:buFont typeface="Playfair Display Medium"/>
              <a:buChar char="○"/>
              <a:defRPr>
                <a:solidFill>
                  <a:schemeClr val="dk2"/>
                </a:solidFill>
                <a:latin typeface="Playfair Display Medium"/>
                <a:ea typeface="Playfair Display Medium"/>
                <a:cs typeface="Playfair Display Medium"/>
                <a:sym typeface="Playfair Display Medium"/>
              </a:defRPr>
            </a:lvl2pPr>
            <a:lvl3pPr marL="1371600" lvl="2" indent="-317500">
              <a:lnSpc>
                <a:spcPct val="115000"/>
              </a:lnSpc>
              <a:spcBef>
                <a:spcPts val="0"/>
              </a:spcBef>
              <a:spcAft>
                <a:spcPts val="0"/>
              </a:spcAft>
              <a:buClr>
                <a:schemeClr val="dk2"/>
              </a:buClr>
              <a:buSzPts val="1400"/>
              <a:buFont typeface="Playfair Display Medium"/>
              <a:buChar char="■"/>
              <a:defRPr>
                <a:solidFill>
                  <a:schemeClr val="dk2"/>
                </a:solidFill>
                <a:latin typeface="Playfair Display Medium"/>
                <a:ea typeface="Playfair Display Medium"/>
                <a:cs typeface="Playfair Display Medium"/>
                <a:sym typeface="Playfair Display Medium"/>
              </a:defRPr>
            </a:lvl3pPr>
            <a:lvl4pPr marL="1828800" lvl="3" indent="-317500">
              <a:lnSpc>
                <a:spcPct val="115000"/>
              </a:lnSpc>
              <a:spcBef>
                <a:spcPts val="0"/>
              </a:spcBef>
              <a:spcAft>
                <a:spcPts val="0"/>
              </a:spcAft>
              <a:buClr>
                <a:schemeClr val="dk2"/>
              </a:buClr>
              <a:buSzPts val="1400"/>
              <a:buFont typeface="Playfair Display Medium"/>
              <a:buChar char="●"/>
              <a:defRPr>
                <a:solidFill>
                  <a:schemeClr val="dk2"/>
                </a:solidFill>
                <a:latin typeface="Playfair Display Medium"/>
                <a:ea typeface="Playfair Display Medium"/>
                <a:cs typeface="Playfair Display Medium"/>
                <a:sym typeface="Playfair Display Medium"/>
              </a:defRPr>
            </a:lvl4pPr>
            <a:lvl5pPr marL="2286000" lvl="4" indent="-317500">
              <a:lnSpc>
                <a:spcPct val="115000"/>
              </a:lnSpc>
              <a:spcBef>
                <a:spcPts val="0"/>
              </a:spcBef>
              <a:spcAft>
                <a:spcPts val="0"/>
              </a:spcAft>
              <a:buClr>
                <a:schemeClr val="dk2"/>
              </a:buClr>
              <a:buSzPts val="1400"/>
              <a:buFont typeface="Playfair Display Medium"/>
              <a:buChar char="○"/>
              <a:defRPr>
                <a:solidFill>
                  <a:schemeClr val="dk2"/>
                </a:solidFill>
                <a:latin typeface="Playfair Display Medium"/>
                <a:ea typeface="Playfair Display Medium"/>
                <a:cs typeface="Playfair Display Medium"/>
                <a:sym typeface="Playfair Display Medium"/>
              </a:defRPr>
            </a:lvl5pPr>
            <a:lvl6pPr marL="2743200" lvl="5" indent="-317500">
              <a:lnSpc>
                <a:spcPct val="115000"/>
              </a:lnSpc>
              <a:spcBef>
                <a:spcPts val="0"/>
              </a:spcBef>
              <a:spcAft>
                <a:spcPts val="0"/>
              </a:spcAft>
              <a:buClr>
                <a:schemeClr val="dk2"/>
              </a:buClr>
              <a:buSzPts val="1400"/>
              <a:buFont typeface="Playfair Display Medium"/>
              <a:buChar char="■"/>
              <a:defRPr>
                <a:solidFill>
                  <a:schemeClr val="dk2"/>
                </a:solidFill>
                <a:latin typeface="Playfair Display Medium"/>
                <a:ea typeface="Playfair Display Medium"/>
                <a:cs typeface="Playfair Display Medium"/>
                <a:sym typeface="Playfair Display Medium"/>
              </a:defRPr>
            </a:lvl6pPr>
            <a:lvl7pPr marL="3200400" lvl="6" indent="-317500">
              <a:lnSpc>
                <a:spcPct val="115000"/>
              </a:lnSpc>
              <a:spcBef>
                <a:spcPts val="0"/>
              </a:spcBef>
              <a:spcAft>
                <a:spcPts val="0"/>
              </a:spcAft>
              <a:buClr>
                <a:schemeClr val="dk2"/>
              </a:buClr>
              <a:buSzPts val="1400"/>
              <a:buFont typeface="Playfair Display Medium"/>
              <a:buChar char="●"/>
              <a:defRPr>
                <a:solidFill>
                  <a:schemeClr val="dk2"/>
                </a:solidFill>
                <a:latin typeface="Playfair Display Medium"/>
                <a:ea typeface="Playfair Display Medium"/>
                <a:cs typeface="Playfair Display Medium"/>
                <a:sym typeface="Playfair Display Medium"/>
              </a:defRPr>
            </a:lvl7pPr>
            <a:lvl8pPr marL="3657600" lvl="7" indent="-317500">
              <a:lnSpc>
                <a:spcPct val="115000"/>
              </a:lnSpc>
              <a:spcBef>
                <a:spcPts val="0"/>
              </a:spcBef>
              <a:spcAft>
                <a:spcPts val="0"/>
              </a:spcAft>
              <a:buClr>
                <a:schemeClr val="dk2"/>
              </a:buClr>
              <a:buSzPts val="1400"/>
              <a:buFont typeface="Playfair Display Medium"/>
              <a:buChar char="○"/>
              <a:defRPr>
                <a:solidFill>
                  <a:schemeClr val="dk2"/>
                </a:solidFill>
                <a:latin typeface="Playfair Display Medium"/>
                <a:ea typeface="Playfair Display Medium"/>
                <a:cs typeface="Playfair Display Medium"/>
                <a:sym typeface="Playfair Display Medium"/>
              </a:defRPr>
            </a:lvl8pPr>
            <a:lvl9pPr marL="4114800" lvl="8" indent="-317500">
              <a:lnSpc>
                <a:spcPct val="115000"/>
              </a:lnSpc>
              <a:spcBef>
                <a:spcPts val="0"/>
              </a:spcBef>
              <a:spcAft>
                <a:spcPts val="0"/>
              </a:spcAft>
              <a:buClr>
                <a:schemeClr val="dk2"/>
              </a:buClr>
              <a:buSzPts val="1400"/>
              <a:buFont typeface="Playfair Display Medium"/>
              <a:buChar char="■"/>
              <a:defRPr>
                <a:solidFill>
                  <a:schemeClr val="dk2"/>
                </a:solidFill>
                <a:latin typeface="Playfair Display Medium"/>
                <a:ea typeface="Playfair Display Medium"/>
                <a:cs typeface="Playfair Display Medium"/>
                <a:sym typeface="Playfair Display Medium"/>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4EDhdAHrOg"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320">
                <a:solidFill>
                  <a:srgbClr val="666666"/>
                </a:solidFill>
              </a:rPr>
              <a:t>The Best Conflict Resolution: </a:t>
            </a:r>
            <a:endParaRPr sz="3320">
              <a:solidFill>
                <a:srgbClr val="666666"/>
              </a:solidFill>
            </a:endParaRPr>
          </a:p>
          <a:p>
            <a:pPr marL="0" lvl="0" indent="0" algn="l" rtl="0">
              <a:spcBef>
                <a:spcPts val="0"/>
              </a:spcBef>
              <a:spcAft>
                <a:spcPts val="0"/>
              </a:spcAft>
              <a:buSzPts val="990"/>
              <a:buNone/>
            </a:pPr>
            <a:r>
              <a:rPr lang="en" sz="3320">
                <a:solidFill>
                  <a:srgbClr val="666666"/>
                </a:solidFill>
              </a:rPr>
              <a:t>Avoidance</a:t>
            </a:r>
            <a:endParaRPr sz="3320">
              <a:solidFill>
                <a:srgbClr val="666666"/>
              </a:solidFill>
            </a:endParaRPr>
          </a:p>
        </p:txBody>
      </p:sp>
      <p:sp>
        <p:nvSpPr>
          <p:cNvPr id="73" name="Google Shape;73;p13"/>
          <p:cNvSpPr txBox="1">
            <a:spLocks noGrp="1"/>
          </p:cNvSpPr>
          <p:nvPr>
            <p:ph type="subTitle" idx="1"/>
          </p:nvPr>
        </p:nvSpPr>
        <p:spPr>
          <a:xfrm>
            <a:off x="2371725" y="2117175"/>
            <a:ext cx="6682200" cy="2540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b="1" dirty="0">
                <a:solidFill>
                  <a:srgbClr val="999999"/>
                </a:solidFill>
                <a:latin typeface="Playfair Display"/>
                <a:ea typeface="Playfair Display"/>
                <a:cs typeface="Playfair Display"/>
                <a:sym typeface="Playfair Display"/>
              </a:rPr>
              <a:t>The Center for Appropriate Dispute Resolution in Special Education  </a:t>
            </a:r>
            <a:endParaRPr sz="1600" b="1" dirty="0">
              <a:solidFill>
                <a:srgbClr val="999999"/>
              </a:solidFill>
              <a:latin typeface="Playfair Display"/>
              <a:ea typeface="Playfair Display"/>
              <a:cs typeface="Playfair Display"/>
              <a:sym typeface="Playfair Display"/>
            </a:endParaRPr>
          </a:p>
          <a:p>
            <a:pPr marL="0" lvl="0" indent="0" algn="l" rtl="0">
              <a:spcBef>
                <a:spcPts val="0"/>
              </a:spcBef>
              <a:spcAft>
                <a:spcPts val="0"/>
              </a:spcAft>
              <a:buNone/>
            </a:pPr>
            <a:r>
              <a:rPr lang="en" sz="1600" b="1" dirty="0">
                <a:solidFill>
                  <a:srgbClr val="999999"/>
                </a:solidFill>
                <a:latin typeface="Playfair Display"/>
                <a:ea typeface="Playfair Display"/>
                <a:cs typeface="Playfair Display"/>
                <a:sym typeface="Playfair Display"/>
              </a:rPr>
              <a:t>National Symposium on IDEA Dispute Resolution</a:t>
            </a:r>
            <a:endParaRPr sz="1600" b="1" dirty="0">
              <a:solidFill>
                <a:srgbClr val="999999"/>
              </a:solidFill>
              <a:latin typeface="Playfair Display"/>
              <a:ea typeface="Playfair Display"/>
              <a:cs typeface="Playfair Display"/>
              <a:sym typeface="Playfair Display"/>
            </a:endParaRPr>
          </a:p>
          <a:p>
            <a:pPr marL="0" lvl="0" indent="0" algn="l" rtl="0">
              <a:spcBef>
                <a:spcPts val="0"/>
              </a:spcBef>
              <a:spcAft>
                <a:spcPts val="0"/>
              </a:spcAft>
              <a:buNone/>
            </a:pPr>
            <a:r>
              <a:rPr lang="en" sz="1600" b="1" dirty="0">
                <a:solidFill>
                  <a:srgbClr val="999999"/>
                </a:solidFill>
                <a:latin typeface="Playfair Display"/>
                <a:ea typeface="Playfair Display"/>
                <a:cs typeface="Playfair Display"/>
                <a:sym typeface="Playfair Display"/>
              </a:rPr>
              <a:t>October 21, 2025</a:t>
            </a:r>
            <a:endParaRPr b="1" dirty="0">
              <a:latin typeface="Playfair Display"/>
              <a:ea typeface="Playfair Display"/>
              <a:cs typeface="Playfair Display"/>
              <a:sym typeface="Playfair Display"/>
            </a:endParaRPr>
          </a:p>
          <a:p>
            <a:pPr marL="0" lvl="0" indent="0" algn="l" rtl="0">
              <a:spcBef>
                <a:spcPts val="0"/>
              </a:spcBef>
              <a:spcAft>
                <a:spcPts val="0"/>
              </a:spcAft>
              <a:buNone/>
            </a:pPr>
            <a:endParaRPr b="1" dirty="0">
              <a:latin typeface="Playfair Display"/>
              <a:ea typeface="Playfair Display"/>
              <a:cs typeface="Playfair Display"/>
              <a:sym typeface="Playfair Display"/>
            </a:endParaRPr>
          </a:p>
          <a:p>
            <a:pPr marL="0" lvl="0" indent="0" algn="l" rtl="0">
              <a:spcBef>
                <a:spcPts val="0"/>
              </a:spcBef>
              <a:spcAft>
                <a:spcPts val="0"/>
              </a:spcAft>
              <a:buNone/>
            </a:pPr>
            <a:endParaRPr dirty="0">
              <a:latin typeface="Playfair Display"/>
              <a:ea typeface="Playfair Display"/>
              <a:cs typeface="Playfair Display"/>
              <a:sym typeface="Playfair Display"/>
            </a:endParaRPr>
          </a:p>
          <a:p>
            <a:pPr marL="0" lvl="0" indent="0" algn="l" rtl="0">
              <a:spcBef>
                <a:spcPts val="0"/>
              </a:spcBef>
              <a:spcAft>
                <a:spcPts val="0"/>
              </a:spcAft>
              <a:buNone/>
            </a:pPr>
            <a:endParaRPr sz="1600" dirty="0">
              <a:solidFill>
                <a:srgbClr val="999999"/>
              </a:solidFill>
            </a:endParaRPr>
          </a:p>
        </p:txBody>
      </p:sp>
      <p:sp>
        <p:nvSpPr>
          <p:cNvPr id="74" name="Google Shape;74;p13"/>
          <p:cNvSpPr txBox="1">
            <a:spLocks noGrp="1"/>
          </p:cNvSpPr>
          <p:nvPr>
            <p:ph type="subTitle" idx="1"/>
          </p:nvPr>
        </p:nvSpPr>
        <p:spPr>
          <a:xfrm>
            <a:off x="54625" y="3345850"/>
            <a:ext cx="6682200" cy="1542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200" dirty="0">
              <a:solidFill>
                <a:srgbClr val="999999"/>
              </a:solidFill>
              <a:latin typeface="Playfair Display"/>
              <a:ea typeface="Playfair Display"/>
              <a:cs typeface="Playfair Display"/>
              <a:sym typeface="Playfair Display"/>
            </a:endParaRPr>
          </a:p>
          <a:p>
            <a:pPr marL="0" lvl="0" indent="0" algn="l" rtl="0">
              <a:spcBef>
                <a:spcPts val="0"/>
              </a:spcBef>
              <a:spcAft>
                <a:spcPts val="0"/>
              </a:spcAft>
              <a:buNone/>
            </a:pPr>
            <a:endParaRPr sz="1200" dirty="0">
              <a:solidFill>
                <a:srgbClr val="999999"/>
              </a:solidFill>
              <a:latin typeface="Playfair Display"/>
              <a:ea typeface="Playfair Display"/>
              <a:cs typeface="Playfair Display"/>
              <a:sym typeface="Playfair Display"/>
            </a:endParaRPr>
          </a:p>
          <a:p>
            <a:pPr marL="0" lvl="0" indent="0" algn="l" rtl="0">
              <a:spcBef>
                <a:spcPts val="0"/>
              </a:spcBef>
              <a:spcAft>
                <a:spcPts val="0"/>
              </a:spcAft>
              <a:buNone/>
            </a:pPr>
            <a:endParaRPr sz="1200" dirty="0">
              <a:solidFill>
                <a:srgbClr val="999999"/>
              </a:solidFill>
              <a:latin typeface="Playfair Display"/>
              <a:ea typeface="Playfair Display"/>
              <a:cs typeface="Playfair Display"/>
              <a:sym typeface="Playfair Display"/>
            </a:endParaRPr>
          </a:p>
          <a:p>
            <a:pPr marL="0" lvl="0" indent="0" algn="l" rtl="0">
              <a:spcBef>
                <a:spcPts val="0"/>
              </a:spcBef>
              <a:spcAft>
                <a:spcPts val="0"/>
              </a:spcAft>
              <a:buNone/>
            </a:pPr>
            <a:endParaRPr sz="1200" dirty="0">
              <a:solidFill>
                <a:srgbClr val="999999"/>
              </a:solidFill>
              <a:latin typeface="Playfair Display"/>
              <a:ea typeface="Playfair Display"/>
              <a:cs typeface="Playfair Display"/>
              <a:sym typeface="Playfair Display"/>
            </a:endParaRPr>
          </a:p>
          <a:p>
            <a:pPr marL="0" lvl="0" indent="0" algn="l" rtl="0">
              <a:spcBef>
                <a:spcPts val="0"/>
              </a:spcBef>
              <a:spcAft>
                <a:spcPts val="0"/>
              </a:spcAft>
              <a:buNone/>
            </a:pPr>
            <a:r>
              <a:rPr lang="en" sz="1200" b="1" dirty="0">
                <a:solidFill>
                  <a:srgbClr val="999999"/>
                </a:solidFill>
                <a:latin typeface="Playfair Display"/>
                <a:ea typeface="Playfair Display"/>
                <a:cs typeface="Playfair Display"/>
                <a:sym typeface="Playfair Display"/>
              </a:rPr>
              <a:t>Andrew Feinstein, JD, Feinstein Education Law Group (CT)</a:t>
            </a:r>
            <a:endParaRPr sz="1200" b="1" dirty="0">
              <a:solidFill>
                <a:srgbClr val="999999"/>
              </a:solidFill>
              <a:latin typeface="Playfair Display"/>
              <a:ea typeface="Playfair Display"/>
              <a:cs typeface="Playfair Display"/>
              <a:sym typeface="Playfair Display"/>
            </a:endParaRPr>
          </a:p>
          <a:p>
            <a:pPr marL="0" lvl="0" indent="0" algn="l" rtl="0">
              <a:spcBef>
                <a:spcPts val="0"/>
              </a:spcBef>
              <a:spcAft>
                <a:spcPts val="0"/>
              </a:spcAft>
              <a:buNone/>
            </a:pPr>
            <a:r>
              <a:rPr lang="en" sz="1200" b="1" dirty="0">
                <a:solidFill>
                  <a:srgbClr val="999999"/>
                </a:solidFill>
                <a:latin typeface="Playfair Display"/>
                <a:ea typeface="Playfair Display"/>
                <a:cs typeface="Playfair Display"/>
                <a:sym typeface="Playfair Display"/>
              </a:rPr>
              <a:t>Shirley K. Klein, MS, PD, Darien (CT) Public Schools</a:t>
            </a:r>
            <a:endParaRPr sz="1200" b="1" dirty="0">
              <a:solidFill>
                <a:srgbClr val="999999"/>
              </a:solidFill>
              <a:latin typeface="Playfair Display"/>
              <a:ea typeface="Playfair Display"/>
              <a:cs typeface="Playfair Display"/>
              <a:sym typeface="Playfair Display"/>
            </a:endParaRPr>
          </a:p>
          <a:p>
            <a:pPr marL="0" lvl="0" indent="0" algn="l" rtl="0">
              <a:spcBef>
                <a:spcPts val="0"/>
              </a:spcBef>
              <a:spcAft>
                <a:spcPts val="0"/>
              </a:spcAft>
              <a:buNone/>
            </a:pPr>
            <a:r>
              <a:rPr lang="en" sz="1200" b="1" dirty="0">
                <a:solidFill>
                  <a:srgbClr val="999999"/>
                </a:solidFill>
                <a:latin typeface="Playfair Display"/>
                <a:ea typeface="Playfair Display"/>
                <a:cs typeface="Playfair Display"/>
                <a:sym typeface="Playfair Display"/>
              </a:rPr>
              <a:t>Scott McCarthy, PhD, Darien (CT) Public Schools</a:t>
            </a:r>
            <a:endParaRPr sz="1200" b="1" dirty="0">
              <a:solidFill>
                <a:srgbClr val="999999"/>
              </a:solidFill>
              <a:latin typeface="Playfair Display"/>
              <a:ea typeface="Playfair Display"/>
              <a:cs typeface="Playfair Display"/>
              <a:sym typeface="Playfair Display"/>
            </a:endParaRPr>
          </a:p>
          <a:p>
            <a:pPr marL="0" lvl="0" indent="0" algn="l" rtl="0">
              <a:spcBef>
                <a:spcPts val="0"/>
              </a:spcBef>
              <a:spcAft>
                <a:spcPts val="0"/>
              </a:spcAft>
              <a:buNone/>
            </a:pPr>
            <a:endParaRPr sz="1300" dirty="0">
              <a:solidFill>
                <a:srgbClr val="99999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E8199-19E0-E91D-2191-D9DB095EDAF4}"/>
              </a:ext>
            </a:extLst>
          </p:cNvPr>
          <p:cNvSpPr>
            <a:spLocks noGrp="1"/>
          </p:cNvSpPr>
          <p:nvPr>
            <p:ph type="title"/>
          </p:nvPr>
        </p:nvSpPr>
        <p:spPr/>
        <p:txBody>
          <a:bodyPr>
            <a:normAutofit fontScale="90000"/>
          </a:bodyPr>
          <a:lstStyle/>
          <a:p>
            <a:r>
              <a:rPr lang="en-US" dirty="0"/>
              <a:t>Even authentic conflicts can be resolved: Through multi-faceted agreements.  </a:t>
            </a:r>
          </a:p>
        </p:txBody>
      </p:sp>
    </p:spTree>
    <p:extLst>
      <p:ext uri="{BB962C8B-B14F-4D97-AF65-F5344CB8AC3E}">
        <p14:creationId xmlns:p14="http://schemas.microsoft.com/office/powerpoint/2010/main" val="1334395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23BFA-49A6-7B45-AD55-8B22F770EAF9}"/>
              </a:ext>
            </a:extLst>
          </p:cNvPr>
          <p:cNvSpPr>
            <a:spLocks noGrp="1"/>
          </p:cNvSpPr>
          <p:nvPr>
            <p:ph type="title"/>
          </p:nvPr>
        </p:nvSpPr>
        <p:spPr>
          <a:xfrm>
            <a:off x="318655" y="1806825"/>
            <a:ext cx="8527472" cy="1542000"/>
          </a:xfrm>
        </p:spPr>
        <p:txBody>
          <a:bodyPr>
            <a:noAutofit/>
          </a:bodyPr>
          <a:lstStyle/>
          <a:p>
            <a:r>
              <a:rPr lang="en-US" sz="3600" dirty="0"/>
              <a:t>A dispute over a single variable which both sides seek cannot be resolved to the satisfaction of both parties.</a:t>
            </a:r>
            <a:br>
              <a:rPr lang="en-US" sz="3600" dirty="0"/>
            </a:br>
            <a:r>
              <a:rPr lang="en-US" sz="3600" dirty="0"/>
              <a:t>  </a:t>
            </a:r>
            <a:br>
              <a:rPr lang="en-US" sz="3600" dirty="0"/>
            </a:br>
            <a:r>
              <a:rPr lang="en-US" sz="3600" dirty="0"/>
              <a:t>In contrast, the conflict may be resolved if other variables are in the equation.</a:t>
            </a:r>
          </a:p>
        </p:txBody>
      </p:sp>
    </p:spTree>
    <p:extLst>
      <p:ext uri="{BB962C8B-B14F-4D97-AF65-F5344CB8AC3E}">
        <p14:creationId xmlns:p14="http://schemas.microsoft.com/office/powerpoint/2010/main" val="1916588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1784-2ACF-8837-42E9-C9436B5E43B6}"/>
              </a:ext>
            </a:extLst>
          </p:cNvPr>
          <p:cNvSpPr>
            <a:spLocks noGrp="1"/>
          </p:cNvSpPr>
          <p:nvPr>
            <p:ph type="title"/>
          </p:nvPr>
        </p:nvSpPr>
        <p:spPr/>
        <p:txBody>
          <a:bodyPr>
            <a:normAutofit fontScale="90000"/>
          </a:bodyPr>
          <a:lstStyle/>
          <a:p>
            <a:r>
              <a:rPr lang="en-US" dirty="0"/>
              <a:t>The listening and validation techniques explored in this presentation, foster trust and communication.</a:t>
            </a:r>
          </a:p>
        </p:txBody>
      </p:sp>
    </p:spTree>
    <p:extLst>
      <p:ext uri="{BB962C8B-B14F-4D97-AF65-F5344CB8AC3E}">
        <p14:creationId xmlns:p14="http://schemas.microsoft.com/office/powerpoint/2010/main" val="3635294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75FFD-1865-4298-E8E8-D75E5FCAA3B9}"/>
              </a:ext>
            </a:extLst>
          </p:cNvPr>
          <p:cNvSpPr>
            <a:spLocks noGrp="1"/>
          </p:cNvSpPr>
          <p:nvPr>
            <p:ph type="title"/>
          </p:nvPr>
        </p:nvSpPr>
        <p:spPr/>
        <p:txBody>
          <a:bodyPr>
            <a:normAutofit fontScale="90000"/>
          </a:bodyPr>
          <a:lstStyle/>
          <a:p>
            <a:r>
              <a:rPr lang="en-US" dirty="0"/>
              <a:t>These techniques also provide the parties with the information needed to make multi-faceted agreements.</a:t>
            </a:r>
          </a:p>
        </p:txBody>
      </p:sp>
    </p:spTree>
    <p:extLst>
      <p:ext uri="{BB962C8B-B14F-4D97-AF65-F5344CB8AC3E}">
        <p14:creationId xmlns:p14="http://schemas.microsoft.com/office/powerpoint/2010/main" val="2957796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005E2-5906-3EA6-5FF7-201D0D83D96C}"/>
              </a:ext>
            </a:extLst>
          </p:cNvPr>
          <p:cNvSpPr>
            <a:spLocks noGrp="1"/>
          </p:cNvSpPr>
          <p:nvPr>
            <p:ph type="title"/>
          </p:nvPr>
        </p:nvSpPr>
        <p:spPr/>
        <p:txBody>
          <a:bodyPr>
            <a:noAutofit/>
          </a:bodyPr>
          <a:lstStyle/>
          <a:p>
            <a:r>
              <a:rPr lang="en-US" sz="3600" dirty="0"/>
              <a:t>Consider: You can only control your own behavior.  You cannot control the behavior of the other person at the table.  That said, you can utilize techniques to create the conditions which will increase the likelihood of fostering positive relationships and outcomes. </a:t>
            </a:r>
          </a:p>
        </p:txBody>
      </p:sp>
    </p:spTree>
    <p:extLst>
      <p:ext uri="{BB962C8B-B14F-4D97-AF65-F5344CB8AC3E}">
        <p14:creationId xmlns:p14="http://schemas.microsoft.com/office/powerpoint/2010/main" val="2432346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FF9A7-A33D-8DE0-2CF0-28FC3307A1C9}"/>
              </a:ext>
            </a:extLst>
          </p:cNvPr>
          <p:cNvSpPr>
            <a:spLocks noGrp="1"/>
          </p:cNvSpPr>
          <p:nvPr>
            <p:ph type="title"/>
          </p:nvPr>
        </p:nvSpPr>
        <p:spPr/>
        <p:txBody>
          <a:bodyPr>
            <a:normAutofit fontScale="90000"/>
          </a:bodyPr>
          <a:lstStyle/>
          <a:p>
            <a:r>
              <a:rPr lang="en-US" dirty="0"/>
              <a:t>Modeling listening and respect may not guarantee a positive outcome; however, it is far more likely to produce positive reciprocal responses.</a:t>
            </a:r>
          </a:p>
        </p:txBody>
      </p:sp>
    </p:spTree>
    <p:extLst>
      <p:ext uri="{BB962C8B-B14F-4D97-AF65-F5344CB8AC3E}">
        <p14:creationId xmlns:p14="http://schemas.microsoft.com/office/powerpoint/2010/main" val="3057952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8">
          <a:extLst>
            <a:ext uri="{FF2B5EF4-FFF2-40B4-BE49-F238E27FC236}">
              <a16:creationId xmlns:a16="http://schemas.microsoft.com/office/drawing/2014/main" id="{F35DF0DB-563A-6F2F-574B-58CAE3A12754}"/>
            </a:ext>
          </a:extLst>
        </p:cNvPr>
        <p:cNvGrpSpPr/>
        <p:nvPr/>
      </p:nvGrpSpPr>
      <p:grpSpPr>
        <a:xfrm>
          <a:off x="0" y="0"/>
          <a:ext cx="0" cy="0"/>
          <a:chOff x="0" y="0"/>
          <a:chExt cx="0" cy="0"/>
        </a:xfrm>
      </p:grpSpPr>
      <p:sp>
        <p:nvSpPr>
          <p:cNvPr id="79" name="Google Shape;79;p14">
            <a:extLst>
              <a:ext uri="{FF2B5EF4-FFF2-40B4-BE49-F238E27FC236}">
                <a16:creationId xmlns:a16="http://schemas.microsoft.com/office/drawing/2014/main" id="{1461D439-842A-D342-D55C-D302ADDD5051}"/>
              </a:ext>
            </a:extLst>
          </p:cNvPr>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a:solidFill>
                  <a:schemeClr val="lt2"/>
                </a:solidFill>
              </a:rPr>
              <a:t>Utilizing Evidence-based DBT Strategies to Avoid Escalation and Increase Understanding</a:t>
            </a:r>
            <a:endParaRPr dirty="0">
              <a:solidFill>
                <a:schemeClr val="lt2"/>
              </a:solidFill>
            </a:endParaRPr>
          </a:p>
        </p:txBody>
      </p:sp>
    </p:spTree>
    <p:extLst>
      <p:ext uri="{BB962C8B-B14F-4D97-AF65-F5344CB8AC3E}">
        <p14:creationId xmlns:p14="http://schemas.microsoft.com/office/powerpoint/2010/main" val="2880842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a:solidFill>
                  <a:schemeClr val="lt2"/>
                </a:solidFill>
              </a:rPr>
              <a:t>Prevention Framework Applica</a:t>
            </a:r>
            <a:r>
              <a:rPr lang="en-US" dirty="0" err="1">
                <a:solidFill>
                  <a:schemeClr val="lt2"/>
                </a:solidFill>
              </a:rPr>
              <a:t>ti</a:t>
            </a:r>
            <a:r>
              <a:rPr lang="en" dirty="0">
                <a:solidFill>
                  <a:schemeClr val="lt2"/>
                </a:solidFill>
              </a:rPr>
              <a:t>on to Conflict Avoidance</a:t>
            </a:r>
            <a:endParaRPr dirty="0">
              <a:solidFill>
                <a:schemeClr val="lt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p:nvPr/>
        </p:nvSpPr>
        <p:spPr>
          <a:xfrm>
            <a:off x="373625" y="1357475"/>
            <a:ext cx="8450400" cy="3437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2800">
                <a:solidFill>
                  <a:schemeClr val="lt1"/>
                </a:solidFill>
                <a:latin typeface="Playfair Display Medium"/>
                <a:ea typeface="Playfair Display Medium"/>
                <a:cs typeface="Playfair Display Medium"/>
                <a:sym typeface="Playfair Display Medium"/>
              </a:rPr>
              <a:t> </a:t>
            </a:r>
            <a:endParaRPr sz="2800">
              <a:solidFill>
                <a:schemeClr val="lt1"/>
              </a:solidFill>
              <a:latin typeface="Playfair Display Medium"/>
              <a:ea typeface="Playfair Display Medium"/>
              <a:cs typeface="Playfair Display Medium"/>
              <a:sym typeface="Playfair Display Medium"/>
            </a:endParaRPr>
          </a:p>
          <a:p>
            <a:pPr marL="0" marR="0" lvl="0" indent="0" algn="l" rtl="0">
              <a:lnSpc>
                <a:spcPct val="115000"/>
              </a:lnSpc>
              <a:spcBef>
                <a:spcPts val="1200"/>
              </a:spcBef>
              <a:spcAft>
                <a:spcPts val="0"/>
              </a:spcAft>
              <a:buNone/>
            </a:pPr>
            <a:endParaRPr sz="2000">
              <a:solidFill>
                <a:schemeClr val="lt1"/>
              </a:solidFill>
              <a:latin typeface="Playfair Display Medium"/>
              <a:ea typeface="Playfair Display Medium"/>
              <a:cs typeface="Playfair Display Medium"/>
              <a:sym typeface="Playfair Display Medium"/>
            </a:endParaRPr>
          </a:p>
          <a:p>
            <a:pPr marL="0" marR="0" lvl="0" indent="0" algn="l" rtl="0">
              <a:lnSpc>
                <a:spcPct val="115000"/>
              </a:lnSpc>
              <a:spcBef>
                <a:spcPts val="1200"/>
              </a:spcBef>
              <a:spcAft>
                <a:spcPts val="0"/>
              </a:spcAft>
              <a:buNone/>
            </a:pPr>
            <a:endParaRPr sz="2000">
              <a:solidFill>
                <a:schemeClr val="lt1"/>
              </a:solidFill>
              <a:latin typeface="Playfair Display Medium"/>
              <a:ea typeface="Playfair Display Medium"/>
              <a:cs typeface="Playfair Display Medium"/>
              <a:sym typeface="Playfair Display Medium"/>
            </a:endParaRPr>
          </a:p>
          <a:p>
            <a:pPr marL="0" marR="0" lvl="0" indent="0" algn="l" rtl="0">
              <a:lnSpc>
                <a:spcPct val="115000"/>
              </a:lnSpc>
              <a:spcBef>
                <a:spcPts val="1200"/>
              </a:spcBef>
              <a:spcAft>
                <a:spcPts val="1200"/>
              </a:spcAft>
              <a:buNone/>
            </a:pPr>
            <a:endParaRPr sz="1800">
              <a:solidFill>
                <a:schemeClr val="lt1"/>
              </a:solidFill>
              <a:latin typeface="Playfair Display Medium"/>
              <a:ea typeface="Playfair Display Medium"/>
              <a:cs typeface="Playfair Display Medium"/>
              <a:sym typeface="Playfair Display Medium"/>
            </a:endParaRPr>
          </a:p>
        </p:txBody>
      </p:sp>
      <p:pic>
        <p:nvPicPr>
          <p:cNvPr id="85" name="Google Shape;85;p15" descr="&quot;Don't try to fix it. I just need you to listen.&quot; Every man has heard these words. And they are the law of the land. No matter what.">
            <a:hlinkClick r:id="rId3"/>
          </p:cNvPr>
          <p:cNvPicPr preferRelativeResize="0"/>
          <p:nvPr/>
        </p:nvPicPr>
        <p:blipFill rotWithShape="1">
          <a:blip r:embed="rId4">
            <a:alphaModFix/>
          </a:blip>
          <a:srcRect/>
          <a:stretch/>
        </p:blipFill>
        <p:spPr>
          <a:xfrm>
            <a:off x="1309875" y="105038"/>
            <a:ext cx="6577900" cy="49334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FFB1AE33-4C8F-8A25-F410-0B2BE68F038B}"/>
            </a:ext>
          </a:extLst>
        </p:cNvPr>
        <p:cNvGrpSpPr/>
        <p:nvPr/>
      </p:nvGrpSpPr>
      <p:grpSpPr>
        <a:xfrm>
          <a:off x="0" y="0"/>
          <a:ext cx="0" cy="0"/>
          <a:chOff x="0" y="0"/>
          <a:chExt cx="0" cy="0"/>
        </a:xfrm>
      </p:grpSpPr>
      <p:sp>
        <p:nvSpPr>
          <p:cNvPr id="90" name="Google Shape;90;p16">
            <a:extLst>
              <a:ext uri="{FF2B5EF4-FFF2-40B4-BE49-F238E27FC236}">
                <a16:creationId xmlns:a16="http://schemas.microsoft.com/office/drawing/2014/main" id="{597CA9D6-2C1C-B4A1-50F3-292028D31FF3}"/>
              </a:ext>
            </a:extLst>
          </p:cNvPr>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dirty="0">
                <a:solidFill>
                  <a:srgbClr val="434343"/>
                </a:solidFill>
              </a:rPr>
              <a:t>Validation</a:t>
            </a:r>
            <a:endParaRPr dirty="0"/>
          </a:p>
        </p:txBody>
      </p:sp>
      <p:sp>
        <p:nvSpPr>
          <p:cNvPr id="91" name="Google Shape;91;p16">
            <a:extLst>
              <a:ext uri="{FF2B5EF4-FFF2-40B4-BE49-F238E27FC236}">
                <a16:creationId xmlns:a16="http://schemas.microsoft.com/office/drawing/2014/main" id="{E6D3AEA8-2287-09D3-5617-A289E3B76B02}"/>
              </a:ext>
            </a:extLst>
          </p:cNvPr>
          <p:cNvSpPr txBox="1"/>
          <p:nvPr/>
        </p:nvSpPr>
        <p:spPr>
          <a:xfrm>
            <a:off x="373625" y="1128875"/>
            <a:ext cx="8450400" cy="3437400"/>
          </a:xfrm>
          <a:prstGeom prst="rect">
            <a:avLst/>
          </a:prstGeom>
          <a:noFill/>
          <a:ln>
            <a:noFill/>
          </a:ln>
        </p:spPr>
        <p:txBody>
          <a:bodyPr spcFirstLastPara="1" wrap="square" lIns="91425" tIns="91425" rIns="91425" bIns="91425" anchor="t" anchorCtr="0">
            <a:noAutofit/>
          </a:bodyPr>
          <a:lstStyle/>
          <a:p>
            <a:pPr marL="457200" marR="0" lvl="0" indent="-387350" algn="l" rtl="0">
              <a:lnSpc>
                <a:spcPct val="115000"/>
              </a:lnSpc>
              <a:spcBef>
                <a:spcPts val="0"/>
              </a:spcBef>
              <a:spcAft>
                <a:spcPts val="0"/>
              </a:spcAft>
              <a:buClr>
                <a:schemeClr val="lt2"/>
              </a:buClr>
              <a:buSzPts val="2500"/>
              <a:buFont typeface="Playfair Display Medium"/>
              <a:buChar char="●"/>
            </a:pPr>
            <a:r>
              <a:rPr lang="en" sz="2500" dirty="0">
                <a:solidFill>
                  <a:schemeClr val="lt2"/>
                </a:solidFill>
                <a:latin typeface="Playfair Display Medium"/>
                <a:ea typeface="Playfair Display Medium"/>
                <a:cs typeface="Playfair Display Medium"/>
                <a:sym typeface="Playfair Display Medium"/>
              </a:rPr>
              <a:t>It strengthens relationships</a:t>
            </a:r>
            <a:endParaRPr sz="2500" dirty="0">
              <a:solidFill>
                <a:schemeClr val="lt2"/>
              </a:solidFill>
              <a:latin typeface="Playfair Display Medium"/>
              <a:ea typeface="Playfair Display Medium"/>
              <a:cs typeface="Playfair Display Medium"/>
              <a:sym typeface="Playfair Display Medium"/>
            </a:endParaRPr>
          </a:p>
          <a:p>
            <a:pPr marL="457200" marR="0" lvl="0" indent="-387350" algn="l" rtl="0">
              <a:lnSpc>
                <a:spcPct val="115000"/>
              </a:lnSpc>
              <a:spcBef>
                <a:spcPts val="0"/>
              </a:spcBef>
              <a:spcAft>
                <a:spcPts val="0"/>
              </a:spcAft>
              <a:buClr>
                <a:schemeClr val="lt2"/>
              </a:buClr>
              <a:buSzPts val="2500"/>
              <a:buFont typeface="Playfair Display Medium"/>
              <a:buChar char="●"/>
            </a:pPr>
            <a:r>
              <a:rPr lang="en" sz="2500" dirty="0">
                <a:solidFill>
                  <a:schemeClr val="lt2"/>
                </a:solidFill>
                <a:latin typeface="Playfair Display Medium"/>
                <a:ea typeface="Playfair Display Medium"/>
                <a:cs typeface="Playfair Display Medium"/>
                <a:sym typeface="Playfair Display Medium"/>
              </a:rPr>
              <a:t>It reduces emotional dysregulation</a:t>
            </a:r>
            <a:endParaRPr sz="2500" dirty="0">
              <a:solidFill>
                <a:schemeClr val="lt2"/>
              </a:solidFill>
              <a:latin typeface="Playfair Display Medium"/>
              <a:ea typeface="Playfair Display Medium"/>
              <a:cs typeface="Playfair Display Medium"/>
              <a:sym typeface="Playfair Display Medium"/>
            </a:endParaRPr>
          </a:p>
          <a:p>
            <a:pPr marL="457200" marR="0" lvl="0" indent="-387350" algn="l" rtl="0">
              <a:lnSpc>
                <a:spcPct val="115000"/>
              </a:lnSpc>
              <a:spcBef>
                <a:spcPts val="0"/>
              </a:spcBef>
              <a:spcAft>
                <a:spcPts val="0"/>
              </a:spcAft>
              <a:buClr>
                <a:schemeClr val="lt2"/>
              </a:buClr>
              <a:buSzPts val="2500"/>
              <a:buFont typeface="Playfair Display Medium"/>
              <a:buChar char="●"/>
            </a:pPr>
            <a:r>
              <a:rPr lang="en" sz="2500" dirty="0">
                <a:solidFill>
                  <a:schemeClr val="lt2"/>
                </a:solidFill>
                <a:latin typeface="Playfair Display Medium"/>
                <a:ea typeface="Playfair Display Medium"/>
                <a:cs typeface="Playfair Display Medium"/>
                <a:sym typeface="Playfair Display Medium"/>
              </a:rPr>
              <a:t>It shows that you:</a:t>
            </a:r>
            <a:endParaRPr sz="2500" dirty="0">
              <a:solidFill>
                <a:schemeClr val="lt2"/>
              </a:solidFill>
              <a:latin typeface="Playfair Display Medium"/>
              <a:ea typeface="Playfair Display Medium"/>
              <a:cs typeface="Playfair Display Medium"/>
              <a:sym typeface="Playfair Display Medium"/>
            </a:endParaRPr>
          </a:p>
          <a:p>
            <a:pPr marL="914400" marR="0" lvl="1" indent="-387350" algn="l" rtl="0">
              <a:lnSpc>
                <a:spcPct val="115000"/>
              </a:lnSpc>
              <a:spcBef>
                <a:spcPts val="0"/>
              </a:spcBef>
              <a:spcAft>
                <a:spcPts val="0"/>
              </a:spcAft>
              <a:buClr>
                <a:schemeClr val="lt2"/>
              </a:buClr>
              <a:buSzPts val="2500"/>
              <a:buFont typeface="Playfair Display Medium"/>
              <a:buChar char="○"/>
            </a:pPr>
            <a:r>
              <a:rPr lang="en" sz="2500" dirty="0">
                <a:solidFill>
                  <a:schemeClr val="lt2"/>
                </a:solidFill>
                <a:latin typeface="Playfair Display Medium"/>
                <a:ea typeface="Playfair Display Medium"/>
                <a:cs typeface="Playfair Display Medium"/>
                <a:sym typeface="Playfair Display Medium"/>
              </a:rPr>
              <a:t>Are listening</a:t>
            </a:r>
            <a:endParaRPr sz="2500" dirty="0">
              <a:solidFill>
                <a:schemeClr val="lt2"/>
              </a:solidFill>
              <a:latin typeface="Playfair Display Medium"/>
              <a:ea typeface="Playfair Display Medium"/>
              <a:cs typeface="Playfair Display Medium"/>
              <a:sym typeface="Playfair Display Medium"/>
            </a:endParaRPr>
          </a:p>
          <a:p>
            <a:pPr marL="914400" marR="0" lvl="1" indent="-387350" algn="l" rtl="0">
              <a:lnSpc>
                <a:spcPct val="115000"/>
              </a:lnSpc>
              <a:spcBef>
                <a:spcPts val="0"/>
              </a:spcBef>
              <a:spcAft>
                <a:spcPts val="0"/>
              </a:spcAft>
              <a:buClr>
                <a:schemeClr val="lt2"/>
              </a:buClr>
              <a:buSzPts val="2500"/>
              <a:buFont typeface="Playfair Display Medium"/>
              <a:buChar char="○"/>
            </a:pPr>
            <a:r>
              <a:rPr lang="en" sz="2500" dirty="0">
                <a:solidFill>
                  <a:schemeClr val="lt2"/>
                </a:solidFill>
                <a:latin typeface="Playfair Display Medium"/>
                <a:ea typeface="Playfair Display Medium"/>
                <a:cs typeface="Playfair Display Medium"/>
                <a:sym typeface="Playfair Display Medium"/>
              </a:rPr>
              <a:t>Understand (or are </a:t>
            </a:r>
            <a:r>
              <a:rPr lang="en" sz="2500" u="sng" dirty="0">
                <a:solidFill>
                  <a:schemeClr val="lt2"/>
                </a:solidFill>
                <a:latin typeface="Playfair Display Medium"/>
                <a:ea typeface="Playfair Display Medium"/>
                <a:cs typeface="Playfair Display Medium"/>
                <a:sym typeface="Playfair Display Medium"/>
              </a:rPr>
              <a:t>trying</a:t>
            </a:r>
            <a:r>
              <a:rPr lang="en" sz="2500" dirty="0">
                <a:solidFill>
                  <a:schemeClr val="lt2"/>
                </a:solidFill>
                <a:latin typeface="Playfair Display Medium"/>
                <a:ea typeface="Playfair Display Medium"/>
                <a:cs typeface="Playfair Display Medium"/>
                <a:sym typeface="Playfair Display Medium"/>
              </a:rPr>
              <a:t> to understand)</a:t>
            </a:r>
            <a:endParaRPr sz="2500" dirty="0">
              <a:solidFill>
                <a:schemeClr val="lt2"/>
              </a:solidFill>
              <a:latin typeface="Playfair Display Medium"/>
              <a:ea typeface="Playfair Display Medium"/>
              <a:cs typeface="Playfair Display Medium"/>
              <a:sym typeface="Playfair Display Medium"/>
            </a:endParaRPr>
          </a:p>
          <a:p>
            <a:pPr marL="914400" marR="0" lvl="1" indent="-387350" algn="l" rtl="0">
              <a:lnSpc>
                <a:spcPct val="115000"/>
              </a:lnSpc>
              <a:spcBef>
                <a:spcPts val="0"/>
              </a:spcBef>
              <a:spcAft>
                <a:spcPts val="0"/>
              </a:spcAft>
              <a:buClr>
                <a:schemeClr val="lt2"/>
              </a:buClr>
              <a:buSzPts val="2500"/>
              <a:buFont typeface="Playfair Display Medium"/>
              <a:buChar char="○"/>
            </a:pPr>
            <a:r>
              <a:rPr lang="en" sz="2500" dirty="0">
                <a:solidFill>
                  <a:schemeClr val="lt2"/>
                </a:solidFill>
                <a:latin typeface="Playfair Display Medium"/>
                <a:ea typeface="Playfair Display Medium"/>
                <a:cs typeface="Playfair Display Medium"/>
                <a:sym typeface="Playfair Display Medium"/>
              </a:rPr>
              <a:t>Are being non-judgmental</a:t>
            </a:r>
            <a:endParaRPr sz="2500" dirty="0">
              <a:solidFill>
                <a:schemeClr val="lt2"/>
              </a:solidFill>
              <a:latin typeface="Playfair Display Medium"/>
              <a:ea typeface="Playfair Display Medium"/>
              <a:cs typeface="Playfair Display Medium"/>
              <a:sym typeface="Playfair Display Medium"/>
            </a:endParaRPr>
          </a:p>
          <a:p>
            <a:pPr marL="914400" marR="0" lvl="1" indent="-387350" algn="l" rtl="0">
              <a:lnSpc>
                <a:spcPct val="115000"/>
              </a:lnSpc>
              <a:spcBef>
                <a:spcPts val="0"/>
              </a:spcBef>
              <a:spcAft>
                <a:spcPts val="0"/>
              </a:spcAft>
              <a:buClr>
                <a:schemeClr val="lt2"/>
              </a:buClr>
              <a:buSzPts val="2500"/>
              <a:buFont typeface="Playfair Display Medium"/>
              <a:buChar char="○"/>
            </a:pPr>
            <a:r>
              <a:rPr lang="en" sz="2500" dirty="0">
                <a:solidFill>
                  <a:schemeClr val="lt2"/>
                </a:solidFill>
                <a:latin typeface="Playfair Display Medium"/>
                <a:ea typeface="Playfair Display Medium"/>
                <a:cs typeface="Playfair Display Medium"/>
                <a:sym typeface="Playfair Display Medium"/>
              </a:rPr>
              <a:t>Care</a:t>
            </a:r>
            <a:endParaRPr sz="2500" dirty="0">
              <a:solidFill>
                <a:schemeClr val="lt2"/>
              </a:solidFill>
              <a:latin typeface="Playfair Display Medium"/>
              <a:ea typeface="Playfair Display Medium"/>
              <a:cs typeface="Playfair Display Medium"/>
              <a:sym typeface="Playfair Display Medium"/>
            </a:endParaRPr>
          </a:p>
          <a:p>
            <a:pPr marL="457200" marR="0" lvl="0" indent="-406400" algn="l" rtl="0">
              <a:lnSpc>
                <a:spcPct val="115000"/>
              </a:lnSpc>
              <a:spcBef>
                <a:spcPts val="0"/>
              </a:spcBef>
              <a:spcAft>
                <a:spcPts val="0"/>
              </a:spcAft>
              <a:buClr>
                <a:schemeClr val="lt2"/>
              </a:buClr>
              <a:buSzPts val="2800"/>
              <a:buFont typeface="Playfair Display Medium"/>
              <a:buChar char="●"/>
            </a:pPr>
            <a:r>
              <a:rPr lang="en" sz="2500" dirty="0">
                <a:solidFill>
                  <a:schemeClr val="lt2"/>
                </a:solidFill>
                <a:latin typeface="Playfair Display Medium"/>
                <a:ea typeface="Playfair Display Medium"/>
                <a:cs typeface="Playfair Display Medium"/>
                <a:sym typeface="Playfair Display Medium"/>
              </a:rPr>
              <a:t>Validate before problem-solving</a:t>
            </a:r>
            <a:r>
              <a:rPr lang="en" sz="2800" dirty="0">
                <a:solidFill>
                  <a:schemeClr val="lt2"/>
                </a:solidFill>
                <a:latin typeface="Playfair Display Medium"/>
                <a:ea typeface="Playfair Display Medium"/>
                <a:cs typeface="Playfair Display Medium"/>
                <a:sym typeface="Playfair Display Medium"/>
              </a:rPr>
              <a:t> </a:t>
            </a:r>
            <a:endParaRPr sz="2800" dirty="0">
              <a:solidFill>
                <a:schemeClr val="lt2"/>
              </a:solidFill>
              <a:latin typeface="Playfair Display Medium"/>
              <a:ea typeface="Playfair Display Medium"/>
              <a:cs typeface="Playfair Display Medium"/>
              <a:sym typeface="Playfair Display Medium"/>
            </a:endParaRPr>
          </a:p>
          <a:p>
            <a:pPr marL="0" marR="0" lvl="0" indent="0" algn="l" rtl="0">
              <a:lnSpc>
                <a:spcPct val="115000"/>
              </a:lnSpc>
              <a:spcBef>
                <a:spcPts val="1200"/>
              </a:spcBef>
              <a:spcAft>
                <a:spcPts val="0"/>
              </a:spcAft>
              <a:buNone/>
            </a:pPr>
            <a:endParaRPr sz="2000" dirty="0">
              <a:solidFill>
                <a:schemeClr val="lt1"/>
              </a:solidFill>
              <a:latin typeface="Playfair Display Medium"/>
              <a:ea typeface="Playfair Display Medium"/>
              <a:cs typeface="Playfair Display Medium"/>
              <a:sym typeface="Playfair Display Medium"/>
            </a:endParaRPr>
          </a:p>
          <a:p>
            <a:pPr marL="0" marR="0" lvl="0" indent="0" algn="l" rtl="0">
              <a:lnSpc>
                <a:spcPct val="115000"/>
              </a:lnSpc>
              <a:spcBef>
                <a:spcPts val="1200"/>
              </a:spcBef>
              <a:spcAft>
                <a:spcPts val="0"/>
              </a:spcAft>
              <a:buNone/>
            </a:pPr>
            <a:endParaRPr sz="2000" dirty="0">
              <a:solidFill>
                <a:schemeClr val="lt1"/>
              </a:solidFill>
              <a:latin typeface="Playfair Display Medium"/>
              <a:ea typeface="Playfair Display Medium"/>
              <a:cs typeface="Playfair Display Medium"/>
              <a:sym typeface="Playfair Display Medium"/>
            </a:endParaRPr>
          </a:p>
          <a:p>
            <a:pPr marL="0" marR="0" lvl="0" indent="0" algn="l" rtl="0">
              <a:lnSpc>
                <a:spcPct val="115000"/>
              </a:lnSpc>
              <a:spcBef>
                <a:spcPts val="1200"/>
              </a:spcBef>
              <a:spcAft>
                <a:spcPts val="1200"/>
              </a:spcAft>
              <a:buNone/>
            </a:pPr>
            <a:endParaRPr sz="1800" dirty="0">
              <a:solidFill>
                <a:schemeClr val="lt1"/>
              </a:solidFill>
              <a:latin typeface="Playfair Display Medium"/>
              <a:ea typeface="Playfair Display Medium"/>
              <a:cs typeface="Playfair Display Medium"/>
              <a:sym typeface="Playfair Display Medium"/>
            </a:endParaRPr>
          </a:p>
        </p:txBody>
      </p:sp>
    </p:spTree>
    <p:extLst>
      <p:ext uri="{BB962C8B-B14F-4D97-AF65-F5344CB8AC3E}">
        <p14:creationId xmlns:p14="http://schemas.microsoft.com/office/powerpoint/2010/main" val="1068488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F1025-8771-2706-72E5-85C0FEA2EDA1}"/>
              </a:ext>
            </a:extLst>
          </p:cNvPr>
          <p:cNvSpPr>
            <a:spLocks noGrp="1"/>
          </p:cNvSpPr>
          <p:nvPr>
            <p:ph type="title"/>
          </p:nvPr>
        </p:nvSpPr>
        <p:spPr/>
        <p:txBody>
          <a:bodyPr/>
          <a:lstStyle/>
          <a:p>
            <a:r>
              <a:rPr lang="en-US" dirty="0"/>
              <a:t>What is a conflict?</a:t>
            </a:r>
          </a:p>
        </p:txBody>
      </p:sp>
    </p:spTree>
    <p:extLst>
      <p:ext uri="{BB962C8B-B14F-4D97-AF65-F5344CB8AC3E}">
        <p14:creationId xmlns:p14="http://schemas.microsoft.com/office/powerpoint/2010/main" val="2044911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dirty="0">
                <a:solidFill>
                  <a:srgbClr val="434343"/>
                </a:solidFill>
              </a:rPr>
              <a:t>Three Types of Invalidation</a:t>
            </a:r>
            <a:endParaRPr dirty="0"/>
          </a:p>
        </p:txBody>
      </p:sp>
      <p:sp>
        <p:nvSpPr>
          <p:cNvPr id="112" name="Google Shape;112;p19"/>
          <p:cNvSpPr txBox="1"/>
          <p:nvPr/>
        </p:nvSpPr>
        <p:spPr>
          <a:xfrm>
            <a:off x="373625" y="1128875"/>
            <a:ext cx="8450400" cy="3437400"/>
          </a:xfrm>
          <a:prstGeom prst="rect">
            <a:avLst/>
          </a:prstGeom>
          <a:noFill/>
          <a:ln>
            <a:noFill/>
          </a:ln>
        </p:spPr>
        <p:txBody>
          <a:bodyPr spcFirstLastPara="1" wrap="square" lIns="91425" tIns="91425" rIns="91425" bIns="91425" anchor="t" anchorCtr="0">
            <a:noAutofit/>
          </a:bodyPr>
          <a:lstStyle/>
          <a:p>
            <a:pPr marL="527050" indent="-457200">
              <a:lnSpc>
                <a:spcPct val="115000"/>
              </a:lnSpc>
              <a:buClr>
                <a:schemeClr val="lt2"/>
              </a:buClr>
              <a:buSzPts val="2500"/>
              <a:buFont typeface="+mj-lt"/>
              <a:buAutoNum type="arabicPeriod"/>
            </a:pPr>
            <a:r>
              <a:rPr lang="en-US" sz="2500" dirty="0">
                <a:solidFill>
                  <a:schemeClr val="lt2"/>
                </a:solidFill>
                <a:latin typeface="Playfair Display Medium"/>
                <a:sym typeface="Playfair Display Medium"/>
              </a:rPr>
              <a:t>A person’s thoughts, feelings, and behaviors are indiscriminately rejected </a:t>
            </a:r>
          </a:p>
          <a:p>
            <a:pPr marL="457200" indent="-387350">
              <a:lnSpc>
                <a:spcPct val="115000"/>
              </a:lnSpc>
              <a:buClr>
                <a:schemeClr val="lt2"/>
              </a:buClr>
              <a:buSzPts val="2500"/>
              <a:buFont typeface="Playfair Display Medium"/>
              <a:buAutoNum type="arabicPeriod"/>
            </a:pPr>
            <a:r>
              <a:rPr lang="en-US" sz="2500" dirty="0">
                <a:solidFill>
                  <a:schemeClr val="lt2"/>
                </a:solidFill>
                <a:latin typeface="Playfair Display Medium"/>
                <a:sym typeface="Playfair Display Medium"/>
              </a:rPr>
              <a:t>Lower-level expressions of emotion are ignored or punished, and emotional escalation is sometimes given more attention (intermittently reinforced) </a:t>
            </a:r>
          </a:p>
          <a:p>
            <a:pPr marL="457200" indent="-387350">
              <a:lnSpc>
                <a:spcPct val="115000"/>
              </a:lnSpc>
              <a:buClr>
                <a:schemeClr val="lt2"/>
              </a:buClr>
              <a:buSzPts val="2500"/>
              <a:buFont typeface="Playfair Display Medium"/>
              <a:buAutoNum type="arabicPeriod"/>
            </a:pPr>
            <a:r>
              <a:rPr lang="en-US" sz="2500" dirty="0">
                <a:solidFill>
                  <a:schemeClr val="lt2"/>
                </a:solidFill>
                <a:latin typeface="Playfair Display Medium"/>
                <a:sym typeface="Playfair Display Medium"/>
              </a:rPr>
              <a:t>The ease of problem solving and meeting goals is overstated or oversimplified</a:t>
            </a:r>
            <a:endParaRPr sz="2500" dirty="0">
              <a:solidFill>
                <a:schemeClr val="lt2"/>
              </a:solidFill>
              <a:latin typeface="Playfair Display Medium"/>
              <a:sym typeface="Playfair Display Medium"/>
            </a:endParaRPr>
          </a:p>
          <a:p>
            <a:pPr marL="0" marR="0" lvl="0" indent="0" algn="l" rtl="0">
              <a:lnSpc>
                <a:spcPct val="115000"/>
              </a:lnSpc>
              <a:spcBef>
                <a:spcPts val="1200"/>
              </a:spcBef>
              <a:spcAft>
                <a:spcPts val="0"/>
              </a:spcAft>
              <a:buNone/>
            </a:pPr>
            <a:endParaRPr sz="2400" dirty="0">
              <a:solidFill>
                <a:schemeClr val="lt1"/>
              </a:solidFill>
              <a:latin typeface="Playfair Display Medium"/>
              <a:ea typeface="Playfair Display Medium"/>
              <a:cs typeface="Playfair Display Medium"/>
              <a:sym typeface="Playfair Display Medium"/>
            </a:endParaRPr>
          </a:p>
          <a:p>
            <a:pPr marL="0" marR="0" lvl="0" indent="0" algn="l" rtl="0">
              <a:lnSpc>
                <a:spcPct val="115000"/>
              </a:lnSpc>
              <a:spcBef>
                <a:spcPts val="1200"/>
              </a:spcBef>
              <a:spcAft>
                <a:spcPts val="1200"/>
              </a:spcAft>
              <a:buNone/>
            </a:pPr>
            <a:endParaRPr sz="1800" dirty="0">
              <a:solidFill>
                <a:schemeClr val="lt1"/>
              </a:solidFill>
              <a:latin typeface="Playfair Display Medium"/>
              <a:ea typeface="Playfair Display Medium"/>
              <a:cs typeface="Playfair Display Medium"/>
              <a:sym typeface="Playfair Display Medium"/>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a:solidFill>
                  <a:srgbClr val="434343"/>
                </a:solidFill>
              </a:rPr>
              <a:t>Validation: Why?</a:t>
            </a:r>
            <a:endParaRPr/>
          </a:p>
        </p:txBody>
      </p:sp>
      <p:sp>
        <p:nvSpPr>
          <p:cNvPr id="97" name="Google Shape;97;p17"/>
          <p:cNvSpPr txBox="1"/>
          <p:nvPr/>
        </p:nvSpPr>
        <p:spPr>
          <a:xfrm>
            <a:off x="373625" y="1357475"/>
            <a:ext cx="8450400" cy="34374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1000"/>
              </a:spcBef>
              <a:spcAft>
                <a:spcPts val="0"/>
              </a:spcAft>
              <a:buNone/>
            </a:pPr>
            <a:r>
              <a:rPr lang="en" sz="2500" u="sng" dirty="0">
                <a:solidFill>
                  <a:schemeClr val="lt2"/>
                </a:solidFill>
                <a:latin typeface="Playfair Display Medium"/>
                <a:ea typeface="Playfair Display Medium"/>
                <a:cs typeface="Playfair Display Medium"/>
                <a:sym typeface="Playfair Display Medium"/>
              </a:rPr>
              <a:t>Critical Assumption</a:t>
            </a:r>
            <a:endParaRPr sz="2500" u="sng" dirty="0">
              <a:solidFill>
                <a:schemeClr val="lt2"/>
              </a:solidFill>
              <a:latin typeface="Playfair Display Medium"/>
              <a:ea typeface="Playfair Display Medium"/>
              <a:cs typeface="Playfair Display Medium"/>
              <a:sym typeface="Playfair Display Medium"/>
            </a:endParaRPr>
          </a:p>
          <a:p>
            <a:pPr marL="0" lvl="0" indent="0" algn="l" rtl="0">
              <a:lnSpc>
                <a:spcPct val="90000"/>
              </a:lnSpc>
              <a:spcBef>
                <a:spcPts val="1000"/>
              </a:spcBef>
              <a:spcAft>
                <a:spcPts val="0"/>
              </a:spcAft>
              <a:buNone/>
            </a:pPr>
            <a:r>
              <a:rPr lang="en" sz="2500" dirty="0">
                <a:solidFill>
                  <a:schemeClr val="lt2"/>
                </a:solidFill>
                <a:latin typeface="Playfair Display Medium"/>
                <a:ea typeface="Playfair Display Medium"/>
                <a:cs typeface="Playfair Display Medium"/>
                <a:sym typeface="Playfair Display Medium"/>
              </a:rPr>
              <a:t>People’s thoughts, emotions, and perspectives are always valid</a:t>
            </a:r>
            <a:endParaRPr sz="2500" dirty="0">
              <a:solidFill>
                <a:schemeClr val="lt2"/>
              </a:solidFill>
              <a:latin typeface="Playfair Display Medium"/>
              <a:ea typeface="Playfair Display Medium"/>
              <a:cs typeface="Playfair Display Medium"/>
              <a:sym typeface="Playfair Display Medium"/>
            </a:endParaRPr>
          </a:p>
          <a:p>
            <a:pPr marL="0" lvl="0" indent="0" algn="l" rtl="0">
              <a:lnSpc>
                <a:spcPct val="90000"/>
              </a:lnSpc>
              <a:spcBef>
                <a:spcPts val="1000"/>
              </a:spcBef>
              <a:spcAft>
                <a:spcPts val="0"/>
              </a:spcAft>
              <a:buNone/>
            </a:pPr>
            <a:endParaRPr sz="2500" dirty="0">
              <a:solidFill>
                <a:schemeClr val="lt2"/>
              </a:solidFill>
              <a:latin typeface="Playfair Display Medium"/>
              <a:ea typeface="Playfair Display Medium"/>
              <a:cs typeface="Playfair Display Medium"/>
              <a:sym typeface="Playfair Display Medium"/>
            </a:endParaRPr>
          </a:p>
          <a:p>
            <a:pPr marL="0" lvl="0" indent="0" algn="l" rtl="0">
              <a:lnSpc>
                <a:spcPct val="90000"/>
              </a:lnSpc>
              <a:spcBef>
                <a:spcPts val="1000"/>
              </a:spcBef>
              <a:spcAft>
                <a:spcPts val="0"/>
              </a:spcAft>
              <a:buNone/>
            </a:pPr>
            <a:r>
              <a:rPr lang="en" sz="2500" dirty="0">
                <a:solidFill>
                  <a:schemeClr val="lt2"/>
                </a:solidFill>
                <a:latin typeface="Playfair Display Medium"/>
                <a:ea typeface="Playfair Display Medium"/>
                <a:cs typeface="Playfair Display Medium"/>
                <a:sym typeface="Playfair Display Medium"/>
              </a:rPr>
              <a:t>If you are about to disagree with someone, use validation to express that you understand (or are trying to understand) their perspective.  Then…offer another point of view and work to engage their understanding of your point of view.</a:t>
            </a:r>
            <a:endParaRPr sz="2500" dirty="0">
              <a:solidFill>
                <a:schemeClr val="lt2"/>
              </a:solidFill>
              <a:latin typeface="Playfair Display Medium"/>
              <a:ea typeface="Playfair Display Medium"/>
              <a:cs typeface="Playfair Display Medium"/>
              <a:sym typeface="Playfair Display Medium"/>
            </a:endParaRPr>
          </a:p>
          <a:p>
            <a:pPr marL="457200" lvl="0" indent="-76200" algn="l" rtl="0">
              <a:lnSpc>
                <a:spcPct val="90000"/>
              </a:lnSpc>
              <a:spcBef>
                <a:spcPts val="1000"/>
              </a:spcBef>
              <a:spcAft>
                <a:spcPts val="0"/>
              </a:spcAft>
              <a:buNone/>
            </a:pPr>
            <a:endParaRPr sz="2500" dirty="0">
              <a:solidFill>
                <a:schemeClr val="lt1"/>
              </a:solidFill>
              <a:latin typeface="Playfair Display Medium"/>
              <a:ea typeface="Playfair Display Medium"/>
              <a:cs typeface="Playfair Display Medium"/>
              <a:sym typeface="Playfair Display Medium"/>
            </a:endParaRPr>
          </a:p>
          <a:p>
            <a:pPr marL="0" marR="0" lvl="0" indent="0" algn="ctr" rtl="0">
              <a:lnSpc>
                <a:spcPct val="115000"/>
              </a:lnSpc>
              <a:spcBef>
                <a:spcPts val="0"/>
              </a:spcBef>
              <a:spcAft>
                <a:spcPts val="0"/>
              </a:spcAft>
              <a:buNone/>
            </a:pPr>
            <a:r>
              <a:rPr lang="en" sz="2300" dirty="0">
                <a:solidFill>
                  <a:schemeClr val="dk2"/>
                </a:solidFill>
                <a:latin typeface="Playfair Display Medium"/>
                <a:ea typeface="Playfair Display Medium"/>
                <a:cs typeface="Playfair Display Medium"/>
                <a:sym typeface="Playfair Display Medium"/>
              </a:rPr>
              <a:t>  </a:t>
            </a:r>
            <a:endParaRPr sz="2300" dirty="0">
              <a:solidFill>
                <a:schemeClr val="dk2"/>
              </a:solidFill>
              <a:latin typeface="Playfair Display Medium"/>
              <a:ea typeface="Playfair Display Medium"/>
              <a:cs typeface="Playfair Display Medium"/>
              <a:sym typeface="Playfair Display Medium"/>
            </a:endParaRPr>
          </a:p>
          <a:p>
            <a:pPr marL="0" marR="0" lvl="0" indent="0" algn="l" rtl="0">
              <a:lnSpc>
                <a:spcPct val="115000"/>
              </a:lnSpc>
              <a:spcBef>
                <a:spcPts val="1200"/>
              </a:spcBef>
              <a:spcAft>
                <a:spcPts val="0"/>
              </a:spcAft>
              <a:buNone/>
            </a:pPr>
            <a:endParaRPr sz="2000" dirty="0">
              <a:solidFill>
                <a:schemeClr val="lt1"/>
              </a:solidFill>
              <a:latin typeface="Playfair Display Medium"/>
              <a:ea typeface="Playfair Display Medium"/>
              <a:cs typeface="Playfair Display Medium"/>
              <a:sym typeface="Playfair Display Medium"/>
            </a:endParaRPr>
          </a:p>
          <a:p>
            <a:pPr marL="0" marR="0" lvl="0" indent="0" algn="l" rtl="0">
              <a:lnSpc>
                <a:spcPct val="115000"/>
              </a:lnSpc>
              <a:spcBef>
                <a:spcPts val="1200"/>
              </a:spcBef>
              <a:spcAft>
                <a:spcPts val="0"/>
              </a:spcAft>
              <a:buNone/>
            </a:pPr>
            <a:endParaRPr sz="2000" dirty="0">
              <a:solidFill>
                <a:schemeClr val="lt1"/>
              </a:solidFill>
              <a:latin typeface="Playfair Display Medium"/>
              <a:ea typeface="Playfair Display Medium"/>
              <a:cs typeface="Playfair Display Medium"/>
              <a:sym typeface="Playfair Display Medium"/>
            </a:endParaRPr>
          </a:p>
          <a:p>
            <a:pPr marL="0" marR="0" lvl="0" indent="0" algn="l" rtl="0">
              <a:lnSpc>
                <a:spcPct val="115000"/>
              </a:lnSpc>
              <a:spcBef>
                <a:spcPts val="1200"/>
              </a:spcBef>
              <a:spcAft>
                <a:spcPts val="1200"/>
              </a:spcAft>
              <a:buNone/>
            </a:pPr>
            <a:endParaRPr sz="1800" dirty="0">
              <a:solidFill>
                <a:schemeClr val="lt1"/>
              </a:solidFill>
              <a:latin typeface="Playfair Display Medium"/>
              <a:ea typeface="Playfair Display Medium"/>
              <a:cs typeface="Playfair Display Medium"/>
              <a:sym typeface="Playfair Display Medium"/>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241484" y="455025"/>
            <a:ext cx="4047051"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ct val="38908"/>
              <a:buNone/>
            </a:pPr>
            <a:r>
              <a:rPr lang="en" sz="2400" b="1" dirty="0">
                <a:latin typeface="Playfair Display"/>
                <a:ea typeface="Playfair Display"/>
                <a:cs typeface="Playfair Display"/>
                <a:sym typeface="Playfair Display"/>
              </a:rPr>
              <a:t>Validation Sounds like….</a:t>
            </a:r>
            <a:endParaRPr sz="2400" b="1" dirty="0">
              <a:latin typeface="Playfair Display"/>
              <a:ea typeface="Playfair Display"/>
              <a:cs typeface="Playfair Display"/>
              <a:sym typeface="Playfair Display"/>
            </a:endParaRPr>
          </a:p>
        </p:txBody>
      </p:sp>
      <p:sp>
        <p:nvSpPr>
          <p:cNvPr id="103" name="Google Shape;103;p18"/>
          <p:cNvSpPr txBox="1">
            <a:spLocks noGrp="1"/>
          </p:cNvSpPr>
          <p:nvPr>
            <p:ph type="body" idx="1"/>
          </p:nvPr>
        </p:nvSpPr>
        <p:spPr>
          <a:xfrm>
            <a:off x="241484" y="1145475"/>
            <a:ext cx="3937109" cy="3002400"/>
          </a:xfrm>
          <a:prstGeom prst="rect">
            <a:avLst/>
          </a:prstGeom>
        </p:spPr>
        <p:txBody>
          <a:bodyPr spcFirstLastPara="1" wrap="square" lIns="91425" tIns="91425" rIns="91425" bIns="91425" anchor="t" anchorCtr="0">
            <a:noAutofit/>
          </a:bodyPr>
          <a:lstStyle/>
          <a:p>
            <a:pPr marL="0" lvl="0" indent="0" algn="l" rtl="0">
              <a:lnSpc>
                <a:spcPct val="90000"/>
              </a:lnSpc>
              <a:spcBef>
                <a:spcPts val="600"/>
              </a:spcBef>
              <a:spcAft>
                <a:spcPts val="0"/>
              </a:spcAft>
              <a:buClr>
                <a:srgbClr val="70AD47"/>
              </a:buClr>
              <a:buSzPts val="2400"/>
              <a:buFont typeface="Calibri"/>
              <a:buNone/>
            </a:pPr>
            <a:r>
              <a:rPr lang="en" sz="2400" dirty="0">
                <a:solidFill>
                  <a:schemeClr val="lt2"/>
                </a:solidFill>
              </a:rPr>
              <a:t>It makes sense you feel…</a:t>
            </a:r>
            <a:endParaRPr sz="2400" dirty="0">
              <a:solidFill>
                <a:schemeClr val="lt2"/>
              </a:solidFill>
            </a:endParaRPr>
          </a:p>
          <a:p>
            <a:pPr marL="0" lvl="0" indent="0" algn="l" rtl="0">
              <a:lnSpc>
                <a:spcPct val="90000"/>
              </a:lnSpc>
              <a:spcBef>
                <a:spcPts val="1200"/>
              </a:spcBef>
              <a:spcAft>
                <a:spcPts val="0"/>
              </a:spcAft>
              <a:buClr>
                <a:srgbClr val="70AD47"/>
              </a:buClr>
              <a:buSzPts val="2400"/>
              <a:buFont typeface="Calibri"/>
              <a:buNone/>
            </a:pPr>
            <a:r>
              <a:rPr lang="en" sz="2400" dirty="0">
                <a:solidFill>
                  <a:schemeClr val="lt2"/>
                </a:solidFill>
              </a:rPr>
              <a:t>I can understand why you want to…</a:t>
            </a:r>
            <a:endParaRPr sz="2400" dirty="0">
              <a:solidFill>
                <a:schemeClr val="lt2"/>
              </a:solidFill>
            </a:endParaRPr>
          </a:p>
          <a:p>
            <a:pPr marL="0" lvl="0" indent="0" algn="l" rtl="0">
              <a:lnSpc>
                <a:spcPct val="90000"/>
              </a:lnSpc>
              <a:spcBef>
                <a:spcPts val="1200"/>
              </a:spcBef>
              <a:spcAft>
                <a:spcPts val="0"/>
              </a:spcAft>
              <a:buClr>
                <a:srgbClr val="70AD47"/>
              </a:buClr>
              <a:buSzPts val="2400"/>
              <a:buFont typeface="Calibri"/>
              <a:buNone/>
            </a:pPr>
            <a:r>
              <a:rPr lang="en" sz="2400" dirty="0">
                <a:solidFill>
                  <a:schemeClr val="lt2"/>
                </a:solidFill>
              </a:rPr>
              <a:t>This sounds really upsetting.</a:t>
            </a:r>
            <a:endParaRPr sz="2400" dirty="0">
              <a:solidFill>
                <a:schemeClr val="lt2"/>
              </a:solidFill>
            </a:endParaRPr>
          </a:p>
          <a:p>
            <a:pPr marL="0" lvl="0" indent="0" algn="l" rtl="0">
              <a:lnSpc>
                <a:spcPct val="90000"/>
              </a:lnSpc>
              <a:spcBef>
                <a:spcPts val="1200"/>
              </a:spcBef>
              <a:spcAft>
                <a:spcPts val="0"/>
              </a:spcAft>
              <a:buClr>
                <a:srgbClr val="70AD47"/>
              </a:buClr>
              <a:buSzPts val="2400"/>
              <a:buFont typeface="Calibri"/>
              <a:buNone/>
            </a:pPr>
            <a:r>
              <a:rPr lang="en" sz="2400" dirty="0">
                <a:solidFill>
                  <a:schemeClr val="lt2"/>
                </a:solidFill>
              </a:rPr>
              <a:t>Of course, you are feeling…</a:t>
            </a:r>
            <a:endParaRPr sz="2400" dirty="0">
              <a:solidFill>
                <a:schemeClr val="lt2"/>
              </a:solidFill>
            </a:endParaRPr>
          </a:p>
          <a:p>
            <a:pPr marL="0" lvl="0" indent="0" algn="l" rtl="0">
              <a:lnSpc>
                <a:spcPct val="90000"/>
              </a:lnSpc>
              <a:spcBef>
                <a:spcPts val="1200"/>
              </a:spcBef>
              <a:spcAft>
                <a:spcPts val="0"/>
              </a:spcAft>
              <a:buClr>
                <a:srgbClr val="70AD47"/>
              </a:buClr>
              <a:buSzPts val="2400"/>
              <a:buFont typeface="Calibri"/>
              <a:buNone/>
            </a:pPr>
            <a:r>
              <a:rPr lang="en" sz="2400" dirty="0">
                <a:solidFill>
                  <a:schemeClr val="lt2"/>
                </a:solidFill>
              </a:rPr>
              <a:t>This is so tough!</a:t>
            </a:r>
            <a:endParaRPr sz="2400" dirty="0">
              <a:solidFill>
                <a:schemeClr val="lt2"/>
              </a:solidFill>
            </a:endParaRPr>
          </a:p>
          <a:p>
            <a:pPr marL="0" lvl="0" indent="0" algn="l" rtl="0">
              <a:lnSpc>
                <a:spcPct val="90000"/>
              </a:lnSpc>
              <a:spcBef>
                <a:spcPts val="1200"/>
              </a:spcBef>
              <a:spcAft>
                <a:spcPts val="600"/>
              </a:spcAft>
              <a:buClr>
                <a:srgbClr val="70AD47"/>
              </a:buClr>
              <a:buSzPts val="2400"/>
              <a:buFont typeface="Calibri"/>
              <a:buNone/>
            </a:pPr>
            <a:r>
              <a:rPr lang="en" sz="2400" dirty="0">
                <a:solidFill>
                  <a:schemeClr val="lt2"/>
                </a:solidFill>
              </a:rPr>
              <a:t>I bet you’re feeling…</a:t>
            </a:r>
            <a:endParaRPr sz="2400" dirty="0">
              <a:solidFill>
                <a:schemeClr val="lt2"/>
              </a:solidFill>
            </a:endParaRPr>
          </a:p>
        </p:txBody>
      </p:sp>
      <p:sp>
        <p:nvSpPr>
          <p:cNvPr id="104" name="Google Shape;104;p18"/>
          <p:cNvSpPr txBox="1">
            <a:spLocks noGrp="1"/>
          </p:cNvSpPr>
          <p:nvPr>
            <p:ph type="title"/>
          </p:nvPr>
        </p:nvSpPr>
        <p:spPr>
          <a:xfrm>
            <a:off x="4861559" y="455025"/>
            <a:ext cx="4047051" cy="635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00" b="1">
                <a:latin typeface="Playfair Display"/>
                <a:ea typeface="Playfair Display"/>
                <a:cs typeface="Playfair Display"/>
                <a:sym typeface="Playfair Display"/>
              </a:rPr>
              <a:t>Not like….</a:t>
            </a:r>
            <a:endParaRPr sz="2400" b="1">
              <a:latin typeface="Playfair Display"/>
              <a:ea typeface="Playfair Display"/>
              <a:cs typeface="Playfair Display"/>
              <a:sym typeface="Playfair Display"/>
            </a:endParaRPr>
          </a:p>
        </p:txBody>
      </p:sp>
      <p:sp>
        <p:nvSpPr>
          <p:cNvPr id="105" name="Google Shape;105;p18"/>
          <p:cNvSpPr txBox="1"/>
          <p:nvPr/>
        </p:nvSpPr>
        <p:spPr>
          <a:xfrm>
            <a:off x="4861560" y="1090425"/>
            <a:ext cx="4294008" cy="3767155"/>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200"/>
              </a:spcBef>
              <a:spcAft>
                <a:spcPts val="0"/>
              </a:spcAft>
              <a:buNone/>
            </a:pPr>
            <a:r>
              <a:rPr lang="en" sz="2400">
                <a:solidFill>
                  <a:schemeClr val="lt2"/>
                </a:solidFill>
                <a:latin typeface="Playfair Display Medium"/>
                <a:ea typeface="Playfair Display Medium"/>
                <a:cs typeface="Playfair Display Medium"/>
                <a:sym typeface="Playfair Display Medium"/>
              </a:rPr>
              <a:t>What’s the big deal?</a:t>
            </a:r>
            <a:endParaRPr sz="2400">
              <a:solidFill>
                <a:schemeClr val="lt2"/>
              </a:solidFill>
              <a:latin typeface="Playfair Display Medium"/>
              <a:ea typeface="Playfair Display Medium"/>
              <a:cs typeface="Playfair Display Medium"/>
              <a:sym typeface="Playfair Display Medium"/>
            </a:endParaRPr>
          </a:p>
          <a:p>
            <a:pPr marL="0" marR="0" lvl="0" indent="0" algn="l" rtl="0">
              <a:lnSpc>
                <a:spcPct val="90000"/>
              </a:lnSpc>
              <a:spcBef>
                <a:spcPts val="1200"/>
              </a:spcBef>
              <a:spcAft>
                <a:spcPts val="0"/>
              </a:spcAft>
              <a:buNone/>
            </a:pPr>
            <a:r>
              <a:rPr lang="en" sz="2400">
                <a:solidFill>
                  <a:schemeClr val="lt2"/>
                </a:solidFill>
                <a:latin typeface="Playfair Display Medium"/>
                <a:ea typeface="Playfair Display Medium"/>
                <a:cs typeface="Playfair Display Medium"/>
                <a:sym typeface="Playfair Display Medium"/>
              </a:rPr>
              <a:t>You’re being too sensitive</a:t>
            </a:r>
            <a:endParaRPr sz="2400">
              <a:solidFill>
                <a:schemeClr val="lt2"/>
              </a:solidFill>
              <a:latin typeface="Playfair Display Medium"/>
              <a:ea typeface="Playfair Display Medium"/>
              <a:cs typeface="Playfair Display Medium"/>
              <a:sym typeface="Playfair Display Medium"/>
            </a:endParaRPr>
          </a:p>
          <a:p>
            <a:pPr marL="0" marR="0" lvl="0" indent="0" algn="l" rtl="0">
              <a:lnSpc>
                <a:spcPct val="90000"/>
              </a:lnSpc>
              <a:spcBef>
                <a:spcPts val="1200"/>
              </a:spcBef>
              <a:spcAft>
                <a:spcPts val="0"/>
              </a:spcAft>
              <a:buNone/>
            </a:pPr>
            <a:r>
              <a:rPr lang="en" sz="2400">
                <a:solidFill>
                  <a:schemeClr val="lt2"/>
                </a:solidFill>
                <a:latin typeface="Playfair Display Medium"/>
                <a:ea typeface="Playfair Display Medium"/>
                <a:cs typeface="Playfair Display Medium"/>
                <a:sym typeface="Playfair Display Medium"/>
              </a:rPr>
              <a:t>Just calm down!</a:t>
            </a:r>
            <a:endParaRPr sz="2400">
              <a:solidFill>
                <a:schemeClr val="lt2"/>
              </a:solidFill>
              <a:latin typeface="Playfair Display Medium"/>
              <a:ea typeface="Playfair Display Medium"/>
              <a:cs typeface="Playfair Display Medium"/>
              <a:sym typeface="Playfair Display Medium"/>
            </a:endParaRPr>
          </a:p>
          <a:p>
            <a:pPr marL="0" marR="0" lvl="0" indent="0" algn="l" rtl="0">
              <a:lnSpc>
                <a:spcPct val="90000"/>
              </a:lnSpc>
              <a:spcBef>
                <a:spcPts val="1200"/>
              </a:spcBef>
              <a:spcAft>
                <a:spcPts val="0"/>
              </a:spcAft>
              <a:buNone/>
            </a:pPr>
            <a:r>
              <a:rPr lang="en" sz="2400">
                <a:solidFill>
                  <a:schemeClr val="lt2"/>
                </a:solidFill>
                <a:latin typeface="Playfair Display Medium"/>
                <a:ea typeface="Playfair Display Medium"/>
                <a:cs typeface="Playfair Display Medium"/>
                <a:sym typeface="Playfair Display Medium"/>
              </a:rPr>
              <a:t>Don’t worry about it, you’ll get it next time!</a:t>
            </a:r>
            <a:endParaRPr sz="2400">
              <a:solidFill>
                <a:schemeClr val="lt2"/>
              </a:solidFill>
              <a:latin typeface="Playfair Display Medium"/>
              <a:ea typeface="Playfair Display Medium"/>
              <a:cs typeface="Playfair Display Medium"/>
              <a:sym typeface="Playfair Display Medium"/>
            </a:endParaRPr>
          </a:p>
          <a:p>
            <a:pPr marL="0" marR="0" lvl="0" indent="0" algn="l" rtl="0">
              <a:lnSpc>
                <a:spcPct val="90000"/>
              </a:lnSpc>
              <a:spcBef>
                <a:spcPts val="1200"/>
              </a:spcBef>
              <a:spcAft>
                <a:spcPts val="0"/>
              </a:spcAft>
              <a:buNone/>
            </a:pPr>
            <a:r>
              <a:rPr lang="en" sz="2400">
                <a:solidFill>
                  <a:schemeClr val="lt2"/>
                </a:solidFill>
                <a:latin typeface="Playfair Display Medium"/>
                <a:ea typeface="Playfair Display Medium"/>
                <a:cs typeface="Playfair Display Medium"/>
                <a:sym typeface="Playfair Display Medium"/>
              </a:rPr>
              <a:t>There are bigger problems in the world!</a:t>
            </a:r>
            <a:endParaRPr sz="2400">
              <a:solidFill>
                <a:schemeClr val="lt2"/>
              </a:solidFill>
              <a:latin typeface="Playfair Display Medium"/>
              <a:ea typeface="Playfair Display Medium"/>
              <a:cs typeface="Playfair Display Medium"/>
              <a:sym typeface="Playfair Display Medium"/>
            </a:endParaRPr>
          </a:p>
          <a:p>
            <a:pPr marL="0" marR="0" lvl="0" indent="0" algn="l" rtl="0">
              <a:lnSpc>
                <a:spcPct val="90000"/>
              </a:lnSpc>
              <a:spcBef>
                <a:spcPts val="1200"/>
              </a:spcBef>
              <a:spcAft>
                <a:spcPts val="0"/>
              </a:spcAft>
              <a:buNone/>
            </a:pPr>
            <a:r>
              <a:rPr lang="en" sz="2400">
                <a:solidFill>
                  <a:schemeClr val="lt2"/>
                </a:solidFill>
                <a:latin typeface="Playfair Display Medium"/>
                <a:ea typeface="Playfair Display Medium"/>
                <a:cs typeface="Playfair Display Medium"/>
                <a:sym typeface="Playfair Display Medium"/>
              </a:rPr>
              <a:t>Don’t be so angry.</a:t>
            </a:r>
            <a:endParaRPr sz="2400">
              <a:solidFill>
                <a:schemeClr val="lt2"/>
              </a:solidFill>
            </a:endParaRPr>
          </a:p>
        </p:txBody>
      </p:sp>
      <p:pic>
        <p:nvPicPr>
          <p:cNvPr id="106" name="Google Shape;106;p18"/>
          <p:cNvPicPr preferRelativeResize="0"/>
          <p:nvPr/>
        </p:nvPicPr>
        <p:blipFill rotWithShape="1">
          <a:blip r:embed="rId3">
            <a:alphaModFix/>
          </a:blip>
          <a:srcRect l="28114" t="13557" r="33085" b="17967"/>
          <a:stretch/>
        </p:blipFill>
        <p:spPr>
          <a:xfrm rot="1767243">
            <a:off x="7695250" y="572900"/>
            <a:ext cx="846851" cy="1494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0">
          <a:extLst>
            <a:ext uri="{FF2B5EF4-FFF2-40B4-BE49-F238E27FC236}">
              <a16:creationId xmlns:a16="http://schemas.microsoft.com/office/drawing/2014/main" id="{E75DE0CA-5F34-008C-BE98-EE401E139456}"/>
            </a:ext>
          </a:extLst>
        </p:cNvPr>
        <p:cNvGrpSpPr/>
        <p:nvPr/>
      </p:nvGrpSpPr>
      <p:grpSpPr>
        <a:xfrm>
          <a:off x="0" y="0"/>
          <a:ext cx="0" cy="0"/>
          <a:chOff x="0" y="0"/>
          <a:chExt cx="0" cy="0"/>
        </a:xfrm>
      </p:grpSpPr>
      <p:sp>
        <p:nvSpPr>
          <p:cNvPr id="111" name="Google Shape;111;p19">
            <a:extLst>
              <a:ext uri="{FF2B5EF4-FFF2-40B4-BE49-F238E27FC236}">
                <a16:creationId xmlns:a16="http://schemas.microsoft.com/office/drawing/2014/main" id="{4F429A29-BD8E-D6CF-F1C8-B27313FFC823}"/>
              </a:ext>
            </a:extLst>
          </p:cNvPr>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a:solidFill>
                  <a:srgbClr val="434343"/>
                </a:solidFill>
              </a:rPr>
              <a:t>Validation Level One</a:t>
            </a:r>
            <a:endParaRPr/>
          </a:p>
        </p:txBody>
      </p:sp>
      <p:sp>
        <p:nvSpPr>
          <p:cNvPr id="112" name="Google Shape;112;p19">
            <a:extLst>
              <a:ext uri="{FF2B5EF4-FFF2-40B4-BE49-F238E27FC236}">
                <a16:creationId xmlns:a16="http://schemas.microsoft.com/office/drawing/2014/main" id="{6D8933AB-E0A1-C5F5-8F41-E4057682CD78}"/>
              </a:ext>
            </a:extLst>
          </p:cNvPr>
          <p:cNvSpPr txBox="1"/>
          <p:nvPr/>
        </p:nvSpPr>
        <p:spPr>
          <a:xfrm>
            <a:off x="373625" y="1128875"/>
            <a:ext cx="8450400" cy="3437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2500">
                <a:solidFill>
                  <a:schemeClr val="lt2"/>
                </a:solidFill>
                <a:latin typeface="Playfair Display Medium"/>
                <a:ea typeface="Playfair Display Medium"/>
                <a:cs typeface="Playfair Display Medium"/>
                <a:sym typeface="Playfair Display Medium"/>
              </a:rPr>
              <a:t>Being Present, Unbiased Listening and Observing</a:t>
            </a:r>
            <a:endParaRPr sz="2500">
              <a:solidFill>
                <a:schemeClr val="lt2"/>
              </a:solidFill>
              <a:latin typeface="Playfair Display Medium"/>
              <a:ea typeface="Playfair Display Medium"/>
              <a:cs typeface="Playfair Display Medium"/>
              <a:sym typeface="Playfair Display Medium"/>
            </a:endParaRPr>
          </a:p>
          <a:p>
            <a:pPr marL="457200" marR="0" lvl="0" indent="-387350" algn="l" rtl="0">
              <a:lnSpc>
                <a:spcPct val="115000"/>
              </a:lnSpc>
              <a:spcBef>
                <a:spcPts val="1200"/>
              </a:spcBef>
              <a:spcAft>
                <a:spcPts val="0"/>
              </a:spcAft>
              <a:buClr>
                <a:schemeClr val="lt2"/>
              </a:buClr>
              <a:buSzPts val="2500"/>
              <a:buFont typeface="Playfair Display Medium"/>
              <a:buChar char="●"/>
            </a:pPr>
            <a:r>
              <a:rPr lang="en" sz="2500">
                <a:solidFill>
                  <a:schemeClr val="lt2"/>
                </a:solidFill>
                <a:latin typeface="Playfair Display Medium"/>
                <a:ea typeface="Playfair Display Medium"/>
                <a:cs typeface="Playfair Display Medium"/>
                <a:sym typeface="Playfair Display Medium"/>
              </a:rPr>
              <a:t>Remembering What Has Been Shared </a:t>
            </a:r>
            <a:endParaRPr sz="2500">
              <a:solidFill>
                <a:schemeClr val="lt2"/>
              </a:solidFill>
              <a:latin typeface="Playfair Display Medium"/>
              <a:ea typeface="Playfair Display Medium"/>
              <a:cs typeface="Playfair Display Medium"/>
              <a:sym typeface="Playfair Display Medium"/>
            </a:endParaRPr>
          </a:p>
          <a:p>
            <a:pPr marL="457200" marR="0" lvl="0" indent="-387350" algn="l" rtl="0">
              <a:lnSpc>
                <a:spcPct val="115000"/>
              </a:lnSpc>
              <a:spcBef>
                <a:spcPts val="0"/>
              </a:spcBef>
              <a:spcAft>
                <a:spcPts val="0"/>
              </a:spcAft>
              <a:buClr>
                <a:schemeClr val="lt2"/>
              </a:buClr>
              <a:buSzPts val="2500"/>
              <a:buFont typeface="Playfair Display Medium"/>
              <a:buChar char="●"/>
            </a:pPr>
            <a:r>
              <a:rPr lang="en" sz="2500">
                <a:solidFill>
                  <a:schemeClr val="lt2"/>
                </a:solidFill>
                <a:latin typeface="Playfair Display Medium"/>
                <a:ea typeface="Playfair Display Medium"/>
                <a:cs typeface="Playfair Display Medium"/>
                <a:sym typeface="Playfair Display Medium"/>
              </a:rPr>
              <a:t>Engaging, Nodding, Making Eye Contact, Open Body Posture</a:t>
            </a:r>
            <a:endParaRPr sz="2500">
              <a:solidFill>
                <a:schemeClr val="lt2"/>
              </a:solidFill>
              <a:latin typeface="Playfair Display Medium"/>
              <a:ea typeface="Playfair Display Medium"/>
              <a:cs typeface="Playfair Display Medium"/>
              <a:sym typeface="Playfair Display Medium"/>
            </a:endParaRPr>
          </a:p>
          <a:p>
            <a:pPr marL="0" marR="0" lvl="0" indent="0" algn="l" rtl="0">
              <a:lnSpc>
                <a:spcPct val="115000"/>
              </a:lnSpc>
              <a:spcBef>
                <a:spcPts val="1200"/>
              </a:spcBef>
              <a:spcAft>
                <a:spcPts val="0"/>
              </a:spcAft>
              <a:buNone/>
            </a:pPr>
            <a:endParaRPr sz="2000">
              <a:solidFill>
                <a:schemeClr val="lt1"/>
              </a:solidFill>
              <a:latin typeface="Playfair Display Medium"/>
              <a:ea typeface="Playfair Display Medium"/>
              <a:cs typeface="Playfair Display Medium"/>
              <a:sym typeface="Playfair Display Medium"/>
            </a:endParaRPr>
          </a:p>
          <a:p>
            <a:pPr marL="0" marR="0" lvl="0" indent="0" algn="l" rtl="0">
              <a:lnSpc>
                <a:spcPct val="115000"/>
              </a:lnSpc>
              <a:spcBef>
                <a:spcPts val="1200"/>
              </a:spcBef>
              <a:spcAft>
                <a:spcPts val="0"/>
              </a:spcAft>
              <a:buNone/>
            </a:pPr>
            <a:endParaRPr sz="2000">
              <a:solidFill>
                <a:schemeClr val="lt1"/>
              </a:solidFill>
              <a:latin typeface="Playfair Display Medium"/>
              <a:ea typeface="Playfair Display Medium"/>
              <a:cs typeface="Playfair Display Medium"/>
              <a:sym typeface="Playfair Display Medium"/>
            </a:endParaRPr>
          </a:p>
          <a:p>
            <a:pPr marL="0" marR="0" lvl="0" indent="0" algn="l" rtl="0">
              <a:lnSpc>
                <a:spcPct val="115000"/>
              </a:lnSpc>
              <a:spcBef>
                <a:spcPts val="1200"/>
              </a:spcBef>
              <a:spcAft>
                <a:spcPts val="1200"/>
              </a:spcAft>
              <a:buNone/>
            </a:pPr>
            <a:endParaRPr sz="1800">
              <a:solidFill>
                <a:schemeClr val="lt1"/>
              </a:solidFill>
              <a:latin typeface="Playfair Display Medium"/>
              <a:ea typeface="Playfair Display Medium"/>
              <a:cs typeface="Playfair Display Medium"/>
              <a:sym typeface="Playfair Display Medium"/>
            </a:endParaRPr>
          </a:p>
        </p:txBody>
      </p:sp>
      <p:pic>
        <p:nvPicPr>
          <p:cNvPr id="113" name="Google Shape;113;p19">
            <a:extLst>
              <a:ext uri="{FF2B5EF4-FFF2-40B4-BE49-F238E27FC236}">
                <a16:creationId xmlns:a16="http://schemas.microsoft.com/office/drawing/2014/main" id="{D6D86D2F-BB8A-6169-8110-27BFA64C8D45}"/>
              </a:ext>
            </a:extLst>
          </p:cNvPr>
          <p:cNvPicPr preferRelativeResize="0"/>
          <p:nvPr/>
        </p:nvPicPr>
        <p:blipFill>
          <a:blip r:embed="rId3">
            <a:alphaModFix/>
          </a:blip>
          <a:stretch>
            <a:fillRect/>
          </a:stretch>
        </p:blipFill>
        <p:spPr>
          <a:xfrm rot="1278351">
            <a:off x="6820887" y="3063676"/>
            <a:ext cx="1911674" cy="1911674"/>
          </a:xfrm>
          <a:prstGeom prst="rect">
            <a:avLst/>
          </a:prstGeom>
          <a:noFill/>
          <a:ln>
            <a:noFill/>
          </a:ln>
        </p:spPr>
      </p:pic>
    </p:spTree>
    <p:extLst>
      <p:ext uri="{BB962C8B-B14F-4D97-AF65-F5344CB8AC3E}">
        <p14:creationId xmlns:p14="http://schemas.microsoft.com/office/powerpoint/2010/main" val="305227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a:solidFill>
                  <a:srgbClr val="434343"/>
                </a:solidFill>
              </a:rPr>
              <a:t>Validation Level Two</a:t>
            </a:r>
            <a:endParaRPr/>
          </a:p>
        </p:txBody>
      </p:sp>
      <p:sp>
        <p:nvSpPr>
          <p:cNvPr id="119" name="Google Shape;119;p20"/>
          <p:cNvSpPr txBox="1"/>
          <p:nvPr/>
        </p:nvSpPr>
        <p:spPr>
          <a:xfrm>
            <a:off x="373625" y="1128875"/>
            <a:ext cx="8450400" cy="3437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2500" dirty="0">
                <a:solidFill>
                  <a:schemeClr val="lt2"/>
                </a:solidFill>
                <a:latin typeface="Playfair Display Medium"/>
                <a:ea typeface="Playfair Display Medium"/>
                <a:cs typeface="Playfair Display Medium"/>
                <a:sym typeface="Playfair Display Medium"/>
              </a:rPr>
              <a:t>Accurate Reflection </a:t>
            </a:r>
            <a:endParaRPr sz="2500" dirty="0">
              <a:solidFill>
                <a:schemeClr val="lt2"/>
              </a:solidFill>
              <a:latin typeface="Playfair Display Medium"/>
              <a:ea typeface="Playfair Display Medium"/>
              <a:cs typeface="Playfair Display Medium"/>
              <a:sym typeface="Playfair Display Medium"/>
            </a:endParaRPr>
          </a:p>
          <a:p>
            <a:pPr marL="457200" marR="0" lvl="0" indent="-387350" algn="l" rtl="0">
              <a:lnSpc>
                <a:spcPct val="115000"/>
              </a:lnSpc>
              <a:spcBef>
                <a:spcPts val="1200"/>
              </a:spcBef>
              <a:spcAft>
                <a:spcPts val="0"/>
              </a:spcAft>
              <a:buClr>
                <a:schemeClr val="lt2"/>
              </a:buClr>
              <a:buSzPts val="2500"/>
              <a:buFont typeface="Playfair Display Medium"/>
              <a:buChar char="●"/>
            </a:pPr>
            <a:r>
              <a:rPr lang="en" sz="2500" dirty="0">
                <a:solidFill>
                  <a:schemeClr val="lt2"/>
                </a:solidFill>
                <a:latin typeface="Playfair Display Medium"/>
                <a:ea typeface="Playfair Display Medium"/>
                <a:cs typeface="Playfair Display Medium"/>
                <a:sym typeface="Playfair Display Medium"/>
              </a:rPr>
              <a:t>“What I’m hearing is…am I right?”</a:t>
            </a:r>
            <a:endParaRPr sz="2500" dirty="0">
              <a:solidFill>
                <a:schemeClr val="lt2"/>
              </a:solidFill>
              <a:latin typeface="Playfair Display Medium"/>
              <a:ea typeface="Playfair Display Medium"/>
              <a:cs typeface="Playfair Display Medium"/>
              <a:sym typeface="Playfair Display Medium"/>
            </a:endParaRPr>
          </a:p>
          <a:p>
            <a:pPr marL="457200" marR="0" lvl="0" indent="-387350" algn="l" rtl="0">
              <a:lnSpc>
                <a:spcPct val="115000"/>
              </a:lnSpc>
              <a:spcBef>
                <a:spcPts val="0"/>
              </a:spcBef>
              <a:spcAft>
                <a:spcPts val="0"/>
              </a:spcAft>
              <a:buClr>
                <a:schemeClr val="lt2"/>
              </a:buClr>
              <a:buSzPts val="2500"/>
              <a:buFont typeface="Playfair Display Medium"/>
              <a:buChar char="●"/>
            </a:pPr>
            <a:r>
              <a:rPr lang="en" sz="2500" dirty="0">
                <a:solidFill>
                  <a:schemeClr val="lt2"/>
                </a:solidFill>
                <a:latin typeface="Playfair Display Medium"/>
                <a:ea typeface="Playfair Display Medium"/>
                <a:cs typeface="Playfair Display Medium"/>
                <a:sym typeface="Playfair Display Medium"/>
              </a:rPr>
              <a:t>Confirm what is said is what is heard.</a:t>
            </a:r>
            <a:endParaRPr sz="2500" dirty="0">
              <a:solidFill>
                <a:schemeClr val="lt2"/>
              </a:solidFill>
              <a:latin typeface="Playfair Display Medium"/>
              <a:ea typeface="Playfair Display Medium"/>
              <a:cs typeface="Playfair Display Medium"/>
              <a:sym typeface="Playfair Display Medium"/>
            </a:endParaRPr>
          </a:p>
          <a:p>
            <a:pPr marL="0" marR="0" lvl="0" indent="0" algn="l" rtl="0">
              <a:lnSpc>
                <a:spcPct val="115000"/>
              </a:lnSpc>
              <a:spcBef>
                <a:spcPts val="1200"/>
              </a:spcBef>
              <a:spcAft>
                <a:spcPts val="0"/>
              </a:spcAft>
              <a:buNone/>
            </a:pPr>
            <a:endParaRPr sz="2000" dirty="0">
              <a:solidFill>
                <a:schemeClr val="lt1"/>
              </a:solidFill>
              <a:latin typeface="Playfair Display Medium"/>
              <a:ea typeface="Playfair Display Medium"/>
              <a:cs typeface="Playfair Display Medium"/>
              <a:sym typeface="Playfair Display Medium"/>
            </a:endParaRPr>
          </a:p>
          <a:p>
            <a:pPr marL="0" marR="0" lvl="0" indent="0" algn="l" rtl="0">
              <a:lnSpc>
                <a:spcPct val="115000"/>
              </a:lnSpc>
              <a:spcBef>
                <a:spcPts val="1200"/>
              </a:spcBef>
              <a:spcAft>
                <a:spcPts val="0"/>
              </a:spcAft>
              <a:buNone/>
            </a:pPr>
            <a:endParaRPr sz="2000" dirty="0">
              <a:solidFill>
                <a:schemeClr val="lt1"/>
              </a:solidFill>
              <a:latin typeface="Playfair Display Medium"/>
              <a:ea typeface="Playfair Display Medium"/>
              <a:cs typeface="Playfair Display Medium"/>
              <a:sym typeface="Playfair Display Medium"/>
            </a:endParaRPr>
          </a:p>
          <a:p>
            <a:pPr marL="0" marR="0" lvl="0" indent="0" algn="l" rtl="0">
              <a:lnSpc>
                <a:spcPct val="115000"/>
              </a:lnSpc>
              <a:spcBef>
                <a:spcPts val="1200"/>
              </a:spcBef>
              <a:spcAft>
                <a:spcPts val="1200"/>
              </a:spcAft>
              <a:buNone/>
            </a:pPr>
            <a:endParaRPr sz="1800" dirty="0">
              <a:solidFill>
                <a:schemeClr val="lt1"/>
              </a:solidFill>
              <a:latin typeface="Playfair Display Medium"/>
              <a:ea typeface="Playfair Display Medium"/>
              <a:cs typeface="Playfair Display Medium"/>
              <a:sym typeface="Playfair Display Medium"/>
            </a:endParaRPr>
          </a:p>
        </p:txBody>
      </p:sp>
      <p:pic>
        <p:nvPicPr>
          <p:cNvPr id="120" name="Google Shape;120;p20"/>
          <p:cNvPicPr preferRelativeResize="0"/>
          <p:nvPr/>
        </p:nvPicPr>
        <p:blipFill>
          <a:blip r:embed="rId3">
            <a:alphaModFix/>
          </a:blip>
          <a:stretch>
            <a:fillRect/>
          </a:stretch>
        </p:blipFill>
        <p:spPr>
          <a:xfrm>
            <a:off x="5060701" y="2520375"/>
            <a:ext cx="3300925" cy="22642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a:solidFill>
                  <a:srgbClr val="434343"/>
                </a:solidFill>
              </a:rPr>
              <a:t>Validation Level Three</a:t>
            </a:r>
            <a:endParaRPr/>
          </a:p>
        </p:txBody>
      </p:sp>
      <p:sp>
        <p:nvSpPr>
          <p:cNvPr id="126" name="Google Shape;126;p21"/>
          <p:cNvSpPr txBox="1"/>
          <p:nvPr/>
        </p:nvSpPr>
        <p:spPr>
          <a:xfrm>
            <a:off x="373625" y="1128875"/>
            <a:ext cx="8450400" cy="3437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2500">
                <a:solidFill>
                  <a:schemeClr val="lt2"/>
                </a:solidFill>
                <a:latin typeface="Playfair Display Medium"/>
                <a:ea typeface="Playfair Display Medium"/>
                <a:cs typeface="Playfair Display Medium"/>
                <a:sym typeface="Playfair Display Medium"/>
              </a:rPr>
              <a:t>Articulating the Nonverbalized Emotions, Thoughts, or Behavior Patterns</a:t>
            </a:r>
            <a:endParaRPr sz="2500">
              <a:solidFill>
                <a:schemeClr val="lt2"/>
              </a:solidFill>
              <a:latin typeface="Playfair Display Medium"/>
              <a:ea typeface="Playfair Display Medium"/>
              <a:cs typeface="Playfair Display Medium"/>
              <a:sym typeface="Playfair Display Medium"/>
            </a:endParaRPr>
          </a:p>
          <a:p>
            <a:pPr marL="457200" marR="0" lvl="0" indent="-387350" algn="l" rtl="0">
              <a:lnSpc>
                <a:spcPct val="115000"/>
              </a:lnSpc>
              <a:spcBef>
                <a:spcPts val="1200"/>
              </a:spcBef>
              <a:spcAft>
                <a:spcPts val="0"/>
              </a:spcAft>
              <a:buClr>
                <a:schemeClr val="lt2"/>
              </a:buClr>
              <a:buSzPts val="2500"/>
              <a:buFont typeface="Playfair Display Medium"/>
              <a:buChar char="●"/>
            </a:pPr>
            <a:r>
              <a:rPr lang="en" sz="2500">
                <a:solidFill>
                  <a:schemeClr val="lt2"/>
                </a:solidFill>
                <a:latin typeface="Playfair Display Medium"/>
                <a:ea typeface="Playfair Display Medium"/>
                <a:cs typeface="Playfair Display Medium"/>
                <a:sym typeface="Playfair Display Medium"/>
              </a:rPr>
              <a:t>“I know how much you have worried about how your daughter is performing in reading and I can imagine it is concerning not seeing her make the progress you had hoped she would have made.”</a:t>
            </a:r>
            <a:endParaRPr sz="2500">
              <a:solidFill>
                <a:schemeClr val="lt2"/>
              </a:solidFill>
              <a:latin typeface="Playfair Display Medium"/>
              <a:ea typeface="Playfair Display Medium"/>
              <a:cs typeface="Playfair Display Medium"/>
              <a:sym typeface="Playfair Display Medium"/>
            </a:endParaRPr>
          </a:p>
          <a:p>
            <a:pPr marL="0" marR="0" lvl="0" indent="0" algn="l" rtl="0">
              <a:lnSpc>
                <a:spcPct val="115000"/>
              </a:lnSpc>
              <a:spcBef>
                <a:spcPts val="1200"/>
              </a:spcBef>
              <a:spcAft>
                <a:spcPts val="0"/>
              </a:spcAft>
              <a:buNone/>
            </a:pPr>
            <a:endParaRPr sz="2000">
              <a:solidFill>
                <a:schemeClr val="lt1"/>
              </a:solidFill>
              <a:latin typeface="Playfair Display Medium"/>
              <a:ea typeface="Playfair Display Medium"/>
              <a:cs typeface="Playfair Display Medium"/>
              <a:sym typeface="Playfair Display Medium"/>
            </a:endParaRPr>
          </a:p>
          <a:p>
            <a:pPr marL="0" marR="0" lvl="0" indent="0" algn="l" rtl="0">
              <a:lnSpc>
                <a:spcPct val="115000"/>
              </a:lnSpc>
              <a:spcBef>
                <a:spcPts val="1200"/>
              </a:spcBef>
              <a:spcAft>
                <a:spcPts val="0"/>
              </a:spcAft>
              <a:buNone/>
            </a:pPr>
            <a:endParaRPr sz="2000">
              <a:solidFill>
                <a:schemeClr val="lt1"/>
              </a:solidFill>
              <a:latin typeface="Playfair Display Medium"/>
              <a:ea typeface="Playfair Display Medium"/>
              <a:cs typeface="Playfair Display Medium"/>
              <a:sym typeface="Playfair Display Medium"/>
            </a:endParaRPr>
          </a:p>
          <a:p>
            <a:pPr marL="0" marR="0" lvl="0" indent="0" algn="l" rtl="0">
              <a:lnSpc>
                <a:spcPct val="115000"/>
              </a:lnSpc>
              <a:spcBef>
                <a:spcPts val="1200"/>
              </a:spcBef>
              <a:spcAft>
                <a:spcPts val="1200"/>
              </a:spcAft>
              <a:buNone/>
            </a:pPr>
            <a:endParaRPr sz="1800">
              <a:solidFill>
                <a:schemeClr val="lt1"/>
              </a:solidFill>
              <a:latin typeface="Playfair Display Medium"/>
              <a:ea typeface="Playfair Display Medium"/>
              <a:cs typeface="Playfair Display Medium"/>
              <a:sym typeface="Playfair Display Medium"/>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a:solidFill>
                  <a:srgbClr val="434343"/>
                </a:solidFill>
              </a:rPr>
              <a:t>Validation Level Four</a:t>
            </a:r>
            <a:endParaRPr/>
          </a:p>
        </p:txBody>
      </p:sp>
      <p:sp>
        <p:nvSpPr>
          <p:cNvPr id="132" name="Google Shape;132;p22"/>
          <p:cNvSpPr txBox="1"/>
          <p:nvPr/>
        </p:nvSpPr>
        <p:spPr>
          <a:xfrm>
            <a:off x="373625" y="1128875"/>
            <a:ext cx="8450400" cy="3437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2500">
                <a:solidFill>
                  <a:schemeClr val="lt2"/>
                </a:solidFill>
                <a:latin typeface="Playfair Display Medium"/>
                <a:ea typeface="Playfair Display Medium"/>
                <a:cs typeface="Playfair Display Medium"/>
                <a:sym typeface="Playfair Display Medium"/>
              </a:rPr>
              <a:t>Understanding in Terms of Past Learning</a:t>
            </a:r>
            <a:endParaRPr sz="2500">
              <a:solidFill>
                <a:schemeClr val="lt2"/>
              </a:solidFill>
              <a:latin typeface="Playfair Display Medium"/>
              <a:ea typeface="Playfair Display Medium"/>
              <a:cs typeface="Playfair Display Medium"/>
              <a:sym typeface="Playfair Display Medium"/>
            </a:endParaRPr>
          </a:p>
          <a:p>
            <a:pPr marL="457200" marR="0" lvl="0" indent="-387350" algn="l" rtl="0">
              <a:lnSpc>
                <a:spcPct val="115000"/>
              </a:lnSpc>
              <a:spcBef>
                <a:spcPts val="1200"/>
              </a:spcBef>
              <a:spcAft>
                <a:spcPts val="0"/>
              </a:spcAft>
              <a:buClr>
                <a:schemeClr val="lt2"/>
              </a:buClr>
              <a:buSzPts val="2500"/>
              <a:buFont typeface="Playfair Display Medium"/>
              <a:buChar char="●"/>
            </a:pPr>
            <a:r>
              <a:rPr lang="en" sz="2500">
                <a:solidFill>
                  <a:schemeClr val="lt2"/>
                </a:solidFill>
                <a:latin typeface="Playfair Display Medium"/>
                <a:ea typeface="Playfair Display Medium"/>
                <a:cs typeface="Playfair Display Medium"/>
                <a:sym typeface="Playfair Display Medium"/>
              </a:rPr>
              <a:t>“Given everything you have experienced, it makes sense that you would feel/think/do _____”</a:t>
            </a:r>
            <a:endParaRPr sz="2500">
              <a:solidFill>
                <a:schemeClr val="lt2"/>
              </a:solidFill>
              <a:latin typeface="Playfair Display Medium"/>
              <a:ea typeface="Playfair Display Medium"/>
              <a:cs typeface="Playfair Display Medium"/>
              <a:sym typeface="Playfair Display Medium"/>
            </a:endParaRPr>
          </a:p>
          <a:p>
            <a:pPr marL="0" marR="0" lvl="0" indent="0" algn="l" rtl="0">
              <a:lnSpc>
                <a:spcPct val="115000"/>
              </a:lnSpc>
              <a:spcBef>
                <a:spcPts val="1200"/>
              </a:spcBef>
              <a:spcAft>
                <a:spcPts val="0"/>
              </a:spcAft>
              <a:buNone/>
            </a:pPr>
            <a:endParaRPr sz="2000">
              <a:solidFill>
                <a:schemeClr val="lt1"/>
              </a:solidFill>
              <a:latin typeface="Playfair Display Medium"/>
              <a:ea typeface="Playfair Display Medium"/>
              <a:cs typeface="Playfair Display Medium"/>
              <a:sym typeface="Playfair Display Medium"/>
            </a:endParaRPr>
          </a:p>
          <a:p>
            <a:pPr marL="0" marR="0" lvl="0" indent="0" algn="l" rtl="0">
              <a:lnSpc>
                <a:spcPct val="115000"/>
              </a:lnSpc>
              <a:spcBef>
                <a:spcPts val="1200"/>
              </a:spcBef>
              <a:spcAft>
                <a:spcPts val="0"/>
              </a:spcAft>
              <a:buNone/>
            </a:pPr>
            <a:endParaRPr sz="2000">
              <a:solidFill>
                <a:schemeClr val="lt1"/>
              </a:solidFill>
              <a:latin typeface="Playfair Display Medium"/>
              <a:ea typeface="Playfair Display Medium"/>
              <a:cs typeface="Playfair Display Medium"/>
              <a:sym typeface="Playfair Display Medium"/>
            </a:endParaRPr>
          </a:p>
          <a:p>
            <a:pPr marL="0" marR="0" lvl="0" indent="0" algn="l" rtl="0">
              <a:lnSpc>
                <a:spcPct val="115000"/>
              </a:lnSpc>
              <a:spcBef>
                <a:spcPts val="1200"/>
              </a:spcBef>
              <a:spcAft>
                <a:spcPts val="1200"/>
              </a:spcAft>
              <a:buNone/>
            </a:pPr>
            <a:endParaRPr sz="1800">
              <a:solidFill>
                <a:schemeClr val="lt1"/>
              </a:solidFill>
              <a:latin typeface="Playfair Display Medium"/>
              <a:ea typeface="Playfair Display Medium"/>
              <a:cs typeface="Playfair Display Medium"/>
              <a:sym typeface="Playfair Display Medium"/>
            </a:endParaRPr>
          </a:p>
        </p:txBody>
      </p:sp>
      <p:pic>
        <p:nvPicPr>
          <p:cNvPr id="133" name="Google Shape;133;p22"/>
          <p:cNvPicPr preferRelativeResize="0"/>
          <p:nvPr/>
        </p:nvPicPr>
        <p:blipFill>
          <a:blip r:embed="rId3">
            <a:alphaModFix/>
          </a:blip>
          <a:stretch>
            <a:fillRect/>
          </a:stretch>
        </p:blipFill>
        <p:spPr>
          <a:xfrm>
            <a:off x="3091887" y="2864450"/>
            <a:ext cx="3013875" cy="200927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3"/>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a:solidFill>
                  <a:srgbClr val="434343"/>
                </a:solidFill>
              </a:rPr>
              <a:t>Validation Level Five</a:t>
            </a:r>
            <a:endParaRPr/>
          </a:p>
        </p:txBody>
      </p:sp>
      <p:sp>
        <p:nvSpPr>
          <p:cNvPr id="139" name="Google Shape;139;p23"/>
          <p:cNvSpPr txBox="1"/>
          <p:nvPr/>
        </p:nvSpPr>
        <p:spPr>
          <a:xfrm>
            <a:off x="373625" y="1128875"/>
            <a:ext cx="8450400" cy="3437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2500" dirty="0">
                <a:solidFill>
                  <a:schemeClr val="lt2"/>
                </a:solidFill>
                <a:latin typeface="Playfair Display Medium"/>
                <a:ea typeface="Playfair Display Medium"/>
                <a:cs typeface="Playfair Display Medium"/>
                <a:sym typeface="Playfair Display Medium"/>
              </a:rPr>
              <a:t>Understanding Perspective in Terms of Present Context</a:t>
            </a:r>
            <a:endParaRPr sz="2500" dirty="0">
              <a:solidFill>
                <a:schemeClr val="lt2"/>
              </a:solidFill>
              <a:latin typeface="Playfair Display Medium"/>
              <a:ea typeface="Playfair Display Medium"/>
              <a:cs typeface="Playfair Display Medium"/>
              <a:sym typeface="Playfair Display Medium"/>
            </a:endParaRPr>
          </a:p>
          <a:p>
            <a:pPr marL="457200" marR="0" lvl="0" indent="-387350" algn="l" rtl="0">
              <a:lnSpc>
                <a:spcPct val="115000"/>
              </a:lnSpc>
              <a:spcBef>
                <a:spcPts val="1200"/>
              </a:spcBef>
              <a:spcAft>
                <a:spcPts val="0"/>
              </a:spcAft>
              <a:buClr>
                <a:schemeClr val="lt2"/>
              </a:buClr>
              <a:buSzPts val="2500"/>
              <a:buFont typeface="Playfair Display Medium"/>
              <a:buChar char="●"/>
            </a:pPr>
            <a:r>
              <a:rPr lang="en" sz="2500" dirty="0">
                <a:solidFill>
                  <a:schemeClr val="lt2"/>
                </a:solidFill>
                <a:latin typeface="Playfair Display Medium"/>
                <a:ea typeface="Playfair Display Medium"/>
                <a:cs typeface="Playfair Display Medium"/>
                <a:sym typeface="Playfair Display Medium"/>
              </a:rPr>
              <a:t>“Anyone would feel this way”</a:t>
            </a:r>
            <a:endParaRPr sz="2500" dirty="0">
              <a:solidFill>
                <a:schemeClr val="lt2"/>
              </a:solidFill>
              <a:latin typeface="Playfair Display Medium"/>
              <a:ea typeface="Playfair Display Medium"/>
              <a:cs typeface="Playfair Display Medium"/>
              <a:sym typeface="Playfair Display Medium"/>
            </a:endParaRPr>
          </a:p>
          <a:p>
            <a:pPr marL="457200" marR="0" lvl="0" indent="-387350" algn="l" rtl="0">
              <a:lnSpc>
                <a:spcPct val="115000"/>
              </a:lnSpc>
              <a:spcBef>
                <a:spcPts val="0"/>
              </a:spcBef>
              <a:spcAft>
                <a:spcPts val="0"/>
              </a:spcAft>
              <a:buClr>
                <a:schemeClr val="lt2"/>
              </a:buClr>
              <a:buSzPts val="2500"/>
              <a:buFont typeface="Playfair Display Medium"/>
              <a:buChar char="●"/>
            </a:pPr>
            <a:r>
              <a:rPr lang="en" sz="2500" dirty="0">
                <a:solidFill>
                  <a:schemeClr val="lt2"/>
                </a:solidFill>
                <a:latin typeface="Playfair Display Medium"/>
                <a:ea typeface="Playfair Display Medium"/>
                <a:cs typeface="Playfair Display Medium"/>
                <a:sym typeface="Playfair Display Medium"/>
              </a:rPr>
              <a:t>“I would be surprised if you didn’t feel this way”</a:t>
            </a:r>
            <a:endParaRPr sz="2500" dirty="0">
              <a:solidFill>
                <a:schemeClr val="lt2"/>
              </a:solidFill>
              <a:latin typeface="Playfair Display Medium"/>
              <a:ea typeface="Playfair Display Medium"/>
              <a:cs typeface="Playfair Display Medium"/>
              <a:sym typeface="Playfair Display Medium"/>
            </a:endParaRPr>
          </a:p>
          <a:p>
            <a:pPr marL="0" marR="0" lvl="0" indent="0" algn="l" rtl="0">
              <a:lnSpc>
                <a:spcPct val="115000"/>
              </a:lnSpc>
              <a:spcBef>
                <a:spcPts val="1200"/>
              </a:spcBef>
              <a:spcAft>
                <a:spcPts val="0"/>
              </a:spcAft>
              <a:buNone/>
            </a:pPr>
            <a:endParaRPr sz="2000" dirty="0">
              <a:solidFill>
                <a:schemeClr val="lt1"/>
              </a:solidFill>
              <a:latin typeface="Playfair Display Medium"/>
              <a:ea typeface="Playfair Display Medium"/>
              <a:cs typeface="Playfair Display Medium"/>
              <a:sym typeface="Playfair Display Medium"/>
            </a:endParaRPr>
          </a:p>
          <a:p>
            <a:pPr marL="0" marR="0" lvl="0" indent="0" algn="l" rtl="0">
              <a:lnSpc>
                <a:spcPct val="115000"/>
              </a:lnSpc>
              <a:spcBef>
                <a:spcPts val="1200"/>
              </a:spcBef>
              <a:spcAft>
                <a:spcPts val="0"/>
              </a:spcAft>
              <a:buNone/>
            </a:pPr>
            <a:endParaRPr sz="2000" dirty="0">
              <a:solidFill>
                <a:schemeClr val="lt1"/>
              </a:solidFill>
              <a:latin typeface="Playfair Display Medium"/>
              <a:ea typeface="Playfair Display Medium"/>
              <a:cs typeface="Playfair Display Medium"/>
              <a:sym typeface="Playfair Display Medium"/>
            </a:endParaRPr>
          </a:p>
          <a:p>
            <a:pPr marL="0" marR="0" lvl="0" indent="0" algn="l" rtl="0">
              <a:lnSpc>
                <a:spcPct val="115000"/>
              </a:lnSpc>
              <a:spcBef>
                <a:spcPts val="1200"/>
              </a:spcBef>
              <a:spcAft>
                <a:spcPts val="1200"/>
              </a:spcAft>
              <a:buNone/>
            </a:pPr>
            <a:endParaRPr sz="1800" dirty="0">
              <a:solidFill>
                <a:schemeClr val="lt1"/>
              </a:solidFill>
              <a:latin typeface="Playfair Display Medium"/>
              <a:ea typeface="Playfair Display Medium"/>
              <a:cs typeface="Playfair Display Medium"/>
              <a:sym typeface="Playfair Display Medium"/>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a:solidFill>
                  <a:srgbClr val="434343"/>
                </a:solidFill>
              </a:rPr>
              <a:t>Validation Level Six</a:t>
            </a:r>
            <a:endParaRPr/>
          </a:p>
        </p:txBody>
      </p:sp>
      <p:sp>
        <p:nvSpPr>
          <p:cNvPr id="145" name="Google Shape;145;p24"/>
          <p:cNvSpPr txBox="1"/>
          <p:nvPr/>
        </p:nvSpPr>
        <p:spPr>
          <a:xfrm>
            <a:off x="373625" y="1128875"/>
            <a:ext cx="8450400" cy="3437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2500">
                <a:solidFill>
                  <a:schemeClr val="lt2"/>
                </a:solidFill>
                <a:latin typeface="Playfair Display Medium"/>
                <a:ea typeface="Playfair Display Medium"/>
                <a:cs typeface="Playfair Display Medium"/>
                <a:sym typeface="Playfair Display Medium"/>
              </a:rPr>
              <a:t>“Radical Genuineness,” Sharing the Experience as Equals </a:t>
            </a:r>
            <a:endParaRPr sz="2500">
              <a:solidFill>
                <a:schemeClr val="lt2"/>
              </a:solidFill>
              <a:latin typeface="Playfair Display Medium"/>
              <a:ea typeface="Playfair Display Medium"/>
              <a:cs typeface="Playfair Display Medium"/>
              <a:sym typeface="Playfair Display Medium"/>
            </a:endParaRPr>
          </a:p>
          <a:p>
            <a:pPr marL="457200" marR="0" lvl="0" indent="-387350" algn="l" rtl="0">
              <a:lnSpc>
                <a:spcPct val="115000"/>
              </a:lnSpc>
              <a:spcBef>
                <a:spcPts val="1200"/>
              </a:spcBef>
              <a:spcAft>
                <a:spcPts val="0"/>
              </a:spcAft>
              <a:buClr>
                <a:schemeClr val="lt2"/>
              </a:buClr>
              <a:buSzPts val="2500"/>
              <a:buFont typeface="Playfair Display Medium"/>
              <a:buChar char="●"/>
            </a:pPr>
            <a:r>
              <a:rPr lang="en" sz="2500">
                <a:solidFill>
                  <a:schemeClr val="lt2"/>
                </a:solidFill>
                <a:latin typeface="Playfair Display Medium"/>
                <a:ea typeface="Playfair Display Medium"/>
                <a:cs typeface="Playfair Display Medium"/>
                <a:sym typeface="Playfair Display Medium"/>
              </a:rPr>
              <a:t>“I get it”</a:t>
            </a:r>
            <a:endParaRPr sz="2500">
              <a:solidFill>
                <a:schemeClr val="lt2"/>
              </a:solidFill>
              <a:latin typeface="Playfair Display Medium"/>
              <a:ea typeface="Playfair Display Medium"/>
              <a:cs typeface="Playfair Display Medium"/>
              <a:sym typeface="Playfair Display Medium"/>
            </a:endParaRPr>
          </a:p>
          <a:p>
            <a:pPr marL="0" marR="0" lvl="0" indent="0" algn="l" rtl="0">
              <a:lnSpc>
                <a:spcPct val="115000"/>
              </a:lnSpc>
              <a:spcBef>
                <a:spcPts val="1200"/>
              </a:spcBef>
              <a:spcAft>
                <a:spcPts val="0"/>
              </a:spcAft>
              <a:buNone/>
            </a:pPr>
            <a:endParaRPr sz="2500">
              <a:solidFill>
                <a:schemeClr val="lt1"/>
              </a:solidFill>
              <a:latin typeface="Playfair Display Medium"/>
              <a:ea typeface="Playfair Display Medium"/>
              <a:cs typeface="Playfair Display Medium"/>
              <a:sym typeface="Playfair Display Medium"/>
            </a:endParaRPr>
          </a:p>
          <a:p>
            <a:pPr marL="0" marR="0" lvl="0" indent="0" algn="l" rtl="0">
              <a:lnSpc>
                <a:spcPct val="115000"/>
              </a:lnSpc>
              <a:spcBef>
                <a:spcPts val="1200"/>
              </a:spcBef>
              <a:spcAft>
                <a:spcPts val="0"/>
              </a:spcAft>
              <a:buNone/>
            </a:pPr>
            <a:endParaRPr sz="2000">
              <a:solidFill>
                <a:schemeClr val="lt1"/>
              </a:solidFill>
              <a:latin typeface="Playfair Display Medium"/>
              <a:ea typeface="Playfair Display Medium"/>
              <a:cs typeface="Playfair Display Medium"/>
              <a:sym typeface="Playfair Display Medium"/>
            </a:endParaRPr>
          </a:p>
          <a:p>
            <a:pPr marL="0" marR="0" lvl="0" indent="0" algn="l" rtl="0">
              <a:lnSpc>
                <a:spcPct val="115000"/>
              </a:lnSpc>
              <a:spcBef>
                <a:spcPts val="1200"/>
              </a:spcBef>
              <a:spcAft>
                <a:spcPts val="0"/>
              </a:spcAft>
              <a:buNone/>
            </a:pPr>
            <a:endParaRPr sz="2000">
              <a:solidFill>
                <a:schemeClr val="lt1"/>
              </a:solidFill>
              <a:latin typeface="Playfair Display Medium"/>
              <a:ea typeface="Playfair Display Medium"/>
              <a:cs typeface="Playfair Display Medium"/>
              <a:sym typeface="Playfair Display Medium"/>
            </a:endParaRPr>
          </a:p>
          <a:p>
            <a:pPr marL="0" marR="0" lvl="0" indent="0" algn="l" rtl="0">
              <a:lnSpc>
                <a:spcPct val="115000"/>
              </a:lnSpc>
              <a:spcBef>
                <a:spcPts val="1200"/>
              </a:spcBef>
              <a:spcAft>
                <a:spcPts val="1200"/>
              </a:spcAft>
              <a:buNone/>
            </a:pPr>
            <a:endParaRPr sz="1800">
              <a:solidFill>
                <a:schemeClr val="lt1"/>
              </a:solidFill>
              <a:latin typeface="Playfair Display Medium"/>
              <a:ea typeface="Playfair Display Medium"/>
              <a:cs typeface="Playfair Display Medium"/>
              <a:sym typeface="Playfair Display Medium"/>
            </a:endParaRPr>
          </a:p>
        </p:txBody>
      </p:sp>
      <p:pic>
        <p:nvPicPr>
          <p:cNvPr id="146" name="Google Shape;146;p24"/>
          <p:cNvPicPr preferRelativeResize="0"/>
          <p:nvPr/>
        </p:nvPicPr>
        <p:blipFill>
          <a:blip r:embed="rId3">
            <a:alphaModFix/>
          </a:blip>
          <a:stretch>
            <a:fillRect/>
          </a:stretch>
        </p:blipFill>
        <p:spPr>
          <a:xfrm>
            <a:off x="3714150" y="1983758"/>
            <a:ext cx="3962400" cy="265976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a:solidFill>
                  <a:srgbClr val="434343"/>
                </a:solidFill>
              </a:rPr>
              <a:t>Why Is Validation Key?</a:t>
            </a:r>
            <a:endParaRPr/>
          </a:p>
        </p:txBody>
      </p:sp>
      <p:sp>
        <p:nvSpPr>
          <p:cNvPr id="152" name="Google Shape;152;p25"/>
          <p:cNvSpPr txBox="1"/>
          <p:nvPr/>
        </p:nvSpPr>
        <p:spPr>
          <a:xfrm>
            <a:off x="373625" y="1128875"/>
            <a:ext cx="8450400" cy="3437400"/>
          </a:xfrm>
          <a:prstGeom prst="rect">
            <a:avLst/>
          </a:prstGeom>
          <a:noFill/>
          <a:ln>
            <a:noFill/>
          </a:ln>
        </p:spPr>
        <p:txBody>
          <a:bodyPr spcFirstLastPara="1" wrap="square" lIns="91425" tIns="91425" rIns="91425" bIns="91425" anchor="t" anchorCtr="0">
            <a:noAutofit/>
          </a:bodyPr>
          <a:lstStyle/>
          <a:p>
            <a:pPr marL="457200" lvl="0" indent="-387350" algn="l" rtl="0">
              <a:lnSpc>
                <a:spcPct val="115000"/>
              </a:lnSpc>
              <a:spcBef>
                <a:spcPts val="0"/>
              </a:spcBef>
              <a:spcAft>
                <a:spcPts val="0"/>
              </a:spcAft>
              <a:buClr>
                <a:schemeClr val="lt2"/>
              </a:buClr>
              <a:buSzPts val="2500"/>
              <a:buFont typeface="Playfair Display Medium"/>
              <a:buChar char="●"/>
            </a:pPr>
            <a:r>
              <a:rPr lang="en" sz="2500" dirty="0">
                <a:solidFill>
                  <a:schemeClr val="lt2"/>
                </a:solidFill>
                <a:latin typeface="Playfair Display Medium"/>
                <a:ea typeface="Playfair Display Medium"/>
                <a:cs typeface="Playfair Display Medium"/>
                <a:sym typeface="Playfair Display Medium"/>
              </a:rPr>
              <a:t>It Helps us with Perspective Taking</a:t>
            </a:r>
            <a:endParaRPr sz="2500" dirty="0">
              <a:solidFill>
                <a:schemeClr val="lt2"/>
              </a:solidFill>
              <a:latin typeface="Playfair Display Medium"/>
              <a:ea typeface="Playfair Display Medium"/>
              <a:cs typeface="Playfair Display Medium"/>
              <a:sym typeface="Playfair Display Medium"/>
            </a:endParaRPr>
          </a:p>
          <a:p>
            <a:pPr marL="457200" lvl="0" indent="0" algn="l" rtl="0">
              <a:lnSpc>
                <a:spcPct val="115000"/>
              </a:lnSpc>
              <a:spcBef>
                <a:spcPts val="0"/>
              </a:spcBef>
              <a:spcAft>
                <a:spcPts val="0"/>
              </a:spcAft>
              <a:buNone/>
            </a:pPr>
            <a:endParaRPr sz="2500" dirty="0">
              <a:solidFill>
                <a:schemeClr val="lt2"/>
              </a:solidFill>
              <a:latin typeface="Playfair Display Medium"/>
              <a:ea typeface="Playfair Display Medium"/>
              <a:cs typeface="Playfair Display Medium"/>
              <a:sym typeface="Playfair Display Medium"/>
            </a:endParaRPr>
          </a:p>
          <a:p>
            <a:pPr marL="457200" lvl="0" indent="-387350" algn="l" rtl="0">
              <a:lnSpc>
                <a:spcPct val="115000"/>
              </a:lnSpc>
              <a:spcBef>
                <a:spcPts val="0"/>
              </a:spcBef>
              <a:spcAft>
                <a:spcPts val="0"/>
              </a:spcAft>
              <a:buClr>
                <a:schemeClr val="lt2"/>
              </a:buClr>
              <a:buSzPts val="2500"/>
              <a:buFont typeface="Playfair Display Medium"/>
              <a:buChar char="●"/>
            </a:pPr>
            <a:r>
              <a:rPr lang="en" sz="2500" dirty="0">
                <a:solidFill>
                  <a:schemeClr val="lt2"/>
                </a:solidFill>
                <a:latin typeface="Playfair Display Medium"/>
                <a:ea typeface="Playfair Display Medium"/>
                <a:cs typeface="Playfair Display Medium"/>
                <a:sym typeface="Playfair Display Medium"/>
              </a:rPr>
              <a:t>Prerequisite for Non-judgemental Communication </a:t>
            </a:r>
            <a:endParaRPr sz="2500" dirty="0">
              <a:solidFill>
                <a:schemeClr val="lt2"/>
              </a:solidFill>
              <a:latin typeface="Playfair Display Medium"/>
              <a:ea typeface="Playfair Display Medium"/>
              <a:cs typeface="Playfair Display Medium"/>
              <a:sym typeface="Playfair Display Medium"/>
            </a:endParaRPr>
          </a:p>
          <a:p>
            <a:pPr marL="457200" lvl="0" indent="0" algn="l" rtl="0">
              <a:lnSpc>
                <a:spcPct val="115000"/>
              </a:lnSpc>
              <a:spcBef>
                <a:spcPts val="0"/>
              </a:spcBef>
              <a:spcAft>
                <a:spcPts val="0"/>
              </a:spcAft>
              <a:buNone/>
            </a:pPr>
            <a:endParaRPr sz="2500" dirty="0">
              <a:solidFill>
                <a:schemeClr val="lt2"/>
              </a:solidFill>
              <a:latin typeface="Playfair Display Medium"/>
              <a:ea typeface="Playfair Display Medium"/>
              <a:cs typeface="Playfair Display Medium"/>
              <a:sym typeface="Playfair Display Medium"/>
            </a:endParaRPr>
          </a:p>
          <a:p>
            <a:pPr marL="457200" lvl="0" indent="-387350" algn="l" rtl="0">
              <a:lnSpc>
                <a:spcPct val="115000"/>
              </a:lnSpc>
              <a:spcBef>
                <a:spcPts val="0"/>
              </a:spcBef>
              <a:spcAft>
                <a:spcPts val="0"/>
              </a:spcAft>
              <a:buClr>
                <a:schemeClr val="lt2"/>
              </a:buClr>
              <a:buSzPts val="2500"/>
              <a:buFont typeface="Playfair Display Medium"/>
              <a:buChar char="●"/>
            </a:pPr>
            <a:r>
              <a:rPr lang="en" sz="2500" dirty="0">
                <a:solidFill>
                  <a:schemeClr val="lt2"/>
                </a:solidFill>
                <a:latin typeface="Playfair Display Medium"/>
                <a:ea typeface="Playfair Display Medium"/>
                <a:cs typeface="Playfair Display Medium"/>
                <a:sym typeface="Playfair Display Medium"/>
              </a:rPr>
              <a:t>Allows us to Connect before we Correct</a:t>
            </a:r>
            <a:endParaRPr sz="2500" dirty="0">
              <a:solidFill>
                <a:schemeClr val="lt2"/>
              </a:solidFill>
              <a:latin typeface="Playfair Display Medium"/>
              <a:ea typeface="Playfair Display Medium"/>
              <a:cs typeface="Playfair Display Medium"/>
              <a:sym typeface="Playfair Display Medium"/>
            </a:endParaRPr>
          </a:p>
          <a:p>
            <a:pPr marL="457200" lvl="0" indent="0" algn="l" rtl="0">
              <a:lnSpc>
                <a:spcPct val="115000"/>
              </a:lnSpc>
              <a:spcBef>
                <a:spcPts val="0"/>
              </a:spcBef>
              <a:spcAft>
                <a:spcPts val="0"/>
              </a:spcAft>
              <a:buNone/>
            </a:pPr>
            <a:endParaRPr sz="2500" dirty="0">
              <a:solidFill>
                <a:schemeClr val="lt1"/>
              </a:solidFill>
              <a:latin typeface="Playfair Display Medium"/>
              <a:ea typeface="Playfair Display Medium"/>
              <a:cs typeface="Playfair Display Medium"/>
              <a:sym typeface="Playfair Display Medium"/>
            </a:endParaRPr>
          </a:p>
          <a:p>
            <a:pPr marL="0" lvl="0" indent="0" algn="l" rtl="0">
              <a:lnSpc>
                <a:spcPct val="115000"/>
              </a:lnSpc>
              <a:spcBef>
                <a:spcPts val="0"/>
              </a:spcBef>
              <a:spcAft>
                <a:spcPts val="0"/>
              </a:spcAft>
              <a:buNone/>
            </a:pPr>
            <a:endParaRPr sz="2500" dirty="0">
              <a:solidFill>
                <a:schemeClr val="lt1"/>
              </a:solidFill>
              <a:latin typeface="Playfair Display Medium"/>
              <a:ea typeface="Playfair Display Medium"/>
              <a:cs typeface="Playfair Display Medium"/>
              <a:sym typeface="Playfair Display Medium"/>
            </a:endParaRPr>
          </a:p>
          <a:p>
            <a:pPr marL="0" lvl="0" indent="0" algn="l" rtl="0">
              <a:lnSpc>
                <a:spcPct val="115000"/>
              </a:lnSpc>
              <a:spcBef>
                <a:spcPts val="0"/>
              </a:spcBef>
              <a:spcAft>
                <a:spcPts val="0"/>
              </a:spcAft>
              <a:buNone/>
            </a:pPr>
            <a:endParaRPr sz="2500" dirty="0">
              <a:solidFill>
                <a:schemeClr val="lt1"/>
              </a:solidFill>
              <a:latin typeface="Playfair Display Medium"/>
              <a:ea typeface="Playfair Display Medium"/>
              <a:cs typeface="Playfair Display Medium"/>
              <a:sym typeface="Playfair Display Medium"/>
            </a:endParaRPr>
          </a:p>
          <a:p>
            <a:pPr marL="0" marR="0" lvl="0" indent="0" algn="l" rtl="0">
              <a:lnSpc>
                <a:spcPct val="115000"/>
              </a:lnSpc>
              <a:spcBef>
                <a:spcPts val="0"/>
              </a:spcBef>
              <a:spcAft>
                <a:spcPts val="0"/>
              </a:spcAft>
              <a:buNone/>
            </a:pPr>
            <a:endParaRPr sz="2500" dirty="0">
              <a:solidFill>
                <a:schemeClr val="lt1"/>
              </a:solidFill>
              <a:latin typeface="Playfair Display Medium"/>
              <a:ea typeface="Playfair Display Medium"/>
              <a:cs typeface="Playfair Display Medium"/>
              <a:sym typeface="Playfair Display Medium"/>
            </a:endParaRPr>
          </a:p>
          <a:p>
            <a:pPr marL="0" marR="0" lvl="0" indent="0" algn="l" rtl="0">
              <a:lnSpc>
                <a:spcPct val="115000"/>
              </a:lnSpc>
              <a:spcBef>
                <a:spcPts val="1200"/>
              </a:spcBef>
              <a:spcAft>
                <a:spcPts val="0"/>
              </a:spcAft>
              <a:buNone/>
            </a:pPr>
            <a:endParaRPr sz="2000" dirty="0">
              <a:solidFill>
                <a:schemeClr val="lt1"/>
              </a:solidFill>
              <a:latin typeface="Playfair Display Medium"/>
              <a:ea typeface="Playfair Display Medium"/>
              <a:cs typeface="Playfair Display Medium"/>
              <a:sym typeface="Playfair Display Medium"/>
            </a:endParaRPr>
          </a:p>
          <a:p>
            <a:pPr marL="0" marR="0" lvl="0" indent="0" algn="l" rtl="0">
              <a:lnSpc>
                <a:spcPct val="115000"/>
              </a:lnSpc>
              <a:spcBef>
                <a:spcPts val="1200"/>
              </a:spcBef>
              <a:spcAft>
                <a:spcPts val="0"/>
              </a:spcAft>
              <a:buNone/>
            </a:pPr>
            <a:endParaRPr sz="2000" dirty="0">
              <a:solidFill>
                <a:schemeClr val="lt1"/>
              </a:solidFill>
              <a:latin typeface="Playfair Display Medium"/>
              <a:ea typeface="Playfair Display Medium"/>
              <a:cs typeface="Playfair Display Medium"/>
              <a:sym typeface="Playfair Display Medium"/>
            </a:endParaRPr>
          </a:p>
          <a:p>
            <a:pPr marL="0" marR="0" lvl="0" indent="0" algn="l" rtl="0">
              <a:lnSpc>
                <a:spcPct val="115000"/>
              </a:lnSpc>
              <a:spcBef>
                <a:spcPts val="1200"/>
              </a:spcBef>
              <a:spcAft>
                <a:spcPts val="1200"/>
              </a:spcAft>
              <a:buNone/>
            </a:pPr>
            <a:endParaRPr sz="1800" dirty="0">
              <a:solidFill>
                <a:schemeClr val="lt1"/>
              </a:solidFill>
              <a:latin typeface="Playfair Display Medium"/>
              <a:ea typeface="Playfair Display Medium"/>
              <a:cs typeface="Playfair Display Medium"/>
              <a:sym typeface="Playfair Display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F6A8B-5D48-32F5-9D96-9E2EB8C866C9}"/>
              </a:ext>
            </a:extLst>
          </p:cNvPr>
          <p:cNvSpPr>
            <a:spLocks noGrp="1"/>
          </p:cNvSpPr>
          <p:nvPr>
            <p:ph type="title"/>
          </p:nvPr>
        </p:nvSpPr>
        <p:spPr/>
        <p:txBody>
          <a:bodyPr>
            <a:normAutofit fontScale="90000"/>
          </a:bodyPr>
          <a:lstStyle/>
          <a:p>
            <a:r>
              <a:rPr lang="en-US" dirty="0"/>
              <a:t>The essence of conflict is a disagreement or struggle between two or more parties with opposing needs, goals, or interests</a:t>
            </a:r>
          </a:p>
        </p:txBody>
      </p:sp>
    </p:spTree>
    <p:extLst>
      <p:ext uri="{BB962C8B-B14F-4D97-AF65-F5344CB8AC3E}">
        <p14:creationId xmlns:p14="http://schemas.microsoft.com/office/powerpoint/2010/main" val="1190994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6"/>
          <p:cNvSpPr txBox="1">
            <a:spLocks noGrp="1"/>
          </p:cNvSpPr>
          <p:nvPr>
            <p:ph type="title"/>
          </p:nvPr>
        </p:nvSpPr>
        <p:spPr>
          <a:xfrm>
            <a:off x="303300" y="335375"/>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a:solidFill>
                  <a:srgbClr val="434343"/>
                </a:solidFill>
              </a:rPr>
              <a:t>Other Conversation Considerations</a:t>
            </a:r>
            <a:endParaRPr/>
          </a:p>
        </p:txBody>
      </p:sp>
      <p:sp>
        <p:nvSpPr>
          <p:cNvPr id="158" name="Google Shape;158;p26"/>
          <p:cNvSpPr txBox="1"/>
          <p:nvPr/>
        </p:nvSpPr>
        <p:spPr>
          <a:xfrm>
            <a:off x="373625" y="976475"/>
            <a:ext cx="8450400" cy="3437400"/>
          </a:xfrm>
          <a:prstGeom prst="rect">
            <a:avLst/>
          </a:prstGeom>
          <a:noFill/>
          <a:ln>
            <a:noFill/>
          </a:ln>
        </p:spPr>
        <p:txBody>
          <a:bodyPr spcFirstLastPara="1" wrap="square" lIns="91425" tIns="91425" rIns="91425" bIns="91425" anchor="t" anchorCtr="0">
            <a:noAutofit/>
          </a:bodyPr>
          <a:lstStyle/>
          <a:p>
            <a:pPr marL="457200" lvl="0" indent="-387350" algn="l" rtl="0">
              <a:lnSpc>
                <a:spcPct val="115000"/>
              </a:lnSpc>
              <a:spcBef>
                <a:spcPts val="0"/>
              </a:spcBef>
              <a:spcAft>
                <a:spcPts val="0"/>
              </a:spcAft>
              <a:buClr>
                <a:schemeClr val="lt2"/>
              </a:buClr>
              <a:buSzPts val="2500"/>
              <a:buFont typeface="Playfair Display Medium"/>
              <a:buChar char="●"/>
            </a:pPr>
            <a:r>
              <a:rPr lang="en" sz="2500" dirty="0">
                <a:solidFill>
                  <a:schemeClr val="lt2"/>
                </a:solidFill>
                <a:latin typeface="Playfair Display Medium"/>
                <a:ea typeface="Playfair Display Medium"/>
                <a:cs typeface="Playfair Display Medium"/>
                <a:sym typeface="Playfair Display Medium"/>
              </a:rPr>
              <a:t>Accept One’s Role in Solving a Problem</a:t>
            </a:r>
            <a:endParaRPr sz="2500" dirty="0">
              <a:solidFill>
                <a:schemeClr val="lt2"/>
              </a:solidFill>
              <a:latin typeface="Playfair Display Medium"/>
              <a:ea typeface="Playfair Display Medium"/>
              <a:cs typeface="Playfair Display Medium"/>
              <a:sym typeface="Playfair Display Medium"/>
            </a:endParaRPr>
          </a:p>
          <a:p>
            <a:pPr marL="457200" lvl="0" indent="-387350" algn="l" rtl="0">
              <a:lnSpc>
                <a:spcPct val="115000"/>
              </a:lnSpc>
              <a:spcBef>
                <a:spcPts val="0"/>
              </a:spcBef>
              <a:spcAft>
                <a:spcPts val="0"/>
              </a:spcAft>
              <a:buClr>
                <a:schemeClr val="lt2"/>
              </a:buClr>
              <a:buSzPts val="2500"/>
              <a:buFont typeface="Playfair Display Medium"/>
              <a:buChar char="●"/>
            </a:pPr>
            <a:r>
              <a:rPr lang="en" sz="2500" dirty="0">
                <a:solidFill>
                  <a:schemeClr val="lt2"/>
                </a:solidFill>
                <a:latin typeface="Playfair Display Medium"/>
                <a:ea typeface="Playfair Display Medium"/>
                <a:cs typeface="Playfair Display Medium"/>
                <a:sym typeface="Playfair Display Medium"/>
              </a:rPr>
              <a:t>Disentangle Emotions from Decisions</a:t>
            </a:r>
            <a:endParaRPr sz="2500" dirty="0">
              <a:solidFill>
                <a:schemeClr val="lt2"/>
              </a:solidFill>
              <a:latin typeface="Playfair Display Medium"/>
              <a:ea typeface="Playfair Display Medium"/>
              <a:cs typeface="Playfair Display Medium"/>
              <a:sym typeface="Playfair Display Medium"/>
            </a:endParaRPr>
          </a:p>
          <a:p>
            <a:pPr marL="457200" lvl="0" indent="-387350" algn="l" rtl="0">
              <a:lnSpc>
                <a:spcPct val="115000"/>
              </a:lnSpc>
              <a:spcBef>
                <a:spcPts val="0"/>
              </a:spcBef>
              <a:spcAft>
                <a:spcPts val="0"/>
              </a:spcAft>
              <a:buClr>
                <a:schemeClr val="lt2"/>
              </a:buClr>
              <a:buSzPts val="2500"/>
              <a:buFont typeface="Playfair Display Medium"/>
              <a:buChar char="●"/>
            </a:pPr>
            <a:r>
              <a:rPr lang="en" sz="2500" dirty="0">
                <a:solidFill>
                  <a:schemeClr val="lt2"/>
                </a:solidFill>
                <a:latin typeface="Playfair Display Medium"/>
                <a:ea typeface="Playfair Display Medium"/>
                <a:cs typeface="Playfair Display Medium"/>
                <a:sym typeface="Playfair Display Medium"/>
              </a:rPr>
              <a:t>Focus on Outcomes over Requirements/Demands</a:t>
            </a:r>
            <a:endParaRPr sz="2500" dirty="0">
              <a:solidFill>
                <a:schemeClr val="lt2"/>
              </a:solidFill>
              <a:latin typeface="Playfair Display Medium"/>
              <a:ea typeface="Playfair Display Medium"/>
              <a:cs typeface="Playfair Display Medium"/>
              <a:sym typeface="Playfair Display Medium"/>
            </a:endParaRPr>
          </a:p>
          <a:p>
            <a:pPr marL="914400" lvl="1" indent="-387350" algn="l" rtl="0">
              <a:lnSpc>
                <a:spcPct val="115000"/>
              </a:lnSpc>
              <a:spcBef>
                <a:spcPts val="0"/>
              </a:spcBef>
              <a:spcAft>
                <a:spcPts val="0"/>
              </a:spcAft>
              <a:buClr>
                <a:schemeClr val="lt2"/>
              </a:buClr>
              <a:buSzPts val="2500"/>
              <a:buFont typeface="Playfair Display Medium"/>
              <a:buChar char="○"/>
            </a:pPr>
            <a:r>
              <a:rPr lang="en" sz="2500" dirty="0">
                <a:solidFill>
                  <a:schemeClr val="lt2"/>
                </a:solidFill>
                <a:latin typeface="Playfair Display Medium"/>
                <a:ea typeface="Playfair Display Medium"/>
                <a:cs typeface="Playfair Display Medium"/>
                <a:sym typeface="Playfair Display Medium"/>
              </a:rPr>
              <a:t>Allow Teams to Be Creative</a:t>
            </a:r>
            <a:endParaRPr sz="2500" dirty="0">
              <a:solidFill>
                <a:schemeClr val="lt2"/>
              </a:solidFill>
              <a:latin typeface="Playfair Display Medium"/>
              <a:ea typeface="Playfair Display Medium"/>
              <a:cs typeface="Playfair Display Medium"/>
              <a:sym typeface="Playfair Display Medium"/>
            </a:endParaRPr>
          </a:p>
          <a:p>
            <a:pPr marL="914400" lvl="1" indent="-387350" algn="l" rtl="0">
              <a:lnSpc>
                <a:spcPct val="115000"/>
              </a:lnSpc>
              <a:spcBef>
                <a:spcPts val="0"/>
              </a:spcBef>
              <a:spcAft>
                <a:spcPts val="0"/>
              </a:spcAft>
              <a:buClr>
                <a:schemeClr val="lt2"/>
              </a:buClr>
              <a:buSzPts val="2500"/>
              <a:buFont typeface="Playfair Display Medium"/>
              <a:buChar char="○"/>
            </a:pPr>
            <a:r>
              <a:rPr lang="en" sz="2500" dirty="0">
                <a:solidFill>
                  <a:schemeClr val="lt2"/>
                </a:solidFill>
                <a:latin typeface="Playfair Display Medium"/>
                <a:ea typeface="Playfair Display Medium"/>
                <a:cs typeface="Playfair Display Medium"/>
                <a:sym typeface="Playfair Display Medium"/>
              </a:rPr>
              <a:t>Find Solutions That Meet the Needs of All Parties</a:t>
            </a:r>
            <a:endParaRPr sz="2500" dirty="0">
              <a:solidFill>
                <a:schemeClr val="lt2"/>
              </a:solidFill>
              <a:latin typeface="Playfair Display Medium"/>
              <a:ea typeface="Playfair Display Medium"/>
              <a:cs typeface="Playfair Display Medium"/>
              <a:sym typeface="Playfair Display Medium"/>
            </a:endParaRPr>
          </a:p>
          <a:p>
            <a:pPr marL="914400" lvl="1" indent="-387350" algn="l" rtl="0">
              <a:lnSpc>
                <a:spcPct val="115000"/>
              </a:lnSpc>
              <a:spcBef>
                <a:spcPts val="0"/>
              </a:spcBef>
              <a:spcAft>
                <a:spcPts val="0"/>
              </a:spcAft>
              <a:buClr>
                <a:schemeClr val="lt2"/>
              </a:buClr>
              <a:buSzPts val="2500"/>
              <a:buFont typeface="Playfair Display Medium"/>
              <a:buChar char="○"/>
            </a:pPr>
            <a:r>
              <a:rPr lang="en" sz="2500" dirty="0">
                <a:solidFill>
                  <a:schemeClr val="lt2"/>
                </a:solidFill>
                <a:latin typeface="Playfair Display Medium"/>
                <a:ea typeface="Playfair Display Medium"/>
                <a:cs typeface="Playfair Display Medium"/>
                <a:sym typeface="Playfair Display Medium"/>
              </a:rPr>
              <a:t>Offer Something: The Notion of Approximation</a:t>
            </a:r>
            <a:endParaRPr sz="2500" dirty="0">
              <a:solidFill>
                <a:schemeClr val="lt2"/>
              </a:solidFill>
              <a:latin typeface="Playfair Display Medium"/>
              <a:ea typeface="Playfair Display Medium"/>
              <a:cs typeface="Playfair Display Medium"/>
              <a:sym typeface="Playfair Display Medium"/>
            </a:endParaRPr>
          </a:p>
          <a:p>
            <a:pPr marL="457200" lvl="0" indent="-387350" algn="l" rtl="0">
              <a:lnSpc>
                <a:spcPct val="115000"/>
              </a:lnSpc>
              <a:spcBef>
                <a:spcPts val="0"/>
              </a:spcBef>
              <a:spcAft>
                <a:spcPts val="0"/>
              </a:spcAft>
              <a:buClr>
                <a:schemeClr val="lt2"/>
              </a:buClr>
              <a:buSzPts val="2500"/>
              <a:buFont typeface="Playfair Display Medium"/>
              <a:buChar char="●"/>
            </a:pPr>
            <a:r>
              <a:rPr lang="en" sz="2500" dirty="0">
                <a:solidFill>
                  <a:schemeClr val="lt2"/>
                </a:solidFill>
                <a:latin typeface="Playfair Display Medium"/>
                <a:ea typeface="Playfair Display Medium"/>
                <a:cs typeface="Playfair Display Medium"/>
                <a:sym typeface="Playfair Display Medium"/>
              </a:rPr>
              <a:t>Be Mindful of Long-term Relationship with Families, Colleagues, Teams</a:t>
            </a:r>
            <a:endParaRPr sz="2500" dirty="0">
              <a:solidFill>
                <a:schemeClr val="lt2"/>
              </a:solidFill>
              <a:latin typeface="Playfair Display Medium"/>
              <a:ea typeface="Playfair Display Medium"/>
              <a:cs typeface="Playfair Display Medium"/>
              <a:sym typeface="Playfair Display Medium"/>
            </a:endParaRPr>
          </a:p>
          <a:p>
            <a:pPr marL="457200" lvl="0" indent="-387350" algn="l" rtl="0">
              <a:lnSpc>
                <a:spcPct val="115000"/>
              </a:lnSpc>
              <a:spcBef>
                <a:spcPts val="0"/>
              </a:spcBef>
              <a:spcAft>
                <a:spcPts val="0"/>
              </a:spcAft>
              <a:buClr>
                <a:schemeClr val="lt2"/>
              </a:buClr>
              <a:buSzPts val="2500"/>
              <a:buFont typeface="Playfair Display Medium"/>
              <a:buChar char="●"/>
            </a:pPr>
            <a:r>
              <a:rPr lang="en" sz="2500" dirty="0">
                <a:solidFill>
                  <a:schemeClr val="lt2"/>
                </a:solidFill>
                <a:latin typeface="Playfair Display Medium"/>
                <a:ea typeface="Playfair Display Medium"/>
                <a:cs typeface="Playfair Display Medium"/>
                <a:sym typeface="Playfair Display Medium"/>
              </a:rPr>
              <a:t>Finding a ‘Kernel of Truth’</a:t>
            </a:r>
            <a:endParaRPr sz="2500" dirty="0">
              <a:solidFill>
                <a:schemeClr val="lt2"/>
              </a:solidFill>
              <a:latin typeface="Playfair Display Medium"/>
              <a:ea typeface="Playfair Display Medium"/>
              <a:cs typeface="Playfair Display Medium"/>
              <a:sym typeface="Playfair Display Medium"/>
            </a:endParaRPr>
          </a:p>
          <a:p>
            <a:pPr marL="0" lvl="0" indent="0" algn="l" rtl="0">
              <a:lnSpc>
                <a:spcPct val="115000"/>
              </a:lnSpc>
              <a:spcBef>
                <a:spcPts val="0"/>
              </a:spcBef>
              <a:spcAft>
                <a:spcPts val="0"/>
              </a:spcAft>
              <a:buNone/>
            </a:pPr>
            <a:endParaRPr sz="2500" dirty="0">
              <a:solidFill>
                <a:schemeClr val="lt1"/>
              </a:solidFill>
              <a:latin typeface="Playfair Display Medium"/>
              <a:ea typeface="Playfair Display Medium"/>
              <a:cs typeface="Playfair Display Medium"/>
              <a:sym typeface="Playfair Display Medium"/>
            </a:endParaRPr>
          </a:p>
          <a:p>
            <a:pPr marL="0" marR="0" lvl="0" indent="0" algn="l" rtl="0">
              <a:lnSpc>
                <a:spcPct val="115000"/>
              </a:lnSpc>
              <a:spcBef>
                <a:spcPts val="0"/>
              </a:spcBef>
              <a:spcAft>
                <a:spcPts val="0"/>
              </a:spcAft>
              <a:buNone/>
            </a:pPr>
            <a:endParaRPr sz="2500" dirty="0">
              <a:solidFill>
                <a:schemeClr val="lt1"/>
              </a:solidFill>
              <a:latin typeface="Playfair Display Medium"/>
              <a:ea typeface="Playfair Display Medium"/>
              <a:cs typeface="Playfair Display Medium"/>
              <a:sym typeface="Playfair Display Medium"/>
            </a:endParaRPr>
          </a:p>
          <a:p>
            <a:pPr marL="0" marR="0" lvl="0" indent="0" algn="l" rtl="0">
              <a:lnSpc>
                <a:spcPct val="115000"/>
              </a:lnSpc>
              <a:spcBef>
                <a:spcPts val="1200"/>
              </a:spcBef>
              <a:spcAft>
                <a:spcPts val="0"/>
              </a:spcAft>
              <a:buNone/>
            </a:pPr>
            <a:endParaRPr sz="2000" dirty="0">
              <a:solidFill>
                <a:schemeClr val="lt1"/>
              </a:solidFill>
              <a:latin typeface="Playfair Display Medium"/>
              <a:ea typeface="Playfair Display Medium"/>
              <a:cs typeface="Playfair Display Medium"/>
              <a:sym typeface="Playfair Display Medium"/>
            </a:endParaRPr>
          </a:p>
          <a:p>
            <a:pPr marL="0" marR="0" lvl="0" indent="0" algn="l" rtl="0">
              <a:lnSpc>
                <a:spcPct val="115000"/>
              </a:lnSpc>
              <a:spcBef>
                <a:spcPts val="1200"/>
              </a:spcBef>
              <a:spcAft>
                <a:spcPts val="0"/>
              </a:spcAft>
              <a:buNone/>
            </a:pPr>
            <a:endParaRPr sz="2000" dirty="0">
              <a:solidFill>
                <a:schemeClr val="lt1"/>
              </a:solidFill>
              <a:latin typeface="Playfair Display Medium"/>
              <a:ea typeface="Playfair Display Medium"/>
              <a:cs typeface="Playfair Display Medium"/>
              <a:sym typeface="Playfair Display Medium"/>
            </a:endParaRPr>
          </a:p>
          <a:p>
            <a:pPr marL="0" marR="0" lvl="0" indent="0" algn="l" rtl="0">
              <a:lnSpc>
                <a:spcPct val="115000"/>
              </a:lnSpc>
              <a:spcBef>
                <a:spcPts val="1200"/>
              </a:spcBef>
              <a:spcAft>
                <a:spcPts val="1200"/>
              </a:spcAft>
              <a:buNone/>
            </a:pPr>
            <a:endParaRPr sz="1800" dirty="0">
              <a:solidFill>
                <a:schemeClr val="lt1"/>
              </a:solidFill>
              <a:latin typeface="Playfair Display Medium"/>
              <a:ea typeface="Playfair Display Medium"/>
              <a:cs typeface="Playfair Display Medium"/>
              <a:sym typeface="Playfair Display Medium"/>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540C9C2D-6271-E417-DA73-C0B7DA983D6D}"/>
            </a:ext>
          </a:extLst>
        </p:cNvPr>
        <p:cNvGrpSpPr/>
        <p:nvPr/>
      </p:nvGrpSpPr>
      <p:grpSpPr>
        <a:xfrm>
          <a:off x="0" y="0"/>
          <a:ext cx="0" cy="0"/>
          <a:chOff x="0" y="0"/>
          <a:chExt cx="0" cy="0"/>
        </a:xfrm>
      </p:grpSpPr>
      <p:sp>
        <p:nvSpPr>
          <p:cNvPr id="90" name="Google Shape;90;p16">
            <a:extLst>
              <a:ext uri="{FF2B5EF4-FFF2-40B4-BE49-F238E27FC236}">
                <a16:creationId xmlns:a16="http://schemas.microsoft.com/office/drawing/2014/main" id="{41CE5743-89A4-5CB2-F5C8-659C9B33D479}"/>
              </a:ext>
            </a:extLst>
          </p:cNvPr>
          <p:cNvSpPr txBox="1">
            <a:spLocks noGrp="1"/>
          </p:cNvSpPr>
          <p:nvPr>
            <p:ph type="title"/>
          </p:nvPr>
        </p:nvSpPr>
        <p:spPr>
          <a:xfrm>
            <a:off x="303300" y="270064"/>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dirty="0">
                <a:solidFill>
                  <a:srgbClr val="434343"/>
                </a:solidFill>
              </a:rPr>
              <a:t>Application &amp; Considerations</a:t>
            </a:r>
            <a:endParaRPr dirty="0"/>
          </a:p>
        </p:txBody>
      </p:sp>
      <p:sp>
        <p:nvSpPr>
          <p:cNvPr id="91" name="Google Shape;91;p16">
            <a:extLst>
              <a:ext uri="{FF2B5EF4-FFF2-40B4-BE49-F238E27FC236}">
                <a16:creationId xmlns:a16="http://schemas.microsoft.com/office/drawing/2014/main" id="{633CFE29-B158-EF05-7EB0-1E021DBD0200}"/>
              </a:ext>
            </a:extLst>
          </p:cNvPr>
          <p:cNvSpPr txBox="1"/>
          <p:nvPr/>
        </p:nvSpPr>
        <p:spPr>
          <a:xfrm>
            <a:off x="373500" y="1165871"/>
            <a:ext cx="8450400" cy="34374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15000"/>
              </a:lnSpc>
              <a:spcBef>
                <a:spcPts val="1200"/>
              </a:spcBef>
              <a:spcAft>
                <a:spcPts val="1200"/>
              </a:spcAft>
              <a:buFont typeface="Arial" panose="020B0604020202020204" pitchFamily="34" charset="0"/>
              <a:buChar char="•"/>
            </a:pPr>
            <a:r>
              <a:rPr lang="en-US" sz="2400" dirty="0">
                <a:solidFill>
                  <a:schemeClr val="tx2"/>
                </a:solidFill>
                <a:latin typeface="Playfair Display Medium"/>
                <a:ea typeface="Playfair Display Medium"/>
                <a:cs typeface="Playfair Display Medium"/>
                <a:sym typeface="Playfair Display Medium"/>
              </a:rPr>
              <a:t>Establishing the Conditions for Validation (e.g., Zoom Meeting Access, Seating at Meetings)</a:t>
            </a:r>
          </a:p>
          <a:p>
            <a:pPr marL="342900" marR="0" lvl="0" indent="-342900" algn="l" rtl="0">
              <a:lnSpc>
                <a:spcPct val="115000"/>
              </a:lnSpc>
              <a:spcBef>
                <a:spcPts val="1200"/>
              </a:spcBef>
              <a:spcAft>
                <a:spcPts val="1200"/>
              </a:spcAft>
              <a:buFont typeface="Arial" panose="020B0604020202020204" pitchFamily="34" charset="0"/>
              <a:buChar char="•"/>
            </a:pPr>
            <a:r>
              <a:rPr lang="en-US" sz="2400" dirty="0">
                <a:solidFill>
                  <a:schemeClr val="tx2"/>
                </a:solidFill>
                <a:latin typeface="Playfair Display Medium"/>
                <a:ea typeface="Playfair Display Medium"/>
                <a:cs typeface="Playfair Display Medium"/>
                <a:sym typeface="Playfair Display Medium"/>
              </a:rPr>
              <a:t>Professional Learning Frameworks</a:t>
            </a:r>
          </a:p>
          <a:p>
            <a:pPr marL="342900" marR="0" lvl="0" indent="-342900" algn="l" rtl="0">
              <a:lnSpc>
                <a:spcPct val="115000"/>
              </a:lnSpc>
              <a:spcBef>
                <a:spcPts val="1200"/>
              </a:spcBef>
              <a:spcAft>
                <a:spcPts val="1200"/>
              </a:spcAft>
              <a:buFont typeface="Arial" panose="020B0604020202020204" pitchFamily="34" charset="0"/>
              <a:buChar char="•"/>
            </a:pPr>
            <a:r>
              <a:rPr lang="en-US" sz="2400" dirty="0">
                <a:solidFill>
                  <a:schemeClr val="tx2"/>
                </a:solidFill>
                <a:latin typeface="Playfair Display Medium"/>
                <a:ea typeface="Playfair Display Medium"/>
                <a:cs typeface="Playfair Display Medium"/>
                <a:sym typeface="Playfair Display Medium"/>
              </a:rPr>
              <a:t>Conflict Prevention at Multiple Levels</a:t>
            </a:r>
            <a:endParaRPr sz="1800" dirty="0">
              <a:solidFill>
                <a:schemeClr val="lt1"/>
              </a:solidFill>
              <a:latin typeface="Playfair Display Medium"/>
              <a:ea typeface="Playfair Display Medium"/>
              <a:cs typeface="Playfair Display Medium"/>
              <a:sym typeface="Playfair Display Medium"/>
            </a:endParaRPr>
          </a:p>
        </p:txBody>
      </p:sp>
    </p:spTree>
    <p:extLst>
      <p:ext uri="{BB962C8B-B14F-4D97-AF65-F5344CB8AC3E}">
        <p14:creationId xmlns:p14="http://schemas.microsoft.com/office/powerpoint/2010/main" val="2941101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A57F2-5146-AA0F-33E6-FDF144501FF5}"/>
              </a:ext>
            </a:extLst>
          </p:cNvPr>
          <p:cNvSpPr>
            <a:spLocks noGrp="1"/>
          </p:cNvSpPr>
          <p:nvPr>
            <p:ph type="title"/>
          </p:nvPr>
        </p:nvSpPr>
        <p:spPr/>
        <p:txBody>
          <a:bodyPr>
            <a:normAutofit fontScale="90000"/>
          </a:bodyPr>
          <a:lstStyle/>
          <a:p>
            <a:r>
              <a:rPr lang="en-US" dirty="0"/>
              <a:t>Authentic v. Apparent Conflict</a:t>
            </a:r>
            <a:br>
              <a:rPr lang="en-US" dirty="0"/>
            </a:br>
            <a:endParaRPr lang="en-US" dirty="0"/>
          </a:p>
        </p:txBody>
      </p:sp>
    </p:spTree>
    <p:extLst>
      <p:ext uri="{BB962C8B-B14F-4D97-AF65-F5344CB8AC3E}">
        <p14:creationId xmlns:p14="http://schemas.microsoft.com/office/powerpoint/2010/main" val="3616155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DFA60-F9B1-7735-A7D7-2107D36920B8}"/>
              </a:ext>
            </a:extLst>
          </p:cNvPr>
          <p:cNvSpPr>
            <a:spLocks noGrp="1"/>
          </p:cNvSpPr>
          <p:nvPr>
            <p:ph type="title"/>
          </p:nvPr>
        </p:nvSpPr>
        <p:spPr>
          <a:xfrm>
            <a:off x="304800" y="1806825"/>
            <a:ext cx="8513617" cy="1542000"/>
          </a:xfrm>
        </p:spPr>
        <p:txBody>
          <a:bodyPr>
            <a:normAutofit fontScale="90000"/>
          </a:bodyPr>
          <a:lstStyle/>
          <a:p>
            <a:r>
              <a:rPr lang="en-US" dirty="0"/>
              <a:t>An authentic conflict is one in which the opposing parties seek unilateral control of an outcome.</a:t>
            </a:r>
          </a:p>
        </p:txBody>
      </p:sp>
    </p:spTree>
    <p:extLst>
      <p:ext uri="{BB962C8B-B14F-4D97-AF65-F5344CB8AC3E}">
        <p14:creationId xmlns:p14="http://schemas.microsoft.com/office/powerpoint/2010/main" val="2863712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182B-35FD-82BD-B24B-DBA37A56F840}"/>
              </a:ext>
            </a:extLst>
          </p:cNvPr>
          <p:cNvSpPr>
            <a:spLocks noGrp="1"/>
          </p:cNvSpPr>
          <p:nvPr>
            <p:ph type="title"/>
          </p:nvPr>
        </p:nvSpPr>
        <p:spPr/>
        <p:txBody>
          <a:bodyPr>
            <a:normAutofit fontScale="90000"/>
          </a:bodyPr>
          <a:lstStyle/>
          <a:p>
            <a:r>
              <a:rPr lang="en-US" dirty="0"/>
              <a:t>In the realm of special education, there are few authentic conflicts.  More often, there are differing perceptions.  </a:t>
            </a:r>
          </a:p>
        </p:txBody>
      </p:sp>
    </p:spTree>
    <p:extLst>
      <p:ext uri="{BB962C8B-B14F-4D97-AF65-F5344CB8AC3E}">
        <p14:creationId xmlns:p14="http://schemas.microsoft.com/office/powerpoint/2010/main" val="2423317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538E1-9ED3-5659-CB8F-CFC2F0283211}"/>
              </a:ext>
            </a:extLst>
          </p:cNvPr>
          <p:cNvSpPr>
            <a:spLocks noGrp="1"/>
          </p:cNvSpPr>
          <p:nvPr>
            <p:ph type="title"/>
          </p:nvPr>
        </p:nvSpPr>
        <p:spPr/>
        <p:txBody>
          <a:bodyPr>
            <a:noAutofit/>
          </a:bodyPr>
          <a:lstStyle/>
          <a:p>
            <a:r>
              <a:rPr lang="en-US" sz="4100" dirty="0"/>
              <a:t>Experience has shown, the school and the parent often have the same goal: Addressing the child’s academic, social, emotional, and developmental needs with exceptional student outcomes.</a:t>
            </a:r>
          </a:p>
        </p:txBody>
      </p:sp>
    </p:spTree>
    <p:extLst>
      <p:ext uri="{BB962C8B-B14F-4D97-AF65-F5344CB8AC3E}">
        <p14:creationId xmlns:p14="http://schemas.microsoft.com/office/powerpoint/2010/main" val="1555519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E7F8F-1EA1-3C63-285F-598A28029655}"/>
              </a:ext>
            </a:extLst>
          </p:cNvPr>
          <p:cNvSpPr>
            <a:spLocks noGrp="1"/>
          </p:cNvSpPr>
          <p:nvPr>
            <p:ph type="title"/>
          </p:nvPr>
        </p:nvSpPr>
        <p:spPr/>
        <p:txBody>
          <a:bodyPr>
            <a:noAutofit/>
          </a:bodyPr>
          <a:lstStyle/>
          <a:p>
            <a:r>
              <a:rPr lang="en-US" sz="4700" dirty="0"/>
              <a:t>Perceived conflicts become zero-sum games.  </a:t>
            </a:r>
          </a:p>
        </p:txBody>
      </p:sp>
      <p:sp>
        <p:nvSpPr>
          <p:cNvPr id="3" name="Title 1">
            <a:extLst>
              <a:ext uri="{FF2B5EF4-FFF2-40B4-BE49-F238E27FC236}">
                <a16:creationId xmlns:a16="http://schemas.microsoft.com/office/drawing/2014/main" id="{755F9CB0-81D2-6DD3-AF5E-88A5C62C1517}"/>
              </a:ext>
            </a:extLst>
          </p:cNvPr>
          <p:cNvSpPr txBox="1">
            <a:spLocks/>
          </p:cNvSpPr>
          <p:nvPr/>
        </p:nvSpPr>
        <p:spPr>
          <a:xfrm>
            <a:off x="423600" y="130427"/>
            <a:ext cx="8296800" cy="1542000"/>
          </a:xfrm>
          <a:prstGeom prst="rect">
            <a:avLst/>
          </a:prstGeom>
          <a:noFill/>
          <a:ln>
            <a:noFill/>
          </a:ln>
        </p:spPr>
        <p:txBody>
          <a:bodyPr spcFirstLastPara="1" wrap="square" lIns="91425" tIns="91425" rIns="91425" bIns="91425" anchor="ctr" anchorCtr="0">
            <a:normAutofit fontScale="975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4800"/>
              <a:buFont typeface="Playfair Display Medium"/>
              <a:buNone/>
              <a:defRPr sz="4800" b="0" i="0" u="none" strike="noStrike" cap="none">
                <a:solidFill>
                  <a:schemeClr val="lt1"/>
                </a:solidFill>
                <a:latin typeface="Playfair Display Medium"/>
                <a:ea typeface="Playfair Display Medium"/>
                <a:cs typeface="Playfair Display Medium"/>
                <a:sym typeface="Playfair Display Medium"/>
              </a:defRPr>
            </a:lvl1pPr>
            <a:lvl2pPr marR="0" lvl="1" algn="ctr" rtl="0">
              <a:lnSpc>
                <a:spcPct val="100000"/>
              </a:lnSpc>
              <a:spcBef>
                <a:spcPts val="0"/>
              </a:spcBef>
              <a:spcAft>
                <a:spcPts val="0"/>
              </a:spcAft>
              <a:buClr>
                <a:schemeClr val="lt1"/>
              </a:buClr>
              <a:buSzPts val="4800"/>
              <a:buFont typeface="Playfair Display Medium"/>
              <a:buNone/>
              <a:defRPr sz="4800" b="0" i="0" u="none" strike="noStrike" cap="none">
                <a:solidFill>
                  <a:schemeClr val="lt1"/>
                </a:solidFill>
                <a:latin typeface="Playfair Display Medium"/>
                <a:ea typeface="Playfair Display Medium"/>
                <a:cs typeface="Playfair Display Medium"/>
                <a:sym typeface="Playfair Display Medium"/>
              </a:defRPr>
            </a:lvl2pPr>
            <a:lvl3pPr marR="0" lvl="2" algn="ctr" rtl="0">
              <a:lnSpc>
                <a:spcPct val="100000"/>
              </a:lnSpc>
              <a:spcBef>
                <a:spcPts val="0"/>
              </a:spcBef>
              <a:spcAft>
                <a:spcPts val="0"/>
              </a:spcAft>
              <a:buClr>
                <a:schemeClr val="lt1"/>
              </a:buClr>
              <a:buSzPts val="4800"/>
              <a:buFont typeface="Playfair Display Medium"/>
              <a:buNone/>
              <a:defRPr sz="4800" b="0" i="0" u="none" strike="noStrike" cap="none">
                <a:solidFill>
                  <a:schemeClr val="lt1"/>
                </a:solidFill>
                <a:latin typeface="Playfair Display Medium"/>
                <a:ea typeface="Playfair Display Medium"/>
                <a:cs typeface="Playfair Display Medium"/>
                <a:sym typeface="Playfair Display Medium"/>
              </a:defRPr>
            </a:lvl3pPr>
            <a:lvl4pPr marR="0" lvl="3" algn="ctr" rtl="0">
              <a:lnSpc>
                <a:spcPct val="100000"/>
              </a:lnSpc>
              <a:spcBef>
                <a:spcPts val="0"/>
              </a:spcBef>
              <a:spcAft>
                <a:spcPts val="0"/>
              </a:spcAft>
              <a:buClr>
                <a:schemeClr val="lt1"/>
              </a:buClr>
              <a:buSzPts val="4800"/>
              <a:buFont typeface="Playfair Display Medium"/>
              <a:buNone/>
              <a:defRPr sz="4800" b="0" i="0" u="none" strike="noStrike" cap="none">
                <a:solidFill>
                  <a:schemeClr val="lt1"/>
                </a:solidFill>
                <a:latin typeface="Playfair Display Medium"/>
                <a:ea typeface="Playfair Display Medium"/>
                <a:cs typeface="Playfair Display Medium"/>
                <a:sym typeface="Playfair Display Medium"/>
              </a:defRPr>
            </a:lvl4pPr>
            <a:lvl5pPr marR="0" lvl="4" algn="ctr" rtl="0">
              <a:lnSpc>
                <a:spcPct val="100000"/>
              </a:lnSpc>
              <a:spcBef>
                <a:spcPts val="0"/>
              </a:spcBef>
              <a:spcAft>
                <a:spcPts val="0"/>
              </a:spcAft>
              <a:buClr>
                <a:schemeClr val="lt1"/>
              </a:buClr>
              <a:buSzPts val="4800"/>
              <a:buFont typeface="Playfair Display Medium"/>
              <a:buNone/>
              <a:defRPr sz="4800" b="0" i="0" u="none" strike="noStrike" cap="none">
                <a:solidFill>
                  <a:schemeClr val="lt1"/>
                </a:solidFill>
                <a:latin typeface="Playfair Display Medium"/>
                <a:ea typeface="Playfair Display Medium"/>
                <a:cs typeface="Playfair Display Medium"/>
                <a:sym typeface="Playfair Display Medium"/>
              </a:defRPr>
            </a:lvl5pPr>
            <a:lvl6pPr marR="0" lvl="5" algn="ctr" rtl="0">
              <a:lnSpc>
                <a:spcPct val="100000"/>
              </a:lnSpc>
              <a:spcBef>
                <a:spcPts val="0"/>
              </a:spcBef>
              <a:spcAft>
                <a:spcPts val="0"/>
              </a:spcAft>
              <a:buClr>
                <a:schemeClr val="lt1"/>
              </a:buClr>
              <a:buSzPts val="4800"/>
              <a:buFont typeface="Playfair Display Medium"/>
              <a:buNone/>
              <a:defRPr sz="4800" b="0" i="0" u="none" strike="noStrike" cap="none">
                <a:solidFill>
                  <a:schemeClr val="lt1"/>
                </a:solidFill>
                <a:latin typeface="Playfair Display Medium"/>
                <a:ea typeface="Playfair Display Medium"/>
                <a:cs typeface="Playfair Display Medium"/>
                <a:sym typeface="Playfair Display Medium"/>
              </a:defRPr>
            </a:lvl6pPr>
            <a:lvl7pPr marR="0" lvl="6" algn="ctr" rtl="0">
              <a:lnSpc>
                <a:spcPct val="100000"/>
              </a:lnSpc>
              <a:spcBef>
                <a:spcPts val="0"/>
              </a:spcBef>
              <a:spcAft>
                <a:spcPts val="0"/>
              </a:spcAft>
              <a:buClr>
                <a:schemeClr val="lt1"/>
              </a:buClr>
              <a:buSzPts val="4800"/>
              <a:buFont typeface="Playfair Display Medium"/>
              <a:buNone/>
              <a:defRPr sz="4800" b="0" i="0" u="none" strike="noStrike" cap="none">
                <a:solidFill>
                  <a:schemeClr val="lt1"/>
                </a:solidFill>
                <a:latin typeface="Playfair Display Medium"/>
                <a:ea typeface="Playfair Display Medium"/>
                <a:cs typeface="Playfair Display Medium"/>
                <a:sym typeface="Playfair Display Medium"/>
              </a:defRPr>
            </a:lvl7pPr>
            <a:lvl8pPr marR="0" lvl="7" algn="ctr" rtl="0">
              <a:lnSpc>
                <a:spcPct val="100000"/>
              </a:lnSpc>
              <a:spcBef>
                <a:spcPts val="0"/>
              </a:spcBef>
              <a:spcAft>
                <a:spcPts val="0"/>
              </a:spcAft>
              <a:buClr>
                <a:schemeClr val="lt1"/>
              </a:buClr>
              <a:buSzPts val="4800"/>
              <a:buFont typeface="Playfair Display Medium"/>
              <a:buNone/>
              <a:defRPr sz="4800" b="0" i="0" u="none" strike="noStrike" cap="none">
                <a:solidFill>
                  <a:schemeClr val="lt1"/>
                </a:solidFill>
                <a:latin typeface="Playfair Display Medium"/>
                <a:ea typeface="Playfair Display Medium"/>
                <a:cs typeface="Playfair Display Medium"/>
                <a:sym typeface="Playfair Display Medium"/>
              </a:defRPr>
            </a:lvl8pPr>
            <a:lvl9pPr marR="0" lvl="8" algn="ctr" rtl="0">
              <a:lnSpc>
                <a:spcPct val="100000"/>
              </a:lnSpc>
              <a:spcBef>
                <a:spcPts val="0"/>
              </a:spcBef>
              <a:spcAft>
                <a:spcPts val="0"/>
              </a:spcAft>
              <a:buClr>
                <a:schemeClr val="lt1"/>
              </a:buClr>
              <a:buSzPts val="4800"/>
              <a:buFont typeface="Playfair Display Medium"/>
              <a:buNone/>
              <a:defRPr sz="4800" b="0" i="0" u="none" strike="noStrike" cap="none">
                <a:solidFill>
                  <a:schemeClr val="lt1"/>
                </a:solidFill>
                <a:latin typeface="Playfair Display Medium"/>
                <a:ea typeface="Playfair Display Medium"/>
                <a:cs typeface="Playfair Display Medium"/>
                <a:sym typeface="Playfair Display Medium"/>
              </a:defRPr>
            </a:lvl9pPr>
          </a:lstStyle>
          <a:p>
            <a:r>
              <a:rPr lang="en-US" dirty="0"/>
              <a:t>Communication Fatal Flaw:</a:t>
            </a:r>
          </a:p>
        </p:txBody>
      </p:sp>
    </p:spTree>
    <p:extLst>
      <p:ext uri="{BB962C8B-B14F-4D97-AF65-F5344CB8AC3E}">
        <p14:creationId xmlns:p14="http://schemas.microsoft.com/office/powerpoint/2010/main" val="2740811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6BBEF-9B01-D9C2-36F2-BFE243C14CB3}"/>
              </a:ext>
            </a:extLst>
          </p:cNvPr>
          <p:cNvSpPr>
            <a:spLocks noGrp="1"/>
          </p:cNvSpPr>
          <p:nvPr>
            <p:ph type="title"/>
          </p:nvPr>
        </p:nvSpPr>
        <p:spPr/>
        <p:txBody>
          <a:bodyPr>
            <a:normAutofit fontScale="90000"/>
          </a:bodyPr>
          <a:lstStyle/>
          <a:p>
            <a:r>
              <a:rPr lang="en-US" dirty="0"/>
              <a:t>This presentation will provide the skills and strategies to avoid conflict and work collaboratively with the party/parties who previously would have been perceived as </a:t>
            </a:r>
            <a:r>
              <a:rPr lang="en-US" i="1" dirty="0"/>
              <a:t>the opponent(s).</a:t>
            </a:r>
            <a:endParaRPr lang="en-US" dirty="0"/>
          </a:p>
        </p:txBody>
      </p:sp>
    </p:spTree>
    <p:extLst>
      <p:ext uri="{BB962C8B-B14F-4D97-AF65-F5344CB8AC3E}">
        <p14:creationId xmlns:p14="http://schemas.microsoft.com/office/powerpoint/2010/main" val="1448339322"/>
      </p:ext>
    </p:extLst>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E45D93EE09FE48B755B103E8699EE0" ma:contentTypeVersion="20" ma:contentTypeDescription="Create a new document." ma:contentTypeScope="" ma:versionID="805ba7d55169f0f14b383f020274b321">
  <xsd:schema xmlns:xsd="http://www.w3.org/2001/XMLSchema" xmlns:xs="http://www.w3.org/2001/XMLSchema" xmlns:p="http://schemas.microsoft.com/office/2006/metadata/properties" xmlns:ns2="db903174-bb1c-4609-9d70-465268ead536" xmlns:ns3="d0cbbd92-a969-402e-8621-447322a11182" targetNamespace="http://schemas.microsoft.com/office/2006/metadata/properties" ma:root="true" ma:fieldsID="38c128f37e5add975387cf726827ace0" ns2:_="" ns3:_="">
    <xsd:import namespace="db903174-bb1c-4609-9d70-465268ead536"/>
    <xsd:import namespace="d0cbbd92-a969-402e-8621-447322a111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3:TaxCatchAll" minOccurs="0"/>
                <xsd:element ref="ns2:MediaServiceObjectDetectorVersions" minOccurs="0"/>
                <xsd:element ref="ns2:MediaServiceSearchPropertie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03174-bb1c-4609-9d70-465268ead5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01aec00-7e9a-46c6-9b57-74fbf105366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0cbbd92-a969-402e-8621-447322a1118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48b6dc5-7623-4a1d-a01d-748b8cf9f295}" ma:internalName="TaxCatchAll" ma:showField="CatchAllData" ma:web="d0cbbd92-a969-402e-8621-447322a111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b903174-bb1c-4609-9d70-465268ead536">
      <Terms xmlns="http://schemas.microsoft.com/office/infopath/2007/PartnerControls"/>
    </lcf76f155ced4ddcb4097134ff3c332f>
    <TaxCatchAll xmlns="d0cbbd92-a969-402e-8621-447322a11182" xsi:nil="true"/>
  </documentManagement>
</p:properties>
</file>

<file path=customXml/itemProps1.xml><?xml version="1.0" encoding="utf-8"?>
<ds:datastoreItem xmlns:ds="http://schemas.openxmlformats.org/officeDocument/2006/customXml" ds:itemID="{07F62FE5-A4B8-407A-BA15-651E2C02BAD2}"/>
</file>

<file path=customXml/itemProps2.xml><?xml version="1.0" encoding="utf-8"?>
<ds:datastoreItem xmlns:ds="http://schemas.openxmlformats.org/officeDocument/2006/customXml" ds:itemID="{02B5602C-A079-4284-BEFE-F1CFA22290AA}"/>
</file>

<file path=customXml/itemProps3.xml><?xml version="1.0" encoding="utf-8"?>
<ds:datastoreItem xmlns:ds="http://schemas.openxmlformats.org/officeDocument/2006/customXml" ds:itemID="{A910A7C8-52D0-4E43-9239-AA05D8F2070C}"/>
</file>

<file path=docProps/app.xml><?xml version="1.0" encoding="utf-8"?>
<Properties xmlns="http://schemas.openxmlformats.org/officeDocument/2006/extended-properties" xmlns:vt="http://schemas.openxmlformats.org/officeDocument/2006/docPropsVTypes">
  <TotalTime>671</TotalTime>
  <Words>881</Words>
  <Application>Microsoft Office PowerPoint</Application>
  <PresentationFormat>On-screen Show (16:9)</PresentationFormat>
  <Paragraphs>123</Paragraphs>
  <Slides>31</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Playfair Display</vt:lpstr>
      <vt:lpstr>Calibri</vt:lpstr>
      <vt:lpstr>Playfair Display Medium</vt:lpstr>
      <vt:lpstr>Lato</vt:lpstr>
      <vt:lpstr>Arial</vt:lpstr>
      <vt:lpstr>Swiss</vt:lpstr>
      <vt:lpstr>The Best Conflict Resolution:  Avoidance</vt:lpstr>
      <vt:lpstr>What is a conflict?</vt:lpstr>
      <vt:lpstr>The essence of conflict is a disagreement or struggle between two or more parties with opposing needs, goals, or interests</vt:lpstr>
      <vt:lpstr>Authentic v. Apparent Conflict </vt:lpstr>
      <vt:lpstr>An authentic conflict is one in which the opposing parties seek unilateral control of an outcome.</vt:lpstr>
      <vt:lpstr>In the realm of special education, there are few authentic conflicts.  More often, there are differing perceptions.  </vt:lpstr>
      <vt:lpstr>Experience has shown, the school and the parent often have the same goal: Addressing the child’s academic, social, emotional, and developmental needs with exceptional student outcomes.</vt:lpstr>
      <vt:lpstr>Perceived conflicts become zero-sum games.  </vt:lpstr>
      <vt:lpstr>This presentation will provide the skills and strategies to avoid conflict and work collaboratively with the party/parties who previously would have been perceived as the opponent(s).</vt:lpstr>
      <vt:lpstr>Even authentic conflicts can be resolved: Through multi-faceted agreements.  </vt:lpstr>
      <vt:lpstr>A dispute over a single variable which both sides seek cannot be resolved to the satisfaction of both parties.    In contrast, the conflict may be resolved if other variables are in the equation.</vt:lpstr>
      <vt:lpstr>The listening and validation techniques explored in this presentation, foster trust and communication.</vt:lpstr>
      <vt:lpstr>These techniques also provide the parties with the information needed to make multi-faceted agreements.</vt:lpstr>
      <vt:lpstr>Consider: You can only control your own behavior.  You cannot control the behavior of the other person at the table.  That said, you can utilize techniques to create the conditions which will increase the likelihood of fostering positive relationships and outcomes. </vt:lpstr>
      <vt:lpstr>Modeling listening and respect may not guarantee a positive outcome; however, it is far more likely to produce positive reciprocal responses.</vt:lpstr>
      <vt:lpstr>Utilizing Evidence-based DBT Strategies to Avoid Escalation and Increase Understanding</vt:lpstr>
      <vt:lpstr>Prevention Framework Application to Conflict Avoidance</vt:lpstr>
      <vt:lpstr>PowerPoint Presentation</vt:lpstr>
      <vt:lpstr>Validation</vt:lpstr>
      <vt:lpstr>Three Types of Invalidation</vt:lpstr>
      <vt:lpstr>Validation: Why?</vt:lpstr>
      <vt:lpstr>Validation Sounds like….</vt:lpstr>
      <vt:lpstr>Validation Level One</vt:lpstr>
      <vt:lpstr>Validation Level Two</vt:lpstr>
      <vt:lpstr>Validation Level Three</vt:lpstr>
      <vt:lpstr>Validation Level Four</vt:lpstr>
      <vt:lpstr>Validation Level Five</vt:lpstr>
      <vt:lpstr>Validation Level Six</vt:lpstr>
      <vt:lpstr>Why Is Validation Key?</vt:lpstr>
      <vt:lpstr>Other Conversation Considerations</vt:lpstr>
      <vt:lpstr>Application &amp; Considerations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McCarthy, Scott</dc:creator>
  <cp:lastModifiedBy>McCarthy, Scott</cp:lastModifiedBy>
  <cp:revision>4</cp:revision>
  <dcterms:modified xsi:type="dcterms:W3CDTF">2025-09-12T16:09:42Z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0x01010090E45D93EE09FE48B755B103E8699EE0</vt:lpwstr>
  </property>
</Properties>
</file>