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9"/>
  </p:notesMasterIdLst>
  <p:handoutMasterIdLst>
    <p:handoutMasterId r:id="rId70"/>
  </p:handoutMasterIdLst>
  <p:sldIdLst>
    <p:sldId id="477" r:id="rId2"/>
    <p:sldId id="649" r:id="rId3"/>
    <p:sldId id="1078" r:id="rId4"/>
    <p:sldId id="582" r:id="rId5"/>
    <p:sldId id="492" r:id="rId6"/>
    <p:sldId id="494" r:id="rId7"/>
    <p:sldId id="503" r:id="rId8"/>
    <p:sldId id="635" r:id="rId9"/>
    <p:sldId id="637" r:id="rId10"/>
    <p:sldId id="639" r:id="rId11"/>
    <p:sldId id="587" r:id="rId12"/>
    <p:sldId id="662" r:id="rId13"/>
    <p:sldId id="663" r:id="rId14"/>
    <p:sldId id="664" r:id="rId15"/>
    <p:sldId id="665" r:id="rId16"/>
    <p:sldId id="666" r:id="rId17"/>
    <p:sldId id="667" r:id="rId18"/>
    <p:sldId id="586" r:id="rId19"/>
    <p:sldId id="502" r:id="rId20"/>
    <p:sldId id="590" r:id="rId21"/>
    <p:sldId id="661" r:id="rId22"/>
    <p:sldId id="1147" r:id="rId23"/>
    <p:sldId id="1122" r:id="rId24"/>
    <p:sldId id="1151" r:id="rId25"/>
    <p:sldId id="937" r:id="rId26"/>
    <p:sldId id="927" r:id="rId27"/>
    <p:sldId id="928" r:id="rId28"/>
    <p:sldId id="938" r:id="rId29"/>
    <p:sldId id="942" r:id="rId30"/>
    <p:sldId id="940" r:id="rId31"/>
    <p:sldId id="1167" r:id="rId32"/>
    <p:sldId id="943" r:id="rId33"/>
    <p:sldId id="944" r:id="rId34"/>
    <p:sldId id="945" r:id="rId35"/>
    <p:sldId id="946" r:id="rId36"/>
    <p:sldId id="947" r:id="rId37"/>
    <p:sldId id="948" r:id="rId38"/>
    <p:sldId id="951" r:id="rId39"/>
    <p:sldId id="950" r:id="rId40"/>
    <p:sldId id="952" r:id="rId41"/>
    <p:sldId id="949" r:id="rId42"/>
    <p:sldId id="953" r:id="rId43"/>
    <p:sldId id="958" r:id="rId44"/>
    <p:sldId id="959" r:id="rId45"/>
    <p:sldId id="954" r:id="rId46"/>
    <p:sldId id="1165" r:id="rId47"/>
    <p:sldId id="941" r:id="rId48"/>
    <p:sldId id="955" r:id="rId49"/>
    <p:sldId id="956" r:id="rId50"/>
    <p:sldId id="1163" r:id="rId51"/>
    <p:sldId id="960" r:id="rId52"/>
    <p:sldId id="987" r:id="rId53"/>
    <p:sldId id="988" r:id="rId54"/>
    <p:sldId id="961" r:id="rId55"/>
    <p:sldId id="1173" r:id="rId56"/>
    <p:sldId id="971" r:id="rId57"/>
    <p:sldId id="935" r:id="rId58"/>
    <p:sldId id="936" r:id="rId59"/>
    <p:sldId id="1168" r:id="rId60"/>
    <p:sldId id="1169" r:id="rId61"/>
    <p:sldId id="939" r:id="rId62"/>
    <p:sldId id="1170" r:id="rId63"/>
    <p:sldId id="1171" r:id="rId64"/>
    <p:sldId id="1172" r:id="rId65"/>
    <p:sldId id="1175" r:id="rId66"/>
    <p:sldId id="1176" r:id="rId67"/>
    <p:sldId id="1215" r:id="rId68"/>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clrMru>
    <a:srgbClr val="F970D7"/>
    <a:srgbClr val="FBE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74" autoAdjust="0"/>
  </p:normalViewPr>
  <p:slideViewPr>
    <p:cSldViewPr>
      <p:cViewPr varScale="1">
        <p:scale>
          <a:sx n="124" d="100"/>
          <a:sy n="124" d="100"/>
        </p:scale>
        <p:origin x="816" y="-10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33528"/>
    </p:cViewPr>
  </p:sorterViewPr>
  <p:notesViewPr>
    <p:cSldViewPr>
      <p:cViewPr varScale="1">
        <p:scale>
          <a:sx n="59" d="100"/>
          <a:sy n="59" d="100"/>
        </p:scale>
        <p:origin x="-2484" y="-78"/>
      </p:cViewPr>
      <p:guideLst>
        <p:guide orient="horz" pos="2851"/>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CE382-A153-403A-9785-A2D8B2048D1C}" type="doc">
      <dgm:prSet loTypeId="urn:microsoft.com/office/officeart/2005/8/layout/process1" loCatId="process" qsTypeId="urn:microsoft.com/office/officeart/2005/8/quickstyle/simple1" qsCatId="simple" csTypeId="urn:microsoft.com/office/officeart/2005/8/colors/accent1_2" csCatId="accent1" phldr="1"/>
      <dgm:spPr/>
    </dgm:pt>
    <dgm:pt modelId="{8EC23745-0848-48DA-8B45-29FB9F3F9ACB}">
      <dgm:prSet phldrT="[Text]" custT="1"/>
      <dgm:spPr>
        <a:solidFill>
          <a:schemeClr val="accent5">
            <a:lumMod val="40000"/>
            <a:lumOff val="60000"/>
          </a:schemeClr>
        </a:solidFill>
      </dgm:spPr>
      <dgm:t>
        <a:bodyPr/>
        <a:lstStyle/>
        <a:p>
          <a:r>
            <a:rPr lang="en-US" sz="2400" dirty="0">
              <a:solidFill>
                <a:srgbClr val="008000"/>
              </a:solidFill>
            </a:rPr>
            <a:t>Inviting the Initial Story</a:t>
          </a:r>
        </a:p>
        <a:p>
          <a:r>
            <a:rPr lang="en-US" sz="2400" dirty="0">
              <a:solidFill>
                <a:srgbClr val="008000"/>
              </a:solidFill>
            </a:rPr>
            <a:t>-</a:t>
          </a:r>
        </a:p>
        <a:p>
          <a:r>
            <a:rPr lang="en-US" sz="2400" dirty="0">
              <a:solidFill>
                <a:srgbClr val="008000"/>
              </a:solidFill>
            </a:rPr>
            <a:t>What is the conflict?</a:t>
          </a:r>
        </a:p>
      </dgm:t>
    </dgm:pt>
    <dgm:pt modelId="{17BD7767-C504-4AC0-8731-4E86DC889220}" type="parTrans" cxnId="{47C55DEA-250F-4890-9A59-5EF76F23F070}">
      <dgm:prSet/>
      <dgm:spPr/>
      <dgm:t>
        <a:bodyPr/>
        <a:lstStyle/>
        <a:p>
          <a:endParaRPr lang="en-US"/>
        </a:p>
      </dgm:t>
    </dgm:pt>
    <dgm:pt modelId="{80E1404A-D583-4ED0-A6F1-C60A9E488D31}" type="sibTrans" cxnId="{47C55DEA-250F-4890-9A59-5EF76F23F070}">
      <dgm:prSet/>
      <dgm:spPr/>
      <dgm:t>
        <a:bodyPr/>
        <a:lstStyle/>
        <a:p>
          <a:endParaRPr lang="en-US" dirty="0"/>
        </a:p>
      </dgm:t>
    </dgm:pt>
    <dgm:pt modelId="{379394C4-989A-4444-A048-5C03BB9159B4}">
      <dgm:prSet phldrT="[Text]" custT="1"/>
      <dgm:spPr>
        <a:solidFill>
          <a:schemeClr val="accent5">
            <a:lumMod val="60000"/>
            <a:lumOff val="40000"/>
          </a:schemeClr>
        </a:solidFill>
      </dgm:spPr>
      <dgm:t>
        <a:bodyPr/>
        <a:lstStyle/>
        <a:p>
          <a:endParaRPr lang="en-US" sz="2000" dirty="0"/>
        </a:p>
        <a:p>
          <a:r>
            <a:rPr lang="en-US" sz="2400" dirty="0">
              <a:solidFill>
                <a:srgbClr val="008000"/>
              </a:solidFill>
            </a:rPr>
            <a:t>Refining the Initial Story </a:t>
          </a:r>
        </a:p>
        <a:p>
          <a:r>
            <a:rPr lang="en-US" sz="2400" dirty="0">
              <a:solidFill>
                <a:srgbClr val="008000"/>
              </a:solidFill>
            </a:rPr>
            <a:t>–</a:t>
          </a:r>
        </a:p>
        <a:p>
          <a:r>
            <a:rPr lang="en-US" sz="2400" dirty="0">
              <a:solidFill>
                <a:srgbClr val="008000"/>
              </a:solidFill>
            </a:rPr>
            <a:t>Do we fully understand the conflict?</a:t>
          </a:r>
        </a:p>
        <a:p>
          <a:endParaRPr lang="en-US" sz="2000" dirty="0"/>
        </a:p>
      </dgm:t>
    </dgm:pt>
    <dgm:pt modelId="{5E3061A2-62B7-4704-BEFF-4415046B2DC7}" type="parTrans" cxnId="{D23E67C5-9439-455F-B1CA-B2735DA7DB44}">
      <dgm:prSet/>
      <dgm:spPr/>
      <dgm:t>
        <a:bodyPr/>
        <a:lstStyle/>
        <a:p>
          <a:endParaRPr lang="en-US"/>
        </a:p>
      </dgm:t>
    </dgm:pt>
    <dgm:pt modelId="{537F0181-2CAF-404F-B92B-CE0CE03F6490}" type="sibTrans" cxnId="{D23E67C5-9439-455F-B1CA-B2735DA7DB44}">
      <dgm:prSet/>
      <dgm:spPr/>
      <dgm:t>
        <a:bodyPr/>
        <a:lstStyle/>
        <a:p>
          <a:endParaRPr lang="en-US" dirty="0"/>
        </a:p>
      </dgm:t>
    </dgm:pt>
    <dgm:pt modelId="{FB5F2351-27FB-4C9B-8029-0A664F115BEC}">
      <dgm:prSet phldrT="[Text]"/>
      <dgm:spPr>
        <a:solidFill>
          <a:schemeClr val="accent5">
            <a:lumMod val="75000"/>
          </a:schemeClr>
        </a:solidFill>
      </dgm:spPr>
      <dgm:t>
        <a:bodyPr/>
        <a:lstStyle/>
        <a:p>
          <a:r>
            <a:rPr lang="en-US" dirty="0">
              <a:solidFill>
                <a:srgbClr val="83FFE5"/>
              </a:solidFill>
            </a:rPr>
            <a:t>Testing the Initial Story</a:t>
          </a:r>
        </a:p>
        <a:p>
          <a:r>
            <a:rPr lang="en-US" dirty="0">
              <a:solidFill>
                <a:srgbClr val="83FFE5"/>
              </a:solidFill>
            </a:rPr>
            <a:t>--</a:t>
          </a:r>
        </a:p>
        <a:p>
          <a:r>
            <a:rPr lang="en-US" dirty="0">
              <a:solidFill>
                <a:srgbClr val="83FFE5"/>
              </a:solidFill>
            </a:rPr>
            <a:t>What perspectives or assumptions of the party may need to be challenged?</a:t>
          </a:r>
        </a:p>
      </dgm:t>
    </dgm:pt>
    <dgm:pt modelId="{3178C1A4-3E73-4D8E-94C1-771A0E968167}" type="parTrans" cxnId="{0D96D1D3-5AAB-47B3-9923-553787D286C0}">
      <dgm:prSet/>
      <dgm:spPr/>
      <dgm:t>
        <a:bodyPr/>
        <a:lstStyle/>
        <a:p>
          <a:endParaRPr lang="en-US"/>
        </a:p>
      </dgm:t>
    </dgm:pt>
    <dgm:pt modelId="{3895FC48-2732-4FB2-9D9D-98745360BCEA}" type="sibTrans" cxnId="{0D96D1D3-5AAB-47B3-9923-553787D286C0}">
      <dgm:prSet/>
      <dgm:spPr/>
      <dgm:t>
        <a:bodyPr/>
        <a:lstStyle/>
        <a:p>
          <a:endParaRPr lang="en-US"/>
        </a:p>
      </dgm:t>
    </dgm:pt>
    <dgm:pt modelId="{6407EBEF-BBFC-4212-A8D1-CD4D01A312DD}" type="pres">
      <dgm:prSet presAssocID="{A0DCE382-A153-403A-9785-A2D8B2048D1C}" presName="Name0" presStyleCnt="0">
        <dgm:presLayoutVars>
          <dgm:dir/>
          <dgm:resizeHandles val="exact"/>
        </dgm:presLayoutVars>
      </dgm:prSet>
      <dgm:spPr/>
    </dgm:pt>
    <dgm:pt modelId="{A6E7B916-53A2-4825-9158-7B13B066ACAD}" type="pres">
      <dgm:prSet presAssocID="{8EC23745-0848-48DA-8B45-29FB9F3F9ACB}" presName="node" presStyleLbl="node1" presStyleIdx="0" presStyleCnt="3" custScaleY="305552">
        <dgm:presLayoutVars>
          <dgm:bulletEnabled val="1"/>
        </dgm:presLayoutVars>
      </dgm:prSet>
      <dgm:spPr/>
    </dgm:pt>
    <dgm:pt modelId="{20833748-6F4E-457B-9623-268E91B98061}" type="pres">
      <dgm:prSet presAssocID="{80E1404A-D583-4ED0-A6F1-C60A9E488D31}" presName="sibTrans" presStyleLbl="sibTrans2D1" presStyleIdx="0" presStyleCnt="2"/>
      <dgm:spPr/>
    </dgm:pt>
    <dgm:pt modelId="{DBA3D169-48A9-4BDB-AB25-E29457B6B7F4}" type="pres">
      <dgm:prSet presAssocID="{80E1404A-D583-4ED0-A6F1-C60A9E488D31}" presName="connectorText" presStyleLbl="sibTrans2D1" presStyleIdx="0" presStyleCnt="2"/>
      <dgm:spPr/>
    </dgm:pt>
    <dgm:pt modelId="{3868B249-E955-4D60-84D2-F1C0F095C5ED}" type="pres">
      <dgm:prSet presAssocID="{379394C4-989A-4444-A048-5C03BB9159B4}" presName="node" presStyleLbl="node1" presStyleIdx="1" presStyleCnt="3" custScaleY="305552">
        <dgm:presLayoutVars>
          <dgm:bulletEnabled val="1"/>
        </dgm:presLayoutVars>
      </dgm:prSet>
      <dgm:spPr/>
    </dgm:pt>
    <dgm:pt modelId="{C80A2A82-BD98-4E18-9EFA-580143DDCED8}" type="pres">
      <dgm:prSet presAssocID="{537F0181-2CAF-404F-B92B-CE0CE03F6490}" presName="sibTrans" presStyleLbl="sibTrans2D1" presStyleIdx="1" presStyleCnt="2"/>
      <dgm:spPr/>
    </dgm:pt>
    <dgm:pt modelId="{4AD0C90B-AA53-4621-B663-74FB80C17CF9}" type="pres">
      <dgm:prSet presAssocID="{537F0181-2CAF-404F-B92B-CE0CE03F6490}" presName="connectorText" presStyleLbl="sibTrans2D1" presStyleIdx="1" presStyleCnt="2"/>
      <dgm:spPr/>
    </dgm:pt>
    <dgm:pt modelId="{384E5DEA-DE49-49B7-8CAC-C38BBBDE9628}" type="pres">
      <dgm:prSet presAssocID="{FB5F2351-27FB-4C9B-8029-0A664F115BEC}" presName="node" presStyleLbl="node1" presStyleIdx="2" presStyleCnt="3" custScaleY="305254">
        <dgm:presLayoutVars>
          <dgm:bulletEnabled val="1"/>
        </dgm:presLayoutVars>
      </dgm:prSet>
      <dgm:spPr/>
    </dgm:pt>
  </dgm:ptLst>
  <dgm:cxnLst>
    <dgm:cxn modelId="{1E59ED12-1432-BB43-9114-1750DE05610C}" type="presOf" srcId="{80E1404A-D583-4ED0-A6F1-C60A9E488D31}" destId="{20833748-6F4E-457B-9623-268E91B98061}" srcOrd="0" destOrd="0" presId="urn:microsoft.com/office/officeart/2005/8/layout/process1"/>
    <dgm:cxn modelId="{4A965C58-AC0D-624B-BB01-D645E9108D70}" type="presOf" srcId="{537F0181-2CAF-404F-B92B-CE0CE03F6490}" destId="{4AD0C90B-AA53-4621-B663-74FB80C17CF9}" srcOrd="1" destOrd="0" presId="urn:microsoft.com/office/officeart/2005/8/layout/process1"/>
    <dgm:cxn modelId="{5B82C55E-9B34-AC42-A8FF-BE8295A2CC69}" type="presOf" srcId="{8EC23745-0848-48DA-8B45-29FB9F3F9ACB}" destId="{A6E7B916-53A2-4825-9158-7B13B066ACAD}" srcOrd="0" destOrd="0" presId="urn:microsoft.com/office/officeart/2005/8/layout/process1"/>
    <dgm:cxn modelId="{4F80876D-1CC6-9B45-B55B-A18663A67EBF}" type="presOf" srcId="{537F0181-2CAF-404F-B92B-CE0CE03F6490}" destId="{C80A2A82-BD98-4E18-9EFA-580143DDCED8}" srcOrd="0" destOrd="0" presId="urn:microsoft.com/office/officeart/2005/8/layout/process1"/>
    <dgm:cxn modelId="{D16293A8-5D8C-6142-95B3-E4D4F2A5DA97}" type="presOf" srcId="{379394C4-989A-4444-A048-5C03BB9159B4}" destId="{3868B249-E955-4D60-84D2-F1C0F095C5ED}" srcOrd="0" destOrd="0" presId="urn:microsoft.com/office/officeart/2005/8/layout/process1"/>
    <dgm:cxn modelId="{806202AC-F073-5C46-BC1F-8B08A1C111B3}" type="presOf" srcId="{A0DCE382-A153-403A-9785-A2D8B2048D1C}" destId="{6407EBEF-BBFC-4212-A8D1-CD4D01A312DD}" srcOrd="0" destOrd="0" presId="urn:microsoft.com/office/officeart/2005/8/layout/process1"/>
    <dgm:cxn modelId="{D23E67C5-9439-455F-B1CA-B2735DA7DB44}" srcId="{A0DCE382-A153-403A-9785-A2D8B2048D1C}" destId="{379394C4-989A-4444-A048-5C03BB9159B4}" srcOrd="1" destOrd="0" parTransId="{5E3061A2-62B7-4704-BEFF-4415046B2DC7}" sibTransId="{537F0181-2CAF-404F-B92B-CE0CE03F6490}"/>
    <dgm:cxn modelId="{657E4ECF-A0FC-024F-A87F-358A6C8BDB6D}" type="presOf" srcId="{FB5F2351-27FB-4C9B-8029-0A664F115BEC}" destId="{384E5DEA-DE49-49B7-8CAC-C38BBBDE9628}" srcOrd="0" destOrd="0" presId="urn:microsoft.com/office/officeart/2005/8/layout/process1"/>
    <dgm:cxn modelId="{0D96D1D3-5AAB-47B3-9923-553787D286C0}" srcId="{A0DCE382-A153-403A-9785-A2D8B2048D1C}" destId="{FB5F2351-27FB-4C9B-8029-0A664F115BEC}" srcOrd="2" destOrd="0" parTransId="{3178C1A4-3E73-4D8E-94C1-771A0E968167}" sibTransId="{3895FC48-2732-4FB2-9D9D-98745360BCEA}"/>
    <dgm:cxn modelId="{B4C09ADC-1AA9-9B49-9060-ECB4FD1428EF}" type="presOf" srcId="{80E1404A-D583-4ED0-A6F1-C60A9E488D31}" destId="{DBA3D169-48A9-4BDB-AB25-E29457B6B7F4}" srcOrd="1" destOrd="0" presId="urn:microsoft.com/office/officeart/2005/8/layout/process1"/>
    <dgm:cxn modelId="{47C55DEA-250F-4890-9A59-5EF76F23F070}" srcId="{A0DCE382-A153-403A-9785-A2D8B2048D1C}" destId="{8EC23745-0848-48DA-8B45-29FB9F3F9ACB}" srcOrd="0" destOrd="0" parTransId="{17BD7767-C504-4AC0-8731-4E86DC889220}" sibTransId="{80E1404A-D583-4ED0-A6F1-C60A9E488D31}"/>
    <dgm:cxn modelId="{FF8E76D7-5908-CD4B-BE9A-EABE027A693D}" type="presParOf" srcId="{6407EBEF-BBFC-4212-A8D1-CD4D01A312DD}" destId="{A6E7B916-53A2-4825-9158-7B13B066ACAD}" srcOrd="0" destOrd="0" presId="urn:microsoft.com/office/officeart/2005/8/layout/process1"/>
    <dgm:cxn modelId="{CFF95325-38AF-3941-A76A-7FE698DBB783}" type="presParOf" srcId="{6407EBEF-BBFC-4212-A8D1-CD4D01A312DD}" destId="{20833748-6F4E-457B-9623-268E91B98061}" srcOrd="1" destOrd="0" presId="urn:microsoft.com/office/officeart/2005/8/layout/process1"/>
    <dgm:cxn modelId="{D8C7B27B-D3C3-B342-AF50-FE3D15DA61B8}" type="presParOf" srcId="{20833748-6F4E-457B-9623-268E91B98061}" destId="{DBA3D169-48A9-4BDB-AB25-E29457B6B7F4}" srcOrd="0" destOrd="0" presId="urn:microsoft.com/office/officeart/2005/8/layout/process1"/>
    <dgm:cxn modelId="{E87D8704-1F77-BC47-AB8E-6F7EC5B49ACA}" type="presParOf" srcId="{6407EBEF-BBFC-4212-A8D1-CD4D01A312DD}" destId="{3868B249-E955-4D60-84D2-F1C0F095C5ED}" srcOrd="2" destOrd="0" presId="urn:microsoft.com/office/officeart/2005/8/layout/process1"/>
    <dgm:cxn modelId="{76FAFEA6-5C94-2E47-BFB0-7DA7B0A1EBF8}" type="presParOf" srcId="{6407EBEF-BBFC-4212-A8D1-CD4D01A312DD}" destId="{C80A2A82-BD98-4E18-9EFA-580143DDCED8}" srcOrd="3" destOrd="0" presId="urn:microsoft.com/office/officeart/2005/8/layout/process1"/>
    <dgm:cxn modelId="{E983CE67-F898-DA45-A6F7-8293A98AED55}" type="presParOf" srcId="{C80A2A82-BD98-4E18-9EFA-580143DDCED8}" destId="{4AD0C90B-AA53-4621-B663-74FB80C17CF9}" srcOrd="0" destOrd="0" presId="urn:microsoft.com/office/officeart/2005/8/layout/process1"/>
    <dgm:cxn modelId="{C7E2A08A-40A1-CC44-8AB0-FD08D471272A}" type="presParOf" srcId="{6407EBEF-BBFC-4212-A8D1-CD4D01A312DD}" destId="{384E5DEA-DE49-49B7-8CAC-C38BBBDE962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11F5B9-CDC3-8749-B533-DA1BA7464D40}"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61948C57-88E4-224F-B5B1-331AE2515BC2}">
      <dgm:prSet phldrT="[Text]"/>
      <dgm:spPr/>
      <dgm:t>
        <a:bodyPr/>
        <a:lstStyle/>
        <a:p>
          <a:r>
            <a:rPr lang="en-US" dirty="0">
              <a:solidFill>
                <a:srgbClr val="FFF1CE"/>
              </a:solidFill>
            </a:rPr>
            <a:t>Identification of Conflict For Mediation/</a:t>
          </a:r>
          <a:r>
            <a:rPr lang="en-US" dirty="0" err="1">
              <a:solidFill>
                <a:srgbClr val="FFF1CE"/>
              </a:solidFill>
            </a:rPr>
            <a:t>Fac</a:t>
          </a:r>
          <a:endParaRPr lang="en-US" dirty="0">
            <a:solidFill>
              <a:srgbClr val="FFF1CE"/>
            </a:solidFill>
          </a:endParaRPr>
        </a:p>
      </dgm:t>
    </dgm:pt>
    <dgm:pt modelId="{70775572-065B-2049-B564-EE21F15422BF}" type="parTrans" cxnId="{028E8503-F4F1-E441-8DA2-83EC6FAAB3A6}">
      <dgm:prSet/>
      <dgm:spPr/>
      <dgm:t>
        <a:bodyPr/>
        <a:lstStyle/>
        <a:p>
          <a:endParaRPr lang="en-US">
            <a:solidFill>
              <a:srgbClr val="FFF1CE"/>
            </a:solidFill>
          </a:endParaRPr>
        </a:p>
      </dgm:t>
    </dgm:pt>
    <dgm:pt modelId="{9B925093-2836-6744-8BFA-7EC55E963370}" type="sibTrans" cxnId="{028E8503-F4F1-E441-8DA2-83EC6FAAB3A6}">
      <dgm:prSet/>
      <dgm:spPr/>
      <dgm:t>
        <a:bodyPr/>
        <a:lstStyle/>
        <a:p>
          <a:endParaRPr lang="en-US">
            <a:solidFill>
              <a:srgbClr val="FFF1CE"/>
            </a:solidFill>
          </a:endParaRPr>
        </a:p>
      </dgm:t>
    </dgm:pt>
    <dgm:pt modelId="{D9467772-9308-2241-B26E-27424DCFF9EF}">
      <dgm:prSet phldrT="[Text]"/>
      <dgm:spPr/>
      <dgm:t>
        <a:bodyPr/>
        <a:lstStyle/>
        <a:p>
          <a:r>
            <a:rPr lang="en-US" dirty="0">
              <a:solidFill>
                <a:srgbClr val="FFF1CE"/>
              </a:solidFill>
            </a:rPr>
            <a:t>Conflict Coaching to Explain Process and Parties</a:t>
          </a:r>
        </a:p>
      </dgm:t>
    </dgm:pt>
    <dgm:pt modelId="{439CEFD6-839B-7B4D-9603-F24FC7ECFB1A}" type="parTrans" cxnId="{6E68A41C-F339-0448-9B5B-C0795C94B1F1}">
      <dgm:prSet/>
      <dgm:spPr/>
      <dgm:t>
        <a:bodyPr/>
        <a:lstStyle/>
        <a:p>
          <a:endParaRPr lang="en-US">
            <a:solidFill>
              <a:srgbClr val="FFF1CE"/>
            </a:solidFill>
          </a:endParaRPr>
        </a:p>
      </dgm:t>
    </dgm:pt>
    <dgm:pt modelId="{83C3CB4C-819B-0A48-AFCE-FAED6E4A703F}" type="sibTrans" cxnId="{6E68A41C-F339-0448-9B5B-C0795C94B1F1}">
      <dgm:prSet/>
      <dgm:spPr/>
      <dgm:t>
        <a:bodyPr/>
        <a:lstStyle/>
        <a:p>
          <a:endParaRPr lang="en-US">
            <a:solidFill>
              <a:srgbClr val="FFF1CE"/>
            </a:solidFill>
          </a:endParaRPr>
        </a:p>
      </dgm:t>
    </dgm:pt>
    <dgm:pt modelId="{851F79AF-CD8C-2049-B826-71F3325D6D1A}">
      <dgm:prSet phldrT="[Text]"/>
      <dgm:spPr/>
      <dgm:t>
        <a:bodyPr/>
        <a:lstStyle/>
        <a:p>
          <a:r>
            <a:rPr lang="en-US" dirty="0">
              <a:solidFill>
                <a:srgbClr val="FFF1CE"/>
              </a:solidFill>
            </a:rPr>
            <a:t>Conflict Coaching to Identify Information to be Shared/Requested</a:t>
          </a:r>
        </a:p>
      </dgm:t>
    </dgm:pt>
    <dgm:pt modelId="{8639AEEB-C593-EC4F-896C-21BE6B3CC669}" type="parTrans" cxnId="{48EDAA6F-9AB5-1544-B845-8CEF12E69E82}">
      <dgm:prSet/>
      <dgm:spPr/>
      <dgm:t>
        <a:bodyPr/>
        <a:lstStyle/>
        <a:p>
          <a:endParaRPr lang="en-US">
            <a:solidFill>
              <a:srgbClr val="FFF1CE"/>
            </a:solidFill>
          </a:endParaRPr>
        </a:p>
      </dgm:t>
    </dgm:pt>
    <dgm:pt modelId="{D18C2BC7-3C28-2A46-A64B-C1905269E0C6}" type="sibTrans" cxnId="{48EDAA6F-9AB5-1544-B845-8CEF12E69E82}">
      <dgm:prSet/>
      <dgm:spPr/>
      <dgm:t>
        <a:bodyPr/>
        <a:lstStyle/>
        <a:p>
          <a:endParaRPr lang="en-US">
            <a:solidFill>
              <a:srgbClr val="FFF1CE"/>
            </a:solidFill>
          </a:endParaRPr>
        </a:p>
      </dgm:t>
    </dgm:pt>
    <dgm:pt modelId="{1E438D46-4CB0-264C-9CD5-89301CFC9757}">
      <dgm:prSet phldrT="[Text]"/>
      <dgm:spPr/>
      <dgm:t>
        <a:bodyPr/>
        <a:lstStyle/>
        <a:p>
          <a:r>
            <a:rPr lang="en-US" dirty="0">
              <a:solidFill>
                <a:srgbClr val="FFF1CE"/>
              </a:solidFill>
            </a:rPr>
            <a:t>Conflict Coaching to Explain Post Process</a:t>
          </a:r>
        </a:p>
      </dgm:t>
    </dgm:pt>
    <dgm:pt modelId="{F8C8C1C4-CB9B-D543-96E4-E18CE9C5B394}" type="parTrans" cxnId="{697504A0-D07E-8A46-B9E1-71533EFBEFC4}">
      <dgm:prSet/>
      <dgm:spPr/>
      <dgm:t>
        <a:bodyPr/>
        <a:lstStyle/>
        <a:p>
          <a:endParaRPr lang="en-US">
            <a:solidFill>
              <a:srgbClr val="FFF1CE"/>
            </a:solidFill>
          </a:endParaRPr>
        </a:p>
      </dgm:t>
    </dgm:pt>
    <dgm:pt modelId="{7104D704-0D8C-4E41-9DAE-FAB664A5D227}" type="sibTrans" cxnId="{697504A0-D07E-8A46-B9E1-71533EFBEFC4}">
      <dgm:prSet/>
      <dgm:spPr/>
      <dgm:t>
        <a:bodyPr/>
        <a:lstStyle/>
        <a:p>
          <a:endParaRPr lang="en-US">
            <a:solidFill>
              <a:srgbClr val="FFF1CE"/>
            </a:solidFill>
          </a:endParaRPr>
        </a:p>
      </dgm:t>
    </dgm:pt>
    <dgm:pt modelId="{100F754F-A948-264E-926B-B0DB42E63249}">
      <dgm:prSet phldrT="[Text]"/>
      <dgm:spPr/>
      <dgm:t>
        <a:bodyPr/>
        <a:lstStyle/>
        <a:p>
          <a:r>
            <a:rPr lang="en-US" dirty="0">
              <a:solidFill>
                <a:srgbClr val="FFF1CE"/>
              </a:solidFill>
            </a:rPr>
            <a:t>Conflict Coaching to Analyze Pre-Post Process and to Consider Next Steps</a:t>
          </a:r>
        </a:p>
      </dgm:t>
    </dgm:pt>
    <dgm:pt modelId="{7E54986C-A054-E048-B785-E3DB5097D9DA}" type="parTrans" cxnId="{06029E58-FC4C-374E-8B31-B06A99E5382A}">
      <dgm:prSet/>
      <dgm:spPr/>
      <dgm:t>
        <a:bodyPr/>
        <a:lstStyle/>
        <a:p>
          <a:endParaRPr lang="en-US">
            <a:solidFill>
              <a:srgbClr val="FFF1CE"/>
            </a:solidFill>
          </a:endParaRPr>
        </a:p>
      </dgm:t>
    </dgm:pt>
    <dgm:pt modelId="{3C9E1FD2-B613-FB45-AF29-D37EC36D60FC}" type="sibTrans" cxnId="{06029E58-FC4C-374E-8B31-B06A99E5382A}">
      <dgm:prSet/>
      <dgm:spPr/>
      <dgm:t>
        <a:bodyPr/>
        <a:lstStyle/>
        <a:p>
          <a:endParaRPr lang="en-US">
            <a:solidFill>
              <a:srgbClr val="FFF1CE"/>
            </a:solidFill>
          </a:endParaRPr>
        </a:p>
      </dgm:t>
    </dgm:pt>
    <dgm:pt modelId="{BB5E7988-AE5D-A846-9464-8E9C81DE14E1}">
      <dgm:prSet phldrT="[Text]" custT="1"/>
      <dgm:spPr>
        <a:solidFill>
          <a:schemeClr val="accent3">
            <a:lumMod val="60000"/>
            <a:lumOff val="40000"/>
          </a:schemeClr>
        </a:solidFill>
      </dgm:spPr>
      <dgm:t>
        <a:bodyPr/>
        <a:lstStyle/>
        <a:p>
          <a:r>
            <a:rPr lang="en-US" sz="2400" dirty="0">
              <a:solidFill>
                <a:srgbClr val="2E6735"/>
              </a:solidFill>
            </a:rPr>
            <a:t>Mediation or Facilitation</a:t>
          </a:r>
        </a:p>
      </dgm:t>
    </dgm:pt>
    <dgm:pt modelId="{F9400CF4-A5FC-0045-ADB9-391A7550968F}" type="parTrans" cxnId="{8C167B04-5B56-AE43-8F6A-E061620857B9}">
      <dgm:prSet/>
      <dgm:spPr/>
      <dgm:t>
        <a:bodyPr/>
        <a:lstStyle/>
        <a:p>
          <a:endParaRPr lang="en-US"/>
        </a:p>
      </dgm:t>
    </dgm:pt>
    <dgm:pt modelId="{99E153AF-CD1D-B24B-BE6B-10585D9A9D61}" type="sibTrans" cxnId="{8C167B04-5B56-AE43-8F6A-E061620857B9}">
      <dgm:prSet/>
      <dgm:spPr/>
      <dgm:t>
        <a:bodyPr/>
        <a:lstStyle/>
        <a:p>
          <a:endParaRPr lang="en-US"/>
        </a:p>
      </dgm:t>
    </dgm:pt>
    <dgm:pt modelId="{04D0D85A-3AFF-9943-998B-CA910B534743}" type="pres">
      <dgm:prSet presAssocID="{E211F5B9-CDC3-8749-B533-DA1BA7464D40}" presName="Name0" presStyleCnt="0">
        <dgm:presLayoutVars>
          <dgm:dir/>
          <dgm:resizeHandles val="exact"/>
        </dgm:presLayoutVars>
      </dgm:prSet>
      <dgm:spPr/>
    </dgm:pt>
    <dgm:pt modelId="{30336595-670B-5040-84FA-3046CFC5409D}" type="pres">
      <dgm:prSet presAssocID="{E211F5B9-CDC3-8749-B533-DA1BA7464D40}" presName="cycle" presStyleCnt="0"/>
      <dgm:spPr/>
    </dgm:pt>
    <dgm:pt modelId="{B8615A0E-B11B-B540-B403-7904AA278FEF}" type="pres">
      <dgm:prSet presAssocID="{61948C57-88E4-224F-B5B1-331AE2515BC2}" presName="nodeFirstNode" presStyleLbl="node1" presStyleIdx="0" presStyleCnt="6" custRadScaleRad="100926" custRadScaleInc="14066">
        <dgm:presLayoutVars>
          <dgm:bulletEnabled val="1"/>
        </dgm:presLayoutVars>
      </dgm:prSet>
      <dgm:spPr/>
    </dgm:pt>
    <dgm:pt modelId="{84E53AE2-4E7C-8C46-AF18-AB5E01701178}" type="pres">
      <dgm:prSet presAssocID="{9B925093-2836-6744-8BFA-7EC55E963370}" presName="sibTransFirstNode" presStyleLbl="bgShp" presStyleIdx="0" presStyleCnt="1"/>
      <dgm:spPr/>
    </dgm:pt>
    <dgm:pt modelId="{CF30C826-6963-5B41-AFF3-455ACA211D9A}" type="pres">
      <dgm:prSet presAssocID="{BB5E7988-AE5D-A846-9464-8E9C81DE14E1}" presName="nodeFollowingNodes" presStyleLbl="node1" presStyleIdx="1" presStyleCnt="6" custRadScaleRad="81340" custRadScaleInc="278193">
        <dgm:presLayoutVars>
          <dgm:bulletEnabled val="1"/>
        </dgm:presLayoutVars>
      </dgm:prSet>
      <dgm:spPr/>
    </dgm:pt>
    <dgm:pt modelId="{520170CF-D9D8-4B46-913B-61B9F40213D2}" type="pres">
      <dgm:prSet presAssocID="{D9467772-9308-2241-B26E-27424DCFF9EF}" presName="nodeFollowingNodes" presStyleLbl="node1" presStyleIdx="2" presStyleCnt="6" custRadScaleRad="104345" custRadScaleInc="-103283">
        <dgm:presLayoutVars>
          <dgm:bulletEnabled val="1"/>
        </dgm:presLayoutVars>
      </dgm:prSet>
      <dgm:spPr/>
    </dgm:pt>
    <dgm:pt modelId="{A8D90EA2-F987-7540-AE39-C5B54F861505}" type="pres">
      <dgm:prSet presAssocID="{851F79AF-CD8C-2049-B826-71F3325D6D1A}" presName="nodeFollowingNodes" presStyleLbl="node1" presStyleIdx="3" presStyleCnt="6" custRadScaleRad="97470" custRadScaleInc="-163892">
        <dgm:presLayoutVars>
          <dgm:bulletEnabled val="1"/>
        </dgm:presLayoutVars>
      </dgm:prSet>
      <dgm:spPr/>
    </dgm:pt>
    <dgm:pt modelId="{D8696E3C-FF8C-1844-BAD6-166C65A7B03E}" type="pres">
      <dgm:prSet presAssocID="{1E438D46-4CB0-264C-9CD5-89301CFC9757}" presName="nodeFollowingNodes" presStyleLbl="node1" presStyleIdx="4" presStyleCnt="6" custRadScaleRad="114438" custRadScaleInc="-229976">
        <dgm:presLayoutVars>
          <dgm:bulletEnabled val="1"/>
        </dgm:presLayoutVars>
      </dgm:prSet>
      <dgm:spPr/>
    </dgm:pt>
    <dgm:pt modelId="{0D92B9CA-6C92-8E44-9F74-533D70B1E530}" type="pres">
      <dgm:prSet presAssocID="{100F754F-A948-264E-926B-B0DB42E63249}" presName="nodeFollowingNodes" presStyleLbl="node1" presStyleIdx="5" presStyleCnt="6" custScaleY="193722" custRadScaleRad="80598" custRadScaleInc="-32798">
        <dgm:presLayoutVars>
          <dgm:bulletEnabled val="1"/>
        </dgm:presLayoutVars>
      </dgm:prSet>
      <dgm:spPr/>
    </dgm:pt>
  </dgm:ptLst>
  <dgm:cxnLst>
    <dgm:cxn modelId="{028E8503-F4F1-E441-8DA2-83EC6FAAB3A6}" srcId="{E211F5B9-CDC3-8749-B533-DA1BA7464D40}" destId="{61948C57-88E4-224F-B5B1-331AE2515BC2}" srcOrd="0" destOrd="0" parTransId="{70775572-065B-2049-B564-EE21F15422BF}" sibTransId="{9B925093-2836-6744-8BFA-7EC55E963370}"/>
    <dgm:cxn modelId="{8C167B04-5B56-AE43-8F6A-E061620857B9}" srcId="{E211F5B9-CDC3-8749-B533-DA1BA7464D40}" destId="{BB5E7988-AE5D-A846-9464-8E9C81DE14E1}" srcOrd="1" destOrd="0" parTransId="{F9400CF4-A5FC-0045-ADB9-391A7550968F}" sibTransId="{99E153AF-CD1D-B24B-BE6B-10585D9A9D61}"/>
    <dgm:cxn modelId="{9C10BC0A-7A90-1241-A671-3AF2DFDED730}" type="presOf" srcId="{BB5E7988-AE5D-A846-9464-8E9C81DE14E1}" destId="{CF30C826-6963-5B41-AFF3-455ACA211D9A}" srcOrd="0" destOrd="0" presId="urn:microsoft.com/office/officeart/2005/8/layout/cycle3"/>
    <dgm:cxn modelId="{3B28B40C-AFB3-084C-81CC-5BDABC9147D7}" type="presOf" srcId="{851F79AF-CD8C-2049-B826-71F3325D6D1A}" destId="{A8D90EA2-F987-7540-AE39-C5B54F861505}" srcOrd="0" destOrd="0" presId="urn:microsoft.com/office/officeart/2005/8/layout/cycle3"/>
    <dgm:cxn modelId="{BFAA211A-3CAD-D44F-9E23-6E732E9664AB}" type="presOf" srcId="{61948C57-88E4-224F-B5B1-331AE2515BC2}" destId="{B8615A0E-B11B-B540-B403-7904AA278FEF}" srcOrd="0" destOrd="0" presId="urn:microsoft.com/office/officeart/2005/8/layout/cycle3"/>
    <dgm:cxn modelId="{6E68A41C-F339-0448-9B5B-C0795C94B1F1}" srcId="{E211F5B9-CDC3-8749-B533-DA1BA7464D40}" destId="{D9467772-9308-2241-B26E-27424DCFF9EF}" srcOrd="2" destOrd="0" parTransId="{439CEFD6-839B-7B4D-9603-F24FC7ECFB1A}" sibTransId="{83C3CB4C-819B-0A48-AFCE-FAED6E4A703F}"/>
    <dgm:cxn modelId="{BF21AC3D-6688-AA41-84FA-563F36A9207C}" type="presOf" srcId="{1E438D46-4CB0-264C-9CD5-89301CFC9757}" destId="{D8696E3C-FF8C-1844-BAD6-166C65A7B03E}" srcOrd="0" destOrd="0" presId="urn:microsoft.com/office/officeart/2005/8/layout/cycle3"/>
    <dgm:cxn modelId="{7B875E43-EFEB-074A-9F69-682670175DD5}" type="presOf" srcId="{100F754F-A948-264E-926B-B0DB42E63249}" destId="{0D92B9CA-6C92-8E44-9F74-533D70B1E530}" srcOrd="0" destOrd="0" presId="urn:microsoft.com/office/officeart/2005/8/layout/cycle3"/>
    <dgm:cxn modelId="{06029E58-FC4C-374E-8B31-B06A99E5382A}" srcId="{E211F5B9-CDC3-8749-B533-DA1BA7464D40}" destId="{100F754F-A948-264E-926B-B0DB42E63249}" srcOrd="5" destOrd="0" parTransId="{7E54986C-A054-E048-B785-E3DB5097D9DA}" sibTransId="{3C9E1FD2-B613-FB45-AF29-D37EC36D60FC}"/>
    <dgm:cxn modelId="{48EDAA6F-9AB5-1544-B845-8CEF12E69E82}" srcId="{E211F5B9-CDC3-8749-B533-DA1BA7464D40}" destId="{851F79AF-CD8C-2049-B826-71F3325D6D1A}" srcOrd="3" destOrd="0" parTransId="{8639AEEB-C593-EC4F-896C-21BE6B3CC669}" sibTransId="{D18C2BC7-3C28-2A46-A64B-C1905269E0C6}"/>
    <dgm:cxn modelId="{8EE23675-EED9-5048-9AC2-5C0E2A64D206}" type="presOf" srcId="{9B925093-2836-6744-8BFA-7EC55E963370}" destId="{84E53AE2-4E7C-8C46-AF18-AB5E01701178}" srcOrd="0" destOrd="0" presId="urn:microsoft.com/office/officeart/2005/8/layout/cycle3"/>
    <dgm:cxn modelId="{00A87976-35EC-064E-87E9-89F510E8F59F}" type="presOf" srcId="{E211F5B9-CDC3-8749-B533-DA1BA7464D40}" destId="{04D0D85A-3AFF-9943-998B-CA910B534743}" srcOrd="0" destOrd="0" presId="urn:microsoft.com/office/officeart/2005/8/layout/cycle3"/>
    <dgm:cxn modelId="{697504A0-D07E-8A46-B9E1-71533EFBEFC4}" srcId="{E211F5B9-CDC3-8749-B533-DA1BA7464D40}" destId="{1E438D46-4CB0-264C-9CD5-89301CFC9757}" srcOrd="4" destOrd="0" parTransId="{F8C8C1C4-CB9B-D543-96E4-E18CE9C5B394}" sibTransId="{7104D704-0D8C-4E41-9DAE-FAB664A5D227}"/>
    <dgm:cxn modelId="{CEF969E5-E933-5448-9BF9-557B2B5C325A}" type="presOf" srcId="{D9467772-9308-2241-B26E-27424DCFF9EF}" destId="{520170CF-D9D8-4B46-913B-61B9F40213D2}" srcOrd="0" destOrd="0" presId="urn:microsoft.com/office/officeart/2005/8/layout/cycle3"/>
    <dgm:cxn modelId="{29D19A52-94B1-2447-BF34-0B996DA86FAE}" type="presParOf" srcId="{04D0D85A-3AFF-9943-998B-CA910B534743}" destId="{30336595-670B-5040-84FA-3046CFC5409D}" srcOrd="0" destOrd="0" presId="urn:microsoft.com/office/officeart/2005/8/layout/cycle3"/>
    <dgm:cxn modelId="{062C9B2A-7481-B546-A355-B6EDA240E549}" type="presParOf" srcId="{30336595-670B-5040-84FA-3046CFC5409D}" destId="{B8615A0E-B11B-B540-B403-7904AA278FEF}" srcOrd="0" destOrd="0" presId="urn:microsoft.com/office/officeart/2005/8/layout/cycle3"/>
    <dgm:cxn modelId="{A7869272-4BE3-664F-93CD-FDFB89A21A25}" type="presParOf" srcId="{30336595-670B-5040-84FA-3046CFC5409D}" destId="{84E53AE2-4E7C-8C46-AF18-AB5E01701178}" srcOrd="1" destOrd="0" presId="urn:microsoft.com/office/officeart/2005/8/layout/cycle3"/>
    <dgm:cxn modelId="{9B87738E-739F-6D4A-8322-EFF82DC78E2B}" type="presParOf" srcId="{30336595-670B-5040-84FA-3046CFC5409D}" destId="{CF30C826-6963-5B41-AFF3-455ACA211D9A}" srcOrd="2" destOrd="0" presId="urn:microsoft.com/office/officeart/2005/8/layout/cycle3"/>
    <dgm:cxn modelId="{053959BC-6289-4E48-9293-AB62551B867C}" type="presParOf" srcId="{30336595-670B-5040-84FA-3046CFC5409D}" destId="{520170CF-D9D8-4B46-913B-61B9F40213D2}" srcOrd="3" destOrd="0" presId="urn:microsoft.com/office/officeart/2005/8/layout/cycle3"/>
    <dgm:cxn modelId="{9A838D68-F7B1-D646-979D-F3DE1244DDDD}" type="presParOf" srcId="{30336595-670B-5040-84FA-3046CFC5409D}" destId="{A8D90EA2-F987-7540-AE39-C5B54F861505}" srcOrd="4" destOrd="0" presId="urn:microsoft.com/office/officeart/2005/8/layout/cycle3"/>
    <dgm:cxn modelId="{0C79FFB2-46E0-4E41-9D00-52FD0AF6B82A}" type="presParOf" srcId="{30336595-670B-5040-84FA-3046CFC5409D}" destId="{D8696E3C-FF8C-1844-BAD6-166C65A7B03E}" srcOrd="5" destOrd="0" presId="urn:microsoft.com/office/officeart/2005/8/layout/cycle3"/>
    <dgm:cxn modelId="{94A93E1D-6642-DB48-BC62-2C2D0602EB2F}" type="presParOf" srcId="{30336595-670B-5040-84FA-3046CFC5409D}" destId="{0D92B9CA-6C92-8E44-9F74-533D70B1E530}"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6164E5-0532-4BC0-B9D0-1BF2C0065EAF}"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27DF4004-64F1-46F0-8258-767391FD1CCD}">
      <dgm:prSet phldrT="[Text]"/>
      <dgm:spPr>
        <a:solidFill>
          <a:srgbClr val="00B0F0"/>
        </a:solidFill>
      </dgm:spPr>
      <dgm:t>
        <a:bodyPr/>
        <a:lstStyle/>
        <a:p>
          <a:r>
            <a:rPr lang="en-US" b="1" dirty="0">
              <a:solidFill>
                <a:schemeClr val="tx1"/>
              </a:solidFill>
            </a:rPr>
            <a:t>Conflict Styles</a:t>
          </a:r>
        </a:p>
        <a:p>
          <a:r>
            <a:rPr lang="en-US" dirty="0">
              <a:solidFill>
                <a:schemeClr val="tx1"/>
              </a:solidFill>
            </a:rPr>
            <a:t>-identify styles</a:t>
          </a:r>
        </a:p>
        <a:p>
          <a:r>
            <a:rPr lang="en-US" dirty="0">
              <a:solidFill>
                <a:schemeClr val="tx1"/>
              </a:solidFill>
            </a:rPr>
            <a:t>-consider fit</a:t>
          </a:r>
        </a:p>
        <a:p>
          <a:r>
            <a:rPr lang="en-US" dirty="0">
              <a:solidFill>
                <a:schemeClr val="tx1"/>
              </a:solidFill>
            </a:rPr>
            <a:t>-teach adaptation</a:t>
          </a:r>
        </a:p>
      </dgm:t>
    </dgm:pt>
    <dgm:pt modelId="{D4A71FA0-C4DD-41D7-847D-58A7B4D27688}" type="parTrans" cxnId="{F4465495-D325-4C27-8F52-74CE5785FCA4}">
      <dgm:prSet/>
      <dgm:spPr/>
      <dgm:t>
        <a:bodyPr/>
        <a:lstStyle/>
        <a:p>
          <a:endParaRPr lang="en-US"/>
        </a:p>
      </dgm:t>
    </dgm:pt>
    <dgm:pt modelId="{3A2A4B18-82F6-4DD1-9CE7-CCB0DC6223AB}" type="sibTrans" cxnId="{F4465495-D325-4C27-8F52-74CE5785FCA4}">
      <dgm:prSet/>
      <dgm:spPr/>
      <dgm:t>
        <a:bodyPr/>
        <a:lstStyle/>
        <a:p>
          <a:endParaRPr lang="en-US"/>
        </a:p>
      </dgm:t>
    </dgm:pt>
    <dgm:pt modelId="{E12C75E9-814D-4A58-9873-B2E287724A42}">
      <dgm:prSet phldrT="[Text]"/>
      <dgm:spPr>
        <a:solidFill>
          <a:srgbClr val="92D050"/>
        </a:solidFill>
      </dgm:spPr>
      <dgm:t>
        <a:bodyPr/>
        <a:lstStyle/>
        <a:p>
          <a:r>
            <a:rPr lang="en-US" b="1" dirty="0">
              <a:solidFill>
                <a:schemeClr val="tx1"/>
              </a:solidFill>
            </a:rPr>
            <a:t>Communication Skills</a:t>
          </a:r>
        </a:p>
        <a:p>
          <a:r>
            <a:rPr lang="en-US" dirty="0">
              <a:solidFill>
                <a:schemeClr val="tx1"/>
              </a:solidFill>
            </a:rPr>
            <a:t>-confrontation</a:t>
          </a:r>
        </a:p>
        <a:p>
          <a:r>
            <a:rPr lang="en-US" dirty="0">
              <a:solidFill>
                <a:schemeClr val="tx1"/>
              </a:solidFill>
            </a:rPr>
            <a:t>-nonverbal communication</a:t>
          </a:r>
        </a:p>
        <a:p>
          <a:r>
            <a:rPr lang="en-US" dirty="0">
              <a:solidFill>
                <a:schemeClr val="tx1"/>
              </a:solidFill>
            </a:rPr>
            <a:t>-confirmation</a:t>
          </a:r>
        </a:p>
        <a:p>
          <a:r>
            <a:rPr lang="en-US" dirty="0">
              <a:solidFill>
                <a:schemeClr val="tx1"/>
              </a:solidFill>
            </a:rPr>
            <a:t>-comprehension</a:t>
          </a:r>
        </a:p>
      </dgm:t>
    </dgm:pt>
    <dgm:pt modelId="{0CC1D1A7-CB64-436F-B05F-0C063542B67F}" type="parTrans" cxnId="{C9C5F93D-8A02-43A8-9B11-47D45EC48187}">
      <dgm:prSet/>
      <dgm:spPr/>
      <dgm:t>
        <a:bodyPr/>
        <a:lstStyle/>
        <a:p>
          <a:endParaRPr lang="en-US"/>
        </a:p>
      </dgm:t>
    </dgm:pt>
    <dgm:pt modelId="{14F8E4C5-7403-4383-B0CC-2A6AB0F37A71}" type="sibTrans" cxnId="{C9C5F93D-8A02-43A8-9B11-47D45EC48187}">
      <dgm:prSet/>
      <dgm:spPr/>
      <dgm:t>
        <a:bodyPr/>
        <a:lstStyle/>
        <a:p>
          <a:endParaRPr lang="en-US"/>
        </a:p>
      </dgm:t>
    </dgm:pt>
    <dgm:pt modelId="{5F16B6F7-29DA-4F4F-ACD5-6D0299CF7E0E}">
      <dgm:prSet phldrT="[Text]"/>
      <dgm:spPr>
        <a:solidFill>
          <a:schemeClr val="accent2">
            <a:lumMod val="60000"/>
            <a:lumOff val="40000"/>
          </a:schemeClr>
        </a:solidFill>
      </dgm:spPr>
      <dgm:t>
        <a:bodyPr/>
        <a:lstStyle/>
        <a:p>
          <a:r>
            <a:rPr lang="en-US" b="1" dirty="0">
              <a:solidFill>
                <a:schemeClr val="tx1"/>
              </a:solidFill>
            </a:rPr>
            <a:t>Negotiation</a:t>
          </a:r>
        </a:p>
        <a:p>
          <a:r>
            <a:rPr lang="en-US" dirty="0">
              <a:solidFill>
                <a:schemeClr val="tx1"/>
              </a:solidFill>
            </a:rPr>
            <a:t>-interest based</a:t>
          </a:r>
        </a:p>
        <a:p>
          <a:r>
            <a:rPr lang="en-US" dirty="0">
              <a:solidFill>
                <a:schemeClr val="tx1"/>
              </a:solidFill>
            </a:rPr>
            <a:t>-bargaining</a:t>
          </a:r>
        </a:p>
        <a:p>
          <a:r>
            <a:rPr lang="en-US" dirty="0">
              <a:solidFill>
                <a:schemeClr val="tx1"/>
              </a:solidFill>
            </a:rPr>
            <a:t>-multiparty negotiation</a:t>
          </a:r>
        </a:p>
        <a:p>
          <a:r>
            <a:rPr lang="en-US" dirty="0">
              <a:solidFill>
                <a:schemeClr val="tx1"/>
              </a:solidFill>
            </a:rPr>
            <a:t>-team negotiation</a:t>
          </a:r>
        </a:p>
      </dgm:t>
    </dgm:pt>
    <dgm:pt modelId="{4009D6F6-EECF-4C97-BDDD-02F263E7D1B3}" type="parTrans" cxnId="{7599A3DB-A235-4544-ADF9-45521E5878B1}">
      <dgm:prSet/>
      <dgm:spPr/>
      <dgm:t>
        <a:bodyPr/>
        <a:lstStyle/>
        <a:p>
          <a:endParaRPr lang="en-US"/>
        </a:p>
      </dgm:t>
    </dgm:pt>
    <dgm:pt modelId="{87B9608A-18FC-47D9-88B8-6678E1F60713}" type="sibTrans" cxnId="{7599A3DB-A235-4544-ADF9-45521E5878B1}">
      <dgm:prSet/>
      <dgm:spPr/>
      <dgm:t>
        <a:bodyPr/>
        <a:lstStyle/>
        <a:p>
          <a:endParaRPr lang="en-US"/>
        </a:p>
      </dgm:t>
    </dgm:pt>
    <dgm:pt modelId="{8AA1DAC0-E456-46EB-AEBC-ADF341999CDE}">
      <dgm:prSet phldrT="[Text]"/>
      <dgm:spPr/>
      <dgm:t>
        <a:bodyPr/>
        <a:lstStyle/>
        <a:p>
          <a:r>
            <a:rPr lang="en-US" b="1" dirty="0">
              <a:solidFill>
                <a:schemeClr val="tx1"/>
              </a:solidFill>
            </a:rPr>
            <a:t>Other Dispute Resolution Processes</a:t>
          </a:r>
        </a:p>
        <a:p>
          <a:r>
            <a:rPr lang="en-US" dirty="0">
              <a:solidFill>
                <a:schemeClr val="tx1"/>
              </a:solidFill>
            </a:rPr>
            <a:t>--preparing for mediation or arbitration </a:t>
          </a:r>
        </a:p>
      </dgm:t>
    </dgm:pt>
    <dgm:pt modelId="{F8CBE116-2E36-46FA-9D8C-8535F33BEC56}" type="parTrans" cxnId="{C9A143A7-1B48-46A5-B2EC-77247F81B017}">
      <dgm:prSet/>
      <dgm:spPr/>
      <dgm:t>
        <a:bodyPr/>
        <a:lstStyle/>
        <a:p>
          <a:endParaRPr lang="en-US"/>
        </a:p>
      </dgm:t>
    </dgm:pt>
    <dgm:pt modelId="{798DFF7A-3541-40B1-B909-E061CC720027}" type="sibTrans" cxnId="{C9A143A7-1B48-46A5-B2EC-77247F81B017}">
      <dgm:prSet/>
      <dgm:spPr/>
      <dgm:t>
        <a:bodyPr/>
        <a:lstStyle/>
        <a:p>
          <a:endParaRPr lang="en-US"/>
        </a:p>
      </dgm:t>
    </dgm:pt>
    <dgm:pt modelId="{8A8B4F59-84EC-4246-A920-64955B9FC14C}" type="pres">
      <dgm:prSet presAssocID="{796164E5-0532-4BC0-B9D0-1BF2C0065EAF}" presName="diagram" presStyleCnt="0">
        <dgm:presLayoutVars>
          <dgm:dir/>
          <dgm:resizeHandles val="exact"/>
        </dgm:presLayoutVars>
      </dgm:prSet>
      <dgm:spPr/>
    </dgm:pt>
    <dgm:pt modelId="{33327929-FF6A-46F0-8A5F-F14327E40968}" type="pres">
      <dgm:prSet presAssocID="{27DF4004-64F1-46F0-8258-767391FD1CCD}" presName="node" presStyleLbl="node1" presStyleIdx="0" presStyleCnt="4" custScaleX="66947" custLinFactX="28253" custLinFactNeighborX="100000" custLinFactNeighborY="-1829">
        <dgm:presLayoutVars>
          <dgm:bulletEnabled val="1"/>
        </dgm:presLayoutVars>
      </dgm:prSet>
      <dgm:spPr/>
    </dgm:pt>
    <dgm:pt modelId="{430384FB-249C-415D-A674-C49C340F2F48}" type="pres">
      <dgm:prSet presAssocID="{3A2A4B18-82F6-4DD1-9CE7-CCB0DC6223AB}" presName="sibTrans" presStyleCnt="0"/>
      <dgm:spPr/>
    </dgm:pt>
    <dgm:pt modelId="{DAB55D0F-02D5-48A5-A1E8-4D744B0E89B9}" type="pres">
      <dgm:prSet presAssocID="{E12C75E9-814D-4A58-9873-B2E287724A42}" presName="node" presStyleLbl="node1" presStyleIdx="1" presStyleCnt="4" custScaleX="77704" custScaleY="95719" custLinFactX="-19311" custLinFactNeighborX="-100000" custLinFactNeighborY="-1183">
        <dgm:presLayoutVars>
          <dgm:bulletEnabled val="1"/>
        </dgm:presLayoutVars>
      </dgm:prSet>
      <dgm:spPr/>
    </dgm:pt>
    <dgm:pt modelId="{44522DDE-0F19-4D55-A4AA-F4F774D979F9}" type="pres">
      <dgm:prSet presAssocID="{14F8E4C5-7403-4383-B0CC-2A6AB0F37A71}" presName="sibTrans" presStyleCnt="0"/>
      <dgm:spPr/>
    </dgm:pt>
    <dgm:pt modelId="{F6ABE0A7-9997-41AD-9079-BF899D4E7E0F}" type="pres">
      <dgm:prSet presAssocID="{5F16B6F7-29DA-4F4F-ACD5-6D0299CF7E0E}" presName="node" presStyleLbl="node1" presStyleIdx="2" presStyleCnt="4" custScaleX="110319" custScaleY="87978" custLinFactNeighborX="5085" custLinFactNeighborY="-16215">
        <dgm:presLayoutVars>
          <dgm:bulletEnabled val="1"/>
        </dgm:presLayoutVars>
      </dgm:prSet>
      <dgm:spPr/>
    </dgm:pt>
    <dgm:pt modelId="{05AD4340-95A5-421B-8D0E-7664DB05110A}" type="pres">
      <dgm:prSet presAssocID="{87B9608A-18FC-47D9-88B8-6678E1F60713}" presName="sibTrans" presStyleCnt="0"/>
      <dgm:spPr/>
    </dgm:pt>
    <dgm:pt modelId="{8C83AB96-4138-4C08-9B6F-510B6020FB89}" type="pres">
      <dgm:prSet presAssocID="{8AA1DAC0-E456-46EB-AEBC-ADF341999CDE}" presName="node" presStyleLbl="node1" presStyleIdx="3" presStyleCnt="4" custScaleX="112337" custScaleY="85537" custLinFactNeighborX="-1073" custLinFactNeighborY="-13683">
        <dgm:presLayoutVars>
          <dgm:bulletEnabled val="1"/>
        </dgm:presLayoutVars>
      </dgm:prSet>
      <dgm:spPr/>
    </dgm:pt>
  </dgm:ptLst>
  <dgm:cxnLst>
    <dgm:cxn modelId="{C9C5F93D-8A02-43A8-9B11-47D45EC48187}" srcId="{796164E5-0532-4BC0-B9D0-1BF2C0065EAF}" destId="{E12C75E9-814D-4A58-9873-B2E287724A42}" srcOrd="1" destOrd="0" parTransId="{0CC1D1A7-CB64-436F-B05F-0C063542B67F}" sibTransId="{14F8E4C5-7403-4383-B0CC-2A6AB0F37A71}"/>
    <dgm:cxn modelId="{96B5323F-DD07-9E4C-946A-4773D2DA3B68}" type="presOf" srcId="{8AA1DAC0-E456-46EB-AEBC-ADF341999CDE}" destId="{8C83AB96-4138-4C08-9B6F-510B6020FB89}" srcOrd="0" destOrd="0" presId="urn:microsoft.com/office/officeart/2005/8/layout/default#4"/>
    <dgm:cxn modelId="{DCB17E61-77EE-A34A-B969-A273F19E8D56}" type="presOf" srcId="{E12C75E9-814D-4A58-9873-B2E287724A42}" destId="{DAB55D0F-02D5-48A5-A1E8-4D744B0E89B9}" srcOrd="0" destOrd="0" presId="urn:microsoft.com/office/officeart/2005/8/layout/default#4"/>
    <dgm:cxn modelId="{F4465495-D325-4C27-8F52-74CE5785FCA4}" srcId="{796164E5-0532-4BC0-B9D0-1BF2C0065EAF}" destId="{27DF4004-64F1-46F0-8258-767391FD1CCD}" srcOrd="0" destOrd="0" parTransId="{D4A71FA0-C4DD-41D7-847D-58A7B4D27688}" sibTransId="{3A2A4B18-82F6-4DD1-9CE7-CCB0DC6223AB}"/>
    <dgm:cxn modelId="{39C916A4-D207-A744-8A14-3187C488FFFD}" type="presOf" srcId="{796164E5-0532-4BC0-B9D0-1BF2C0065EAF}" destId="{8A8B4F59-84EC-4246-A920-64955B9FC14C}" srcOrd="0" destOrd="0" presId="urn:microsoft.com/office/officeart/2005/8/layout/default#4"/>
    <dgm:cxn modelId="{C9A143A7-1B48-46A5-B2EC-77247F81B017}" srcId="{796164E5-0532-4BC0-B9D0-1BF2C0065EAF}" destId="{8AA1DAC0-E456-46EB-AEBC-ADF341999CDE}" srcOrd="3" destOrd="0" parTransId="{F8CBE116-2E36-46FA-9D8C-8535F33BEC56}" sibTransId="{798DFF7A-3541-40B1-B909-E061CC720027}"/>
    <dgm:cxn modelId="{0DB19CCB-C852-7E44-A34E-86EDEBFB4CD8}" type="presOf" srcId="{5F16B6F7-29DA-4F4F-ACD5-6D0299CF7E0E}" destId="{F6ABE0A7-9997-41AD-9079-BF899D4E7E0F}" srcOrd="0" destOrd="0" presId="urn:microsoft.com/office/officeart/2005/8/layout/default#4"/>
    <dgm:cxn modelId="{709CFBD1-BE84-804F-9760-C77946E04E7E}" type="presOf" srcId="{27DF4004-64F1-46F0-8258-767391FD1CCD}" destId="{33327929-FF6A-46F0-8A5F-F14327E40968}" srcOrd="0" destOrd="0" presId="urn:microsoft.com/office/officeart/2005/8/layout/default#4"/>
    <dgm:cxn modelId="{7599A3DB-A235-4544-ADF9-45521E5878B1}" srcId="{796164E5-0532-4BC0-B9D0-1BF2C0065EAF}" destId="{5F16B6F7-29DA-4F4F-ACD5-6D0299CF7E0E}" srcOrd="2" destOrd="0" parTransId="{4009D6F6-EECF-4C97-BDDD-02F263E7D1B3}" sibTransId="{87B9608A-18FC-47D9-88B8-6678E1F60713}"/>
    <dgm:cxn modelId="{197486B8-DE4C-EB4B-91B5-A353DC061F58}" type="presParOf" srcId="{8A8B4F59-84EC-4246-A920-64955B9FC14C}" destId="{33327929-FF6A-46F0-8A5F-F14327E40968}" srcOrd="0" destOrd="0" presId="urn:microsoft.com/office/officeart/2005/8/layout/default#4"/>
    <dgm:cxn modelId="{A331C6EA-839B-2F4A-AE16-D4050C715AE5}" type="presParOf" srcId="{8A8B4F59-84EC-4246-A920-64955B9FC14C}" destId="{430384FB-249C-415D-A674-C49C340F2F48}" srcOrd="1" destOrd="0" presId="urn:microsoft.com/office/officeart/2005/8/layout/default#4"/>
    <dgm:cxn modelId="{987594F0-CB84-9D47-957F-489D1FFE293E}" type="presParOf" srcId="{8A8B4F59-84EC-4246-A920-64955B9FC14C}" destId="{DAB55D0F-02D5-48A5-A1E8-4D744B0E89B9}" srcOrd="2" destOrd="0" presId="urn:microsoft.com/office/officeart/2005/8/layout/default#4"/>
    <dgm:cxn modelId="{0083A539-8B23-E24F-A5A5-68E76C0B2049}" type="presParOf" srcId="{8A8B4F59-84EC-4246-A920-64955B9FC14C}" destId="{44522DDE-0F19-4D55-A4AA-F4F774D979F9}" srcOrd="3" destOrd="0" presId="urn:microsoft.com/office/officeart/2005/8/layout/default#4"/>
    <dgm:cxn modelId="{8DAEB152-5F2F-CE48-8A83-5524DE598D98}" type="presParOf" srcId="{8A8B4F59-84EC-4246-A920-64955B9FC14C}" destId="{F6ABE0A7-9997-41AD-9079-BF899D4E7E0F}" srcOrd="4" destOrd="0" presId="urn:microsoft.com/office/officeart/2005/8/layout/default#4"/>
    <dgm:cxn modelId="{4F5A5D95-A178-0049-A558-E45A2DE0910A}" type="presParOf" srcId="{8A8B4F59-84EC-4246-A920-64955B9FC14C}" destId="{05AD4340-95A5-421B-8D0E-7664DB05110A}" srcOrd="5" destOrd="0" presId="urn:microsoft.com/office/officeart/2005/8/layout/default#4"/>
    <dgm:cxn modelId="{EA877B99-340A-3642-8262-C6A4AEA12ABF}" type="presParOf" srcId="{8A8B4F59-84EC-4246-A920-64955B9FC14C}" destId="{8C83AB96-4138-4C08-9B6F-510B6020FB89}" srcOrd="6"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7B916-53A2-4825-9158-7B13B066ACAD}">
      <dsp:nvSpPr>
        <dsp:cNvPr id="0" name=""/>
        <dsp:cNvSpPr/>
      </dsp:nvSpPr>
      <dsp:spPr>
        <a:xfrm>
          <a:off x="11036" y="0"/>
          <a:ext cx="2119770" cy="2914650"/>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8000"/>
              </a:solidFill>
            </a:rPr>
            <a:t>Inviting the Initial Story</a:t>
          </a:r>
        </a:p>
        <a:p>
          <a:pPr marL="0" lvl="0" indent="0" algn="ctr" defTabSz="1066800">
            <a:lnSpc>
              <a:spcPct val="90000"/>
            </a:lnSpc>
            <a:spcBef>
              <a:spcPct val="0"/>
            </a:spcBef>
            <a:spcAft>
              <a:spcPct val="35000"/>
            </a:spcAft>
            <a:buNone/>
          </a:pPr>
          <a:r>
            <a:rPr lang="en-US" sz="2400" kern="1200" dirty="0">
              <a:solidFill>
                <a:srgbClr val="008000"/>
              </a:solidFill>
            </a:rPr>
            <a:t>-</a:t>
          </a:r>
        </a:p>
        <a:p>
          <a:pPr marL="0" lvl="0" indent="0" algn="ctr" defTabSz="1066800">
            <a:lnSpc>
              <a:spcPct val="90000"/>
            </a:lnSpc>
            <a:spcBef>
              <a:spcPct val="0"/>
            </a:spcBef>
            <a:spcAft>
              <a:spcPct val="35000"/>
            </a:spcAft>
            <a:buNone/>
          </a:pPr>
          <a:r>
            <a:rPr lang="en-US" sz="2400" kern="1200" dirty="0">
              <a:solidFill>
                <a:srgbClr val="008000"/>
              </a:solidFill>
            </a:rPr>
            <a:t>What is the conflict?</a:t>
          </a:r>
        </a:p>
      </dsp:txBody>
      <dsp:txXfrm>
        <a:off x="73122" y="62086"/>
        <a:ext cx="1995598" cy="2790478"/>
      </dsp:txXfrm>
    </dsp:sp>
    <dsp:sp modelId="{20833748-6F4E-457B-9623-268E91B98061}">
      <dsp:nvSpPr>
        <dsp:cNvPr id="0" name=""/>
        <dsp:cNvSpPr/>
      </dsp:nvSpPr>
      <dsp:spPr>
        <a:xfrm>
          <a:off x="2342783" y="1194473"/>
          <a:ext cx="449391" cy="5257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342783" y="1299614"/>
        <a:ext cx="314574" cy="315421"/>
      </dsp:txXfrm>
    </dsp:sp>
    <dsp:sp modelId="{3868B249-E955-4D60-84D2-F1C0F095C5ED}">
      <dsp:nvSpPr>
        <dsp:cNvPr id="0" name=""/>
        <dsp:cNvSpPr/>
      </dsp:nvSpPr>
      <dsp:spPr>
        <a:xfrm>
          <a:off x="2978714" y="0"/>
          <a:ext cx="2119770" cy="2914650"/>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400" kern="1200" dirty="0">
              <a:solidFill>
                <a:srgbClr val="008000"/>
              </a:solidFill>
            </a:rPr>
            <a:t>Refining the Initial Story </a:t>
          </a:r>
        </a:p>
        <a:p>
          <a:pPr marL="0" lvl="0" indent="0" algn="ctr" defTabSz="889000">
            <a:lnSpc>
              <a:spcPct val="90000"/>
            </a:lnSpc>
            <a:spcBef>
              <a:spcPct val="0"/>
            </a:spcBef>
            <a:spcAft>
              <a:spcPct val="35000"/>
            </a:spcAft>
            <a:buNone/>
          </a:pPr>
          <a:r>
            <a:rPr lang="en-US" sz="2400" kern="1200" dirty="0">
              <a:solidFill>
                <a:srgbClr val="008000"/>
              </a:solidFill>
            </a:rPr>
            <a:t>–</a:t>
          </a:r>
        </a:p>
        <a:p>
          <a:pPr marL="0" lvl="0" indent="0" algn="ctr" defTabSz="889000">
            <a:lnSpc>
              <a:spcPct val="90000"/>
            </a:lnSpc>
            <a:spcBef>
              <a:spcPct val="0"/>
            </a:spcBef>
            <a:spcAft>
              <a:spcPct val="35000"/>
            </a:spcAft>
            <a:buNone/>
          </a:pPr>
          <a:r>
            <a:rPr lang="en-US" sz="2400" kern="1200" dirty="0">
              <a:solidFill>
                <a:srgbClr val="008000"/>
              </a:solidFill>
            </a:rPr>
            <a:t>Do we fully understand the conflict?</a:t>
          </a:r>
        </a:p>
        <a:p>
          <a:pPr marL="0" lvl="0" indent="0" algn="ctr" defTabSz="889000">
            <a:lnSpc>
              <a:spcPct val="90000"/>
            </a:lnSpc>
            <a:spcBef>
              <a:spcPct val="0"/>
            </a:spcBef>
            <a:spcAft>
              <a:spcPct val="35000"/>
            </a:spcAft>
            <a:buNone/>
          </a:pPr>
          <a:endParaRPr lang="en-US" sz="2000" kern="1200" dirty="0"/>
        </a:p>
      </dsp:txBody>
      <dsp:txXfrm>
        <a:off x="3040800" y="62086"/>
        <a:ext cx="1995598" cy="2790478"/>
      </dsp:txXfrm>
    </dsp:sp>
    <dsp:sp modelId="{C80A2A82-BD98-4E18-9EFA-580143DDCED8}">
      <dsp:nvSpPr>
        <dsp:cNvPr id="0" name=""/>
        <dsp:cNvSpPr/>
      </dsp:nvSpPr>
      <dsp:spPr>
        <a:xfrm>
          <a:off x="5310462" y="1194473"/>
          <a:ext cx="449391" cy="5257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310462" y="1299614"/>
        <a:ext cx="314574" cy="315421"/>
      </dsp:txXfrm>
    </dsp:sp>
    <dsp:sp modelId="{384E5DEA-DE49-49B7-8CAC-C38BBBDE9628}">
      <dsp:nvSpPr>
        <dsp:cNvPr id="0" name=""/>
        <dsp:cNvSpPr/>
      </dsp:nvSpPr>
      <dsp:spPr>
        <a:xfrm>
          <a:off x="5946393" y="1421"/>
          <a:ext cx="2119770" cy="2911807"/>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83FFE5"/>
              </a:solidFill>
            </a:rPr>
            <a:t>Testing the Initial Story</a:t>
          </a:r>
        </a:p>
        <a:p>
          <a:pPr marL="0" lvl="0" indent="0" algn="ctr" defTabSz="844550">
            <a:lnSpc>
              <a:spcPct val="90000"/>
            </a:lnSpc>
            <a:spcBef>
              <a:spcPct val="0"/>
            </a:spcBef>
            <a:spcAft>
              <a:spcPct val="35000"/>
            </a:spcAft>
            <a:buNone/>
          </a:pPr>
          <a:r>
            <a:rPr lang="en-US" sz="1900" kern="1200" dirty="0">
              <a:solidFill>
                <a:srgbClr val="83FFE5"/>
              </a:solidFill>
            </a:rPr>
            <a:t>--</a:t>
          </a:r>
        </a:p>
        <a:p>
          <a:pPr marL="0" lvl="0" indent="0" algn="ctr" defTabSz="844550">
            <a:lnSpc>
              <a:spcPct val="90000"/>
            </a:lnSpc>
            <a:spcBef>
              <a:spcPct val="0"/>
            </a:spcBef>
            <a:spcAft>
              <a:spcPct val="35000"/>
            </a:spcAft>
            <a:buNone/>
          </a:pPr>
          <a:r>
            <a:rPr lang="en-US" sz="1900" kern="1200" dirty="0">
              <a:solidFill>
                <a:srgbClr val="83FFE5"/>
              </a:solidFill>
            </a:rPr>
            <a:t>What perspectives or assumptions of the party may need to be challenged?</a:t>
          </a:r>
        </a:p>
      </dsp:txBody>
      <dsp:txXfrm>
        <a:off x="6008479" y="63507"/>
        <a:ext cx="1995598" cy="2787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53AE2-4E7C-8C46-AF18-AB5E01701178}">
      <dsp:nvSpPr>
        <dsp:cNvPr id="0" name=""/>
        <dsp:cNvSpPr/>
      </dsp:nvSpPr>
      <dsp:spPr>
        <a:xfrm>
          <a:off x="1889479" y="-6474"/>
          <a:ext cx="5408364" cy="5408364"/>
        </a:xfrm>
        <a:prstGeom prst="circularArrow">
          <a:avLst>
            <a:gd name="adj1" fmla="val 5274"/>
            <a:gd name="adj2" fmla="val 312630"/>
            <a:gd name="adj3" fmla="val 14220839"/>
            <a:gd name="adj4" fmla="val 17131287"/>
            <a:gd name="adj5" fmla="val 5477"/>
          </a:avLst>
        </a:prstGeom>
        <a:solidFill>
          <a:schemeClr val="accent1">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B8615A0E-B11B-B540-B403-7904AA278FEF}">
      <dsp:nvSpPr>
        <dsp:cNvPr id="0" name=""/>
        <dsp:cNvSpPr/>
      </dsp:nvSpPr>
      <dsp:spPr>
        <a:xfrm>
          <a:off x="3561306" y="0"/>
          <a:ext cx="2064711" cy="1032355"/>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1CE"/>
              </a:solidFill>
            </a:rPr>
            <a:t>Identification of Conflict For Mediation/</a:t>
          </a:r>
          <a:r>
            <a:rPr lang="en-US" sz="1600" kern="1200" dirty="0" err="1">
              <a:solidFill>
                <a:srgbClr val="FFF1CE"/>
              </a:solidFill>
            </a:rPr>
            <a:t>Fac</a:t>
          </a:r>
          <a:endParaRPr lang="en-US" sz="1600" kern="1200" dirty="0">
            <a:solidFill>
              <a:srgbClr val="FFF1CE"/>
            </a:solidFill>
          </a:endParaRPr>
        </a:p>
      </dsp:txBody>
      <dsp:txXfrm>
        <a:off x="3611701" y="50395"/>
        <a:ext cx="1963921" cy="931565"/>
      </dsp:txXfrm>
    </dsp:sp>
    <dsp:sp modelId="{CF30C826-6963-5B41-AFF3-455ACA211D9A}">
      <dsp:nvSpPr>
        <dsp:cNvPr id="0" name=""/>
        <dsp:cNvSpPr/>
      </dsp:nvSpPr>
      <dsp:spPr>
        <a:xfrm>
          <a:off x="2583124" y="3836793"/>
          <a:ext cx="2064711" cy="1032355"/>
        </a:xfrm>
        <a:prstGeom prst="roundRect">
          <a:avLst/>
        </a:prstGeom>
        <a:solidFill>
          <a:schemeClr val="accent3">
            <a:lumMod val="60000"/>
            <a:lumOff val="40000"/>
          </a:schemeClr>
        </a:solid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E6735"/>
              </a:solidFill>
            </a:rPr>
            <a:t>Mediation or Facilitation</a:t>
          </a:r>
        </a:p>
      </dsp:txBody>
      <dsp:txXfrm>
        <a:off x="2633519" y="3887188"/>
        <a:ext cx="1963921" cy="931565"/>
      </dsp:txXfrm>
    </dsp:sp>
    <dsp:sp modelId="{520170CF-D9D8-4B46-913B-61B9F40213D2}">
      <dsp:nvSpPr>
        <dsp:cNvPr id="0" name=""/>
        <dsp:cNvSpPr/>
      </dsp:nvSpPr>
      <dsp:spPr>
        <a:xfrm>
          <a:off x="5388037" y="1296036"/>
          <a:ext cx="2064711" cy="1032355"/>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1CE"/>
              </a:solidFill>
            </a:rPr>
            <a:t>Conflict Coaching to Explain Process and Parties</a:t>
          </a:r>
        </a:p>
      </dsp:txBody>
      <dsp:txXfrm>
        <a:off x="5438432" y="1346431"/>
        <a:ext cx="1963921" cy="931565"/>
      </dsp:txXfrm>
    </dsp:sp>
    <dsp:sp modelId="{A8D90EA2-F987-7540-AE39-C5B54F861505}">
      <dsp:nvSpPr>
        <dsp:cNvPr id="0" name=""/>
        <dsp:cNvSpPr/>
      </dsp:nvSpPr>
      <dsp:spPr>
        <a:xfrm>
          <a:off x="5410401" y="2407746"/>
          <a:ext cx="2064711" cy="1032355"/>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1CE"/>
              </a:solidFill>
            </a:rPr>
            <a:t>Conflict Coaching to Identify Information to be Shared/Requested</a:t>
          </a:r>
        </a:p>
      </dsp:txBody>
      <dsp:txXfrm>
        <a:off x="5460796" y="2458141"/>
        <a:ext cx="1963921" cy="931565"/>
      </dsp:txXfrm>
    </dsp:sp>
    <dsp:sp modelId="{D8696E3C-FF8C-1844-BAD6-166C65A7B03E}">
      <dsp:nvSpPr>
        <dsp:cNvPr id="0" name=""/>
        <dsp:cNvSpPr/>
      </dsp:nvSpPr>
      <dsp:spPr>
        <a:xfrm>
          <a:off x="5418107" y="3515243"/>
          <a:ext cx="2064711" cy="1032355"/>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1CE"/>
              </a:solidFill>
            </a:rPr>
            <a:t>Conflict Coaching to Explain Post Process</a:t>
          </a:r>
        </a:p>
      </dsp:txBody>
      <dsp:txXfrm>
        <a:off x="5468502" y="3565638"/>
        <a:ext cx="1963921" cy="931565"/>
      </dsp:txXfrm>
    </dsp:sp>
    <dsp:sp modelId="{0D92B9CA-6C92-8E44-9F74-533D70B1E530}">
      <dsp:nvSpPr>
        <dsp:cNvPr id="0" name=""/>
        <dsp:cNvSpPr/>
      </dsp:nvSpPr>
      <dsp:spPr>
        <a:xfrm>
          <a:off x="1560346" y="1309323"/>
          <a:ext cx="2064711" cy="1999899"/>
        </a:xfrm>
        <a:prstGeom prst="roundRect">
          <a:avLst/>
        </a:prstGeom>
        <a:blipFill>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1CE"/>
              </a:solidFill>
            </a:rPr>
            <a:t>Conflict Coaching to Analyze Pre-Post Process and to Consider Next Steps</a:t>
          </a:r>
        </a:p>
      </dsp:txBody>
      <dsp:txXfrm>
        <a:off x="1657973" y="1406950"/>
        <a:ext cx="1869457" cy="1804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27929-FF6A-46F0-8A5F-F14327E40968}">
      <dsp:nvSpPr>
        <dsp:cNvPr id="0" name=""/>
        <dsp:cNvSpPr/>
      </dsp:nvSpPr>
      <dsp:spPr>
        <a:xfrm>
          <a:off x="5916529" y="55766"/>
          <a:ext cx="2389270" cy="2141339"/>
        </a:xfrm>
        <a:prstGeom prst="rect">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Conflict Styles</a:t>
          </a:r>
        </a:p>
        <a:p>
          <a:pPr marL="0" lvl="0" indent="0" algn="ctr" defTabSz="889000">
            <a:lnSpc>
              <a:spcPct val="90000"/>
            </a:lnSpc>
            <a:spcBef>
              <a:spcPct val="0"/>
            </a:spcBef>
            <a:spcAft>
              <a:spcPct val="35000"/>
            </a:spcAft>
            <a:buNone/>
          </a:pPr>
          <a:r>
            <a:rPr lang="en-US" sz="2000" kern="1200" dirty="0">
              <a:solidFill>
                <a:schemeClr val="tx1"/>
              </a:solidFill>
            </a:rPr>
            <a:t>-identify styles</a:t>
          </a:r>
        </a:p>
        <a:p>
          <a:pPr marL="0" lvl="0" indent="0" algn="ctr" defTabSz="889000">
            <a:lnSpc>
              <a:spcPct val="90000"/>
            </a:lnSpc>
            <a:spcBef>
              <a:spcPct val="0"/>
            </a:spcBef>
            <a:spcAft>
              <a:spcPct val="35000"/>
            </a:spcAft>
            <a:buNone/>
          </a:pPr>
          <a:r>
            <a:rPr lang="en-US" sz="2000" kern="1200" dirty="0">
              <a:solidFill>
                <a:schemeClr val="tx1"/>
              </a:solidFill>
            </a:rPr>
            <a:t>-consider fit</a:t>
          </a:r>
        </a:p>
        <a:p>
          <a:pPr marL="0" lvl="0" indent="0" algn="ctr" defTabSz="889000">
            <a:lnSpc>
              <a:spcPct val="90000"/>
            </a:lnSpc>
            <a:spcBef>
              <a:spcPct val="0"/>
            </a:spcBef>
            <a:spcAft>
              <a:spcPct val="35000"/>
            </a:spcAft>
            <a:buNone/>
          </a:pPr>
          <a:r>
            <a:rPr lang="en-US" sz="2000" kern="1200" dirty="0">
              <a:solidFill>
                <a:schemeClr val="tx1"/>
              </a:solidFill>
            </a:rPr>
            <a:t>-teach adaptation</a:t>
          </a:r>
        </a:p>
      </dsp:txBody>
      <dsp:txXfrm>
        <a:off x="5916529" y="55766"/>
        <a:ext cx="2389270" cy="2141339"/>
      </dsp:txXfrm>
    </dsp:sp>
    <dsp:sp modelId="{DAB55D0F-02D5-48A5-A1E8-4D744B0E89B9}">
      <dsp:nvSpPr>
        <dsp:cNvPr id="0" name=""/>
        <dsp:cNvSpPr/>
      </dsp:nvSpPr>
      <dsp:spPr>
        <a:xfrm>
          <a:off x="0" y="115435"/>
          <a:ext cx="2773176" cy="2049668"/>
        </a:xfrm>
        <a:prstGeom prst="rect">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Communication Skills</a:t>
          </a:r>
        </a:p>
        <a:p>
          <a:pPr marL="0" lvl="0" indent="0" algn="ctr" defTabSz="889000">
            <a:lnSpc>
              <a:spcPct val="90000"/>
            </a:lnSpc>
            <a:spcBef>
              <a:spcPct val="0"/>
            </a:spcBef>
            <a:spcAft>
              <a:spcPct val="35000"/>
            </a:spcAft>
            <a:buNone/>
          </a:pPr>
          <a:r>
            <a:rPr lang="en-US" sz="2000" kern="1200" dirty="0">
              <a:solidFill>
                <a:schemeClr val="tx1"/>
              </a:solidFill>
            </a:rPr>
            <a:t>-confrontation</a:t>
          </a:r>
        </a:p>
        <a:p>
          <a:pPr marL="0" lvl="0" indent="0" algn="ctr" defTabSz="889000">
            <a:lnSpc>
              <a:spcPct val="90000"/>
            </a:lnSpc>
            <a:spcBef>
              <a:spcPct val="0"/>
            </a:spcBef>
            <a:spcAft>
              <a:spcPct val="35000"/>
            </a:spcAft>
            <a:buNone/>
          </a:pPr>
          <a:r>
            <a:rPr lang="en-US" sz="2000" kern="1200" dirty="0">
              <a:solidFill>
                <a:schemeClr val="tx1"/>
              </a:solidFill>
            </a:rPr>
            <a:t>-nonverbal communication</a:t>
          </a:r>
        </a:p>
        <a:p>
          <a:pPr marL="0" lvl="0" indent="0" algn="ctr" defTabSz="889000">
            <a:lnSpc>
              <a:spcPct val="90000"/>
            </a:lnSpc>
            <a:spcBef>
              <a:spcPct val="0"/>
            </a:spcBef>
            <a:spcAft>
              <a:spcPct val="35000"/>
            </a:spcAft>
            <a:buNone/>
          </a:pPr>
          <a:r>
            <a:rPr lang="en-US" sz="2000" kern="1200" dirty="0">
              <a:solidFill>
                <a:schemeClr val="tx1"/>
              </a:solidFill>
            </a:rPr>
            <a:t>-confirmation</a:t>
          </a:r>
        </a:p>
        <a:p>
          <a:pPr marL="0" lvl="0" indent="0" algn="ctr" defTabSz="889000">
            <a:lnSpc>
              <a:spcPct val="90000"/>
            </a:lnSpc>
            <a:spcBef>
              <a:spcPct val="0"/>
            </a:spcBef>
            <a:spcAft>
              <a:spcPct val="35000"/>
            </a:spcAft>
            <a:buNone/>
          </a:pPr>
          <a:r>
            <a:rPr lang="en-US" sz="2000" kern="1200" dirty="0">
              <a:solidFill>
                <a:schemeClr val="tx1"/>
              </a:solidFill>
            </a:rPr>
            <a:t>-comprehension</a:t>
          </a:r>
        </a:p>
      </dsp:txBody>
      <dsp:txXfrm>
        <a:off x="0" y="115435"/>
        <a:ext cx="2773176" cy="2049668"/>
      </dsp:txXfrm>
    </dsp:sp>
    <dsp:sp modelId="{F6ABE0A7-9997-41AD-9079-BF899D4E7E0F}">
      <dsp:nvSpPr>
        <dsp:cNvPr id="0" name=""/>
        <dsp:cNvSpPr/>
      </dsp:nvSpPr>
      <dsp:spPr>
        <a:xfrm>
          <a:off x="182750" y="2245942"/>
          <a:ext cx="3937173" cy="188390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Negotiation</a:t>
          </a:r>
        </a:p>
        <a:p>
          <a:pPr marL="0" lvl="0" indent="0" algn="ctr" defTabSz="889000">
            <a:lnSpc>
              <a:spcPct val="90000"/>
            </a:lnSpc>
            <a:spcBef>
              <a:spcPct val="0"/>
            </a:spcBef>
            <a:spcAft>
              <a:spcPct val="35000"/>
            </a:spcAft>
            <a:buNone/>
          </a:pPr>
          <a:r>
            <a:rPr lang="en-US" sz="2000" kern="1200" dirty="0">
              <a:solidFill>
                <a:schemeClr val="tx1"/>
              </a:solidFill>
            </a:rPr>
            <a:t>-interest based</a:t>
          </a:r>
        </a:p>
        <a:p>
          <a:pPr marL="0" lvl="0" indent="0" algn="ctr" defTabSz="889000">
            <a:lnSpc>
              <a:spcPct val="90000"/>
            </a:lnSpc>
            <a:spcBef>
              <a:spcPct val="0"/>
            </a:spcBef>
            <a:spcAft>
              <a:spcPct val="35000"/>
            </a:spcAft>
            <a:buNone/>
          </a:pPr>
          <a:r>
            <a:rPr lang="en-US" sz="2000" kern="1200" dirty="0">
              <a:solidFill>
                <a:schemeClr val="tx1"/>
              </a:solidFill>
            </a:rPr>
            <a:t>-bargaining</a:t>
          </a:r>
        </a:p>
        <a:p>
          <a:pPr marL="0" lvl="0" indent="0" algn="ctr" defTabSz="889000">
            <a:lnSpc>
              <a:spcPct val="90000"/>
            </a:lnSpc>
            <a:spcBef>
              <a:spcPct val="0"/>
            </a:spcBef>
            <a:spcAft>
              <a:spcPct val="35000"/>
            </a:spcAft>
            <a:buNone/>
          </a:pPr>
          <a:r>
            <a:rPr lang="en-US" sz="2000" kern="1200" dirty="0">
              <a:solidFill>
                <a:schemeClr val="tx1"/>
              </a:solidFill>
            </a:rPr>
            <a:t>-multiparty negotiation</a:t>
          </a:r>
        </a:p>
        <a:p>
          <a:pPr marL="0" lvl="0" indent="0" algn="ctr" defTabSz="889000">
            <a:lnSpc>
              <a:spcPct val="90000"/>
            </a:lnSpc>
            <a:spcBef>
              <a:spcPct val="0"/>
            </a:spcBef>
            <a:spcAft>
              <a:spcPct val="35000"/>
            </a:spcAft>
            <a:buNone/>
          </a:pPr>
          <a:r>
            <a:rPr lang="en-US" sz="2000" kern="1200" dirty="0">
              <a:solidFill>
                <a:schemeClr val="tx1"/>
              </a:solidFill>
            </a:rPr>
            <a:t>-team negotiation</a:t>
          </a:r>
        </a:p>
      </dsp:txBody>
      <dsp:txXfrm>
        <a:off x="182750" y="2245942"/>
        <a:ext cx="3937173" cy="1883907"/>
      </dsp:txXfrm>
    </dsp:sp>
    <dsp:sp modelId="{8C83AB96-4138-4C08-9B6F-510B6020FB89}">
      <dsp:nvSpPr>
        <dsp:cNvPr id="0" name=""/>
        <dsp:cNvSpPr/>
      </dsp:nvSpPr>
      <dsp:spPr>
        <a:xfrm>
          <a:off x="4257040" y="2326296"/>
          <a:ext cx="4009193" cy="18316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Other Dispute Resolution Processes</a:t>
          </a:r>
        </a:p>
        <a:p>
          <a:pPr marL="0" lvl="0" indent="0" algn="ctr" defTabSz="889000">
            <a:lnSpc>
              <a:spcPct val="90000"/>
            </a:lnSpc>
            <a:spcBef>
              <a:spcPct val="0"/>
            </a:spcBef>
            <a:spcAft>
              <a:spcPct val="35000"/>
            </a:spcAft>
            <a:buNone/>
          </a:pPr>
          <a:r>
            <a:rPr lang="en-US" sz="2000" kern="1200" dirty="0">
              <a:solidFill>
                <a:schemeClr val="tx1"/>
              </a:solidFill>
            </a:rPr>
            <a:t>--preparing for mediation or arbitration </a:t>
          </a:r>
        </a:p>
      </dsp:txBody>
      <dsp:txXfrm>
        <a:off x="4257040" y="2326296"/>
        <a:ext cx="4009193" cy="18316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3" cy="452596"/>
          </a:xfrm>
          <a:prstGeom prst="rect">
            <a:avLst/>
          </a:prstGeom>
        </p:spPr>
        <p:txBody>
          <a:bodyPr vert="horz" lIns="92138" tIns="46070" rIns="92138" bIns="46070" rtlCol="0"/>
          <a:lstStyle>
            <a:lvl1pPr algn="l">
              <a:defRPr sz="1200"/>
            </a:lvl1pPr>
          </a:lstStyle>
          <a:p>
            <a:r>
              <a:rPr lang="en-US"/>
              <a:t>CADRE Conference October 2025</a:t>
            </a:r>
            <a:endParaRPr lang="en-US" dirty="0"/>
          </a:p>
        </p:txBody>
      </p:sp>
      <p:sp>
        <p:nvSpPr>
          <p:cNvPr id="3" name="Date Placeholder 2"/>
          <p:cNvSpPr>
            <a:spLocks noGrp="1"/>
          </p:cNvSpPr>
          <p:nvPr>
            <p:ph type="dt" sz="quarter" idx="1"/>
          </p:nvPr>
        </p:nvSpPr>
        <p:spPr>
          <a:xfrm>
            <a:off x="4008704" y="1"/>
            <a:ext cx="3066733" cy="452596"/>
          </a:xfrm>
          <a:prstGeom prst="rect">
            <a:avLst/>
          </a:prstGeom>
        </p:spPr>
        <p:txBody>
          <a:bodyPr vert="horz" lIns="92138" tIns="46070" rIns="92138" bIns="46070" rtlCol="0"/>
          <a:lstStyle>
            <a:lvl1pPr algn="r">
              <a:defRPr sz="1200"/>
            </a:lvl1pPr>
          </a:lstStyle>
          <a:p>
            <a:fld id="{2DF3BB29-3183-C641-B02D-EE7F9D58801C}" type="datetime1">
              <a:rPr lang="en-US" smtClean="0"/>
              <a:t>10/9/25</a:t>
            </a:fld>
            <a:endParaRPr lang="en-US" dirty="0"/>
          </a:p>
        </p:txBody>
      </p:sp>
      <p:sp>
        <p:nvSpPr>
          <p:cNvPr id="4" name="Footer Placeholder 3"/>
          <p:cNvSpPr>
            <a:spLocks noGrp="1"/>
          </p:cNvSpPr>
          <p:nvPr>
            <p:ph type="ftr" sz="quarter" idx="2"/>
          </p:nvPr>
        </p:nvSpPr>
        <p:spPr>
          <a:xfrm>
            <a:off x="1" y="8597758"/>
            <a:ext cx="3066733" cy="452596"/>
          </a:xfrm>
          <a:prstGeom prst="rect">
            <a:avLst/>
          </a:prstGeom>
        </p:spPr>
        <p:txBody>
          <a:bodyPr vert="horz" lIns="92138" tIns="46070" rIns="92138" bIns="46070" rtlCol="0" anchor="b"/>
          <a:lstStyle>
            <a:lvl1pPr algn="l">
              <a:defRPr sz="1200"/>
            </a:lvl1pPr>
          </a:lstStyle>
          <a:p>
            <a:r>
              <a:rPr lang="en-US"/>
              <a:t>Conflict Coaching and Visioning</a:t>
            </a:r>
            <a:endParaRPr lang="en-US" dirty="0"/>
          </a:p>
        </p:txBody>
      </p:sp>
      <p:sp>
        <p:nvSpPr>
          <p:cNvPr id="5" name="Slide Number Placeholder 4"/>
          <p:cNvSpPr>
            <a:spLocks noGrp="1"/>
          </p:cNvSpPr>
          <p:nvPr>
            <p:ph type="sldNum" sz="quarter" idx="3"/>
          </p:nvPr>
        </p:nvSpPr>
        <p:spPr>
          <a:xfrm>
            <a:off x="4008704" y="8597758"/>
            <a:ext cx="3066733" cy="452596"/>
          </a:xfrm>
          <a:prstGeom prst="rect">
            <a:avLst/>
          </a:prstGeom>
        </p:spPr>
        <p:txBody>
          <a:bodyPr vert="horz" lIns="92138" tIns="46070" rIns="92138" bIns="46070" rtlCol="0" anchor="b"/>
          <a:lstStyle>
            <a:lvl1pPr algn="r">
              <a:defRPr sz="1200"/>
            </a:lvl1pPr>
          </a:lstStyle>
          <a:p>
            <a:fld id="{86D72E80-DE1E-4B41-94A5-2FDEC37B65F8}" type="slidenum">
              <a:rPr lang="en-US" smtClean="0"/>
              <a:pPr/>
              <a:t>‹#›</a:t>
            </a:fld>
            <a:endParaRPr lang="en-US" dirty="0"/>
          </a:p>
        </p:txBody>
      </p:sp>
    </p:spTree>
    <p:extLst>
      <p:ext uri="{BB962C8B-B14F-4D97-AF65-F5344CB8AC3E}">
        <p14:creationId xmlns:p14="http://schemas.microsoft.com/office/powerpoint/2010/main" val="20478672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3" cy="452596"/>
          </a:xfrm>
          <a:prstGeom prst="rect">
            <a:avLst/>
          </a:prstGeom>
        </p:spPr>
        <p:txBody>
          <a:bodyPr vert="horz" lIns="92138" tIns="46070" rIns="92138" bIns="46070" rtlCol="0"/>
          <a:lstStyle>
            <a:lvl1pPr algn="l">
              <a:defRPr sz="1200"/>
            </a:lvl1pPr>
          </a:lstStyle>
          <a:p>
            <a:r>
              <a:rPr lang="en-US"/>
              <a:t>CADRE Conference October 2025</a:t>
            </a:r>
            <a:endParaRPr lang="en-US" dirty="0"/>
          </a:p>
        </p:txBody>
      </p:sp>
      <p:sp>
        <p:nvSpPr>
          <p:cNvPr id="3" name="Date Placeholder 2"/>
          <p:cNvSpPr>
            <a:spLocks noGrp="1"/>
          </p:cNvSpPr>
          <p:nvPr>
            <p:ph type="dt" idx="1"/>
          </p:nvPr>
        </p:nvSpPr>
        <p:spPr>
          <a:xfrm>
            <a:off x="4008704" y="1"/>
            <a:ext cx="3066733" cy="452596"/>
          </a:xfrm>
          <a:prstGeom prst="rect">
            <a:avLst/>
          </a:prstGeom>
        </p:spPr>
        <p:txBody>
          <a:bodyPr vert="horz" lIns="92138" tIns="46070" rIns="92138" bIns="46070" rtlCol="0"/>
          <a:lstStyle>
            <a:lvl1pPr algn="r">
              <a:defRPr sz="1200"/>
            </a:lvl1pPr>
          </a:lstStyle>
          <a:p>
            <a:fld id="{4FC9665D-15EE-2042-A791-A05D602C5230}" type="datetime1">
              <a:rPr lang="en-US" smtClean="0"/>
              <a:t>10/9/25</a:t>
            </a:fld>
            <a:endParaRPr lang="en-US" dirty="0"/>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2138" tIns="46070" rIns="92138" bIns="46070" rtlCol="0" anchor="ctr"/>
          <a:lstStyle/>
          <a:p>
            <a:endParaRPr lang="en-US" dirty="0"/>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2138" tIns="46070" rIns="92138" bIns="460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597758"/>
            <a:ext cx="3066733" cy="452596"/>
          </a:xfrm>
          <a:prstGeom prst="rect">
            <a:avLst/>
          </a:prstGeom>
        </p:spPr>
        <p:txBody>
          <a:bodyPr vert="horz" lIns="92138" tIns="46070" rIns="92138" bIns="46070" rtlCol="0" anchor="b"/>
          <a:lstStyle>
            <a:lvl1pPr algn="l">
              <a:defRPr sz="1200"/>
            </a:lvl1pPr>
          </a:lstStyle>
          <a:p>
            <a:r>
              <a:rPr lang="en-US"/>
              <a:t>Conflict Coaching and Visioning</a:t>
            </a:r>
            <a:endParaRPr lang="en-US" dirty="0"/>
          </a:p>
        </p:txBody>
      </p:sp>
      <p:sp>
        <p:nvSpPr>
          <p:cNvPr id="7" name="Slide Number Placeholder 6"/>
          <p:cNvSpPr>
            <a:spLocks noGrp="1"/>
          </p:cNvSpPr>
          <p:nvPr>
            <p:ph type="sldNum" sz="quarter" idx="5"/>
          </p:nvPr>
        </p:nvSpPr>
        <p:spPr>
          <a:xfrm>
            <a:off x="4008704" y="8597758"/>
            <a:ext cx="3066733" cy="452596"/>
          </a:xfrm>
          <a:prstGeom prst="rect">
            <a:avLst/>
          </a:prstGeom>
        </p:spPr>
        <p:txBody>
          <a:bodyPr vert="horz" lIns="92138" tIns="46070" rIns="92138" bIns="46070" rtlCol="0" anchor="b"/>
          <a:lstStyle>
            <a:lvl1pPr algn="r">
              <a:defRPr sz="1200"/>
            </a:lvl1pPr>
          </a:lstStyle>
          <a:p>
            <a:fld id="{3790AB59-03D8-4427-8092-0B541776363A}" type="slidenum">
              <a:rPr lang="en-US" smtClean="0"/>
              <a:pPr/>
              <a:t>‹#›</a:t>
            </a:fld>
            <a:endParaRPr lang="en-US" dirty="0"/>
          </a:p>
        </p:txBody>
      </p:sp>
    </p:spTree>
    <p:extLst>
      <p:ext uri="{BB962C8B-B14F-4D97-AF65-F5344CB8AC3E}">
        <p14:creationId xmlns:p14="http://schemas.microsoft.com/office/powerpoint/2010/main" val="112252828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6CD0A4E9-2D14-5A48-A8D2-9B566CA65613}" type="datetime1">
              <a:rPr lang="en-US" smtClean="0"/>
              <a:t>10/9/25</a:t>
            </a:fld>
            <a:endParaRPr lang="en-US" dirty="0"/>
          </a:p>
        </p:txBody>
      </p:sp>
      <p:sp>
        <p:nvSpPr>
          <p:cNvPr id="6" name="Footer Placeholder 5"/>
          <p:cNvSpPr>
            <a:spLocks noGrp="1"/>
          </p:cNvSpPr>
          <p:nvPr>
            <p:ph type="ftr" sz="quarter" idx="12"/>
          </p:nvPr>
        </p:nvSpPr>
        <p:spPr/>
        <p:txBody>
          <a:bodyPr/>
          <a:lstStyle/>
          <a:p>
            <a:r>
              <a:rPr lang="en-US"/>
              <a:t>Conflict Coaching and Visioning</a:t>
            </a:r>
            <a:endParaRPr lang="en-US" dirty="0"/>
          </a:p>
        </p:txBody>
      </p:sp>
      <p:sp>
        <p:nvSpPr>
          <p:cNvPr id="8" name="Header Placeholder 7"/>
          <p:cNvSpPr>
            <a:spLocks noGrp="1"/>
          </p:cNvSpPr>
          <p:nvPr>
            <p:ph type="hdr" sz="quarter" idx="13"/>
          </p:nvPr>
        </p:nvSpPr>
        <p:spPr/>
        <p:txBody>
          <a:bodyPr/>
          <a:lstStyle/>
          <a:p>
            <a:r>
              <a:rPr lang="en-US"/>
              <a:t>CADRE Conference October 2025</a:t>
            </a:r>
            <a:endParaRPr lang="en-US" dirty="0"/>
          </a:p>
        </p:txBody>
      </p:sp>
      <p:sp>
        <p:nvSpPr>
          <p:cNvPr id="4" name="Slide Number Placeholder 3"/>
          <p:cNvSpPr>
            <a:spLocks noGrp="1"/>
          </p:cNvSpPr>
          <p:nvPr>
            <p:ph type="sldNum" sz="quarter" idx="14"/>
          </p:nvPr>
        </p:nvSpPr>
        <p:spPr/>
        <p:txBody>
          <a:bodyPr/>
          <a:lstStyle/>
          <a:p>
            <a:fld id="{3790AB59-03D8-4427-8092-0B541776363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0AB59-03D8-4427-8092-0B541776363A}" type="slidenum">
              <a:rPr lang="en-US" smtClean="0"/>
              <a:pPr/>
              <a:t>13</a:t>
            </a:fld>
            <a:endParaRPr lang="en-US" dirty="0"/>
          </a:p>
        </p:txBody>
      </p:sp>
      <p:sp>
        <p:nvSpPr>
          <p:cNvPr id="5" name="Header Placeholder 4"/>
          <p:cNvSpPr>
            <a:spLocks noGrp="1"/>
          </p:cNvSpPr>
          <p:nvPr>
            <p:ph type="hdr" sz="quarter" idx="11"/>
          </p:nvPr>
        </p:nvSpPr>
        <p:spPr/>
        <p:txBody>
          <a:bodyPr/>
          <a:lstStyle/>
          <a:p>
            <a:r>
              <a:rPr lang="en-US"/>
              <a:t>CADRE Conference October 2025</a:t>
            </a:r>
            <a:endParaRPr lang="en-US" dirty="0"/>
          </a:p>
        </p:txBody>
      </p:sp>
      <p:sp>
        <p:nvSpPr>
          <p:cNvPr id="6" name="Date Placeholder 5"/>
          <p:cNvSpPr>
            <a:spLocks noGrp="1"/>
          </p:cNvSpPr>
          <p:nvPr>
            <p:ph type="dt" idx="12"/>
          </p:nvPr>
        </p:nvSpPr>
        <p:spPr/>
        <p:txBody>
          <a:bodyPr/>
          <a:lstStyle/>
          <a:p>
            <a:fld id="{E1365EF5-A16F-9747-B342-7549D9CC1BC3}" type="datetime1">
              <a:rPr lang="en-US" smtClean="0"/>
              <a:t>10/9/25</a:t>
            </a:fld>
            <a:endParaRPr lang="en-US" dirty="0"/>
          </a:p>
        </p:txBody>
      </p:sp>
      <p:sp>
        <p:nvSpPr>
          <p:cNvPr id="7" name="Footer Placeholder 6"/>
          <p:cNvSpPr>
            <a:spLocks noGrp="1"/>
          </p:cNvSpPr>
          <p:nvPr>
            <p:ph type="ftr" sz="quarter" idx="13"/>
          </p:nvPr>
        </p:nvSpPr>
        <p:spPr/>
        <p:txBody>
          <a:bodyPr/>
          <a:lstStyle/>
          <a:p>
            <a:r>
              <a:rPr lang="en-US"/>
              <a:t>Conflict Coaching and Visioning</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3a9d682ed6_1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3a9d682ed6_1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g13a9d682ed6_1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0AB59-03D8-4427-8092-0B541776363A}" type="slidenum">
              <a:rPr lang="en-US" smtClean="0"/>
              <a:pPr/>
              <a:t>16</a:t>
            </a:fld>
            <a:endParaRPr lang="en-US" dirty="0"/>
          </a:p>
        </p:txBody>
      </p:sp>
      <p:sp>
        <p:nvSpPr>
          <p:cNvPr id="5" name="Header Placeholder 4"/>
          <p:cNvSpPr>
            <a:spLocks noGrp="1"/>
          </p:cNvSpPr>
          <p:nvPr>
            <p:ph type="hdr" sz="quarter" idx="11"/>
          </p:nvPr>
        </p:nvSpPr>
        <p:spPr/>
        <p:txBody>
          <a:bodyPr/>
          <a:lstStyle/>
          <a:p>
            <a:r>
              <a:rPr lang="en-US"/>
              <a:t>CADRE Conference October 2025</a:t>
            </a:r>
            <a:endParaRPr lang="en-US" dirty="0"/>
          </a:p>
        </p:txBody>
      </p:sp>
      <p:sp>
        <p:nvSpPr>
          <p:cNvPr id="6" name="Date Placeholder 5"/>
          <p:cNvSpPr>
            <a:spLocks noGrp="1"/>
          </p:cNvSpPr>
          <p:nvPr>
            <p:ph type="dt" idx="12"/>
          </p:nvPr>
        </p:nvSpPr>
        <p:spPr/>
        <p:txBody>
          <a:bodyPr/>
          <a:lstStyle/>
          <a:p>
            <a:fld id="{6D671882-99B0-C545-94EB-9820DD0DAC81}" type="datetime1">
              <a:rPr lang="en-US" smtClean="0"/>
              <a:t>10/9/25</a:t>
            </a:fld>
            <a:endParaRPr lang="en-US" dirty="0"/>
          </a:p>
        </p:txBody>
      </p:sp>
      <p:sp>
        <p:nvSpPr>
          <p:cNvPr id="7" name="Footer Placeholder 6"/>
          <p:cNvSpPr>
            <a:spLocks noGrp="1"/>
          </p:cNvSpPr>
          <p:nvPr>
            <p:ph type="ftr" sz="quarter" idx="13"/>
          </p:nvPr>
        </p:nvSpPr>
        <p:spPr/>
        <p:txBody>
          <a:bodyPr/>
          <a:lstStyle/>
          <a:p>
            <a:r>
              <a:rPr lang="en-US"/>
              <a:t>Conflict Coaching and Visioning</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0AB59-03D8-4427-8092-0B541776363A}" type="slidenum">
              <a:rPr lang="en-US" smtClean="0"/>
              <a:pPr/>
              <a:t>17</a:t>
            </a:fld>
            <a:endParaRPr lang="en-US" dirty="0"/>
          </a:p>
        </p:txBody>
      </p:sp>
      <p:sp>
        <p:nvSpPr>
          <p:cNvPr id="5" name="Header Placeholder 4"/>
          <p:cNvSpPr>
            <a:spLocks noGrp="1"/>
          </p:cNvSpPr>
          <p:nvPr>
            <p:ph type="hdr" sz="quarter" idx="11"/>
          </p:nvPr>
        </p:nvSpPr>
        <p:spPr/>
        <p:txBody>
          <a:bodyPr/>
          <a:lstStyle/>
          <a:p>
            <a:r>
              <a:rPr lang="en-US"/>
              <a:t>CADRE Conference October 2025</a:t>
            </a:r>
            <a:endParaRPr lang="en-US" dirty="0"/>
          </a:p>
        </p:txBody>
      </p:sp>
      <p:sp>
        <p:nvSpPr>
          <p:cNvPr id="6" name="Date Placeholder 5"/>
          <p:cNvSpPr>
            <a:spLocks noGrp="1"/>
          </p:cNvSpPr>
          <p:nvPr>
            <p:ph type="dt" idx="12"/>
          </p:nvPr>
        </p:nvSpPr>
        <p:spPr/>
        <p:txBody>
          <a:bodyPr/>
          <a:lstStyle/>
          <a:p>
            <a:fld id="{A8AA0C8B-9F53-6540-B97A-67193325FD31}" type="datetime1">
              <a:rPr lang="en-US" smtClean="0"/>
              <a:t>10/9/25</a:t>
            </a:fld>
            <a:endParaRPr lang="en-US" dirty="0"/>
          </a:p>
        </p:txBody>
      </p:sp>
      <p:sp>
        <p:nvSpPr>
          <p:cNvPr id="7" name="Footer Placeholder 6"/>
          <p:cNvSpPr>
            <a:spLocks noGrp="1"/>
          </p:cNvSpPr>
          <p:nvPr>
            <p:ph type="ftr" sz="quarter" idx="13"/>
          </p:nvPr>
        </p:nvSpPr>
        <p:spPr/>
        <p:txBody>
          <a:bodyPr/>
          <a:lstStyle/>
          <a:p>
            <a:r>
              <a:rPr lang="en-US"/>
              <a:t>Conflict Coaching and Visioning</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8EDAC10-F9AE-8C4F-BF57-AB624D8A601A}" type="datetime1">
              <a:rPr lang="en-US" smtClean="0"/>
              <a:t>10/7/25</a:t>
            </a:fld>
            <a:endParaRPr lang="en-US" dirty="0"/>
          </a:p>
        </p:txBody>
      </p:sp>
      <p:sp>
        <p:nvSpPr>
          <p:cNvPr id="17" name="Footer Placeholder 16"/>
          <p:cNvSpPr>
            <a:spLocks noGrp="1"/>
          </p:cNvSpPr>
          <p:nvPr>
            <p:ph type="ftr" sz="quarter" idx="11"/>
          </p:nvPr>
        </p:nvSpPr>
        <p:spPr/>
        <p:txBody>
          <a:bodyPr/>
          <a:lstStyle/>
          <a:p>
            <a:r>
              <a:rPr lang="en-US"/>
              <a:t>© 2024 Conflict Coaching Matters LLC.</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43A258E-717C-4617-81D7-D63D07A303A9}"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2" name="Picture 1" descr="CCM logo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970" y="152400"/>
            <a:ext cx="2002055" cy="609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B58347-BE30-5942-8916-F94030E2ADF0}" type="datetime1">
              <a:rPr lang="en-US" smtClean="0"/>
              <a:t>10/7/25</a:t>
            </a:fld>
            <a:endParaRPr lang="en-US" dirty="0"/>
          </a:p>
        </p:txBody>
      </p:sp>
      <p:sp>
        <p:nvSpPr>
          <p:cNvPr id="5" name="Footer Placeholder 4"/>
          <p:cNvSpPr>
            <a:spLocks noGrp="1"/>
          </p:cNvSpPr>
          <p:nvPr>
            <p:ph type="ftr" sz="quarter" idx="11"/>
          </p:nvPr>
        </p:nvSpPr>
        <p:spPr/>
        <p:txBody>
          <a:bodyPr/>
          <a:lstStyle/>
          <a:p>
            <a:r>
              <a:rPr lang="en-US"/>
              <a:t>© 2024 Conflict Coaching Matters LLC.</a:t>
            </a:r>
            <a:endParaRPr lang="en-US" dirty="0"/>
          </a:p>
        </p:txBody>
      </p:sp>
      <p:sp>
        <p:nvSpPr>
          <p:cNvPr id="6" name="Slide Number Placeholder 5"/>
          <p:cNvSpPr>
            <a:spLocks noGrp="1"/>
          </p:cNvSpPr>
          <p:nvPr>
            <p:ph type="sldNum" sz="quarter" idx="12"/>
          </p:nvPr>
        </p:nvSpPr>
        <p:spPr/>
        <p:txBody>
          <a:bodyPr/>
          <a:lstStyle/>
          <a:p>
            <a:fld id="{D43A258E-717C-4617-81D7-D63D07A303A9}" type="slidenum">
              <a:rPr lang="en-US" smtClean="0"/>
              <a:pPr/>
              <a:t>‹#›</a:t>
            </a:fld>
            <a:endParaRPr lang="en-US" dirty="0"/>
          </a:p>
        </p:txBody>
      </p:sp>
      <p:pic>
        <p:nvPicPr>
          <p:cNvPr id="7" name="Picture 6" descr="CCM logo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970" y="152400"/>
            <a:ext cx="2002055" cy="6096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57D047-7EA5-DC4D-8611-97563408800C}" type="datetime1">
              <a:rPr lang="en-US" smtClean="0"/>
              <a:t>10/7/25</a:t>
            </a:fld>
            <a:endParaRPr lang="en-US" dirty="0"/>
          </a:p>
        </p:txBody>
      </p:sp>
      <p:sp>
        <p:nvSpPr>
          <p:cNvPr id="5" name="Footer Placeholder 4"/>
          <p:cNvSpPr>
            <a:spLocks noGrp="1"/>
          </p:cNvSpPr>
          <p:nvPr>
            <p:ph type="ftr" sz="quarter" idx="11"/>
          </p:nvPr>
        </p:nvSpPr>
        <p:spPr/>
        <p:txBody>
          <a:bodyPr/>
          <a:lstStyle/>
          <a:p>
            <a:r>
              <a:rPr lang="en-US"/>
              <a:t>© 2024 Conflict Coaching Matters LLC.</a:t>
            </a:r>
            <a:endParaRPr lang="en-US" dirty="0"/>
          </a:p>
        </p:txBody>
      </p:sp>
      <p:sp>
        <p:nvSpPr>
          <p:cNvPr id="6" name="Slide Number Placeholder 5"/>
          <p:cNvSpPr>
            <a:spLocks noGrp="1"/>
          </p:cNvSpPr>
          <p:nvPr>
            <p:ph type="sldNum" sz="quarter" idx="12"/>
          </p:nvPr>
        </p:nvSpPr>
        <p:spPr/>
        <p:txBody>
          <a:bodyPr/>
          <a:lstStyle/>
          <a:p>
            <a:fld id="{D43A258E-717C-4617-81D7-D63D07A303A9}" type="slidenum">
              <a:rPr lang="en-US" smtClean="0"/>
              <a:pPr/>
              <a:t>‹#›</a:t>
            </a:fld>
            <a:endParaRPr lang="en-US" dirty="0"/>
          </a:p>
        </p:txBody>
      </p:sp>
      <p:pic>
        <p:nvPicPr>
          <p:cNvPr id="7" name="Picture 6" descr="CCM logo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970" y="152400"/>
            <a:ext cx="2002055" cy="6096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_02">
  <p:cSld name="Title Slide_02">
    <p:spTree>
      <p:nvGrpSpPr>
        <p:cNvPr id="1" name="Shape 48"/>
        <p:cNvGrpSpPr/>
        <p:nvPr/>
      </p:nvGrpSpPr>
      <p:grpSpPr>
        <a:xfrm>
          <a:off x="0" y="0"/>
          <a:ext cx="0" cy="0"/>
          <a:chOff x="0" y="0"/>
          <a:chExt cx="0" cy="0"/>
        </a:xfrm>
      </p:grpSpPr>
      <p:sp>
        <p:nvSpPr>
          <p:cNvPr id="49" name="Google Shape;49;p25"/>
          <p:cNvSpPr/>
          <p:nvPr/>
        </p:nvSpPr>
        <p:spPr>
          <a:xfrm>
            <a:off x="0" y="0"/>
            <a:ext cx="9144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50" name="Google Shape;50;p25"/>
          <p:cNvSpPr txBox="1">
            <a:spLocks noGrp="1"/>
          </p:cNvSpPr>
          <p:nvPr>
            <p:ph type="ctrTitle"/>
          </p:nvPr>
        </p:nvSpPr>
        <p:spPr>
          <a:xfrm>
            <a:off x="4757738" y="2173288"/>
            <a:ext cx="3857625" cy="209080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5400"/>
              <a:buFont typeface="Century Gothic"/>
              <a:buNone/>
              <a:defRPr sz="5400" b="1"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subTitle" idx="1"/>
          </p:nvPr>
        </p:nvSpPr>
        <p:spPr>
          <a:xfrm>
            <a:off x="4757738" y="4279972"/>
            <a:ext cx="3857625" cy="503167"/>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440"/>
              <a:buNone/>
              <a:defRPr sz="1800" b="0" cap="none">
                <a:solidFill>
                  <a:schemeClr val="lt1"/>
                </a:solidFill>
              </a:defRPr>
            </a:lvl1pPr>
            <a:lvl2pPr lvl="1" algn="ctr">
              <a:lnSpc>
                <a:spcPct val="100000"/>
              </a:lnSpc>
              <a:spcBef>
                <a:spcPts val="1000"/>
              </a:spcBef>
              <a:spcAft>
                <a:spcPts val="0"/>
              </a:spcAft>
              <a:buSzPts val="1600"/>
              <a:buNone/>
              <a:defRPr sz="2000"/>
            </a:lvl2pPr>
            <a:lvl3pPr lvl="2" algn="ctr">
              <a:lnSpc>
                <a:spcPct val="100000"/>
              </a:lnSpc>
              <a:spcBef>
                <a:spcPts val="1000"/>
              </a:spcBef>
              <a:spcAft>
                <a:spcPts val="0"/>
              </a:spcAft>
              <a:buSzPts val="1440"/>
              <a:buNone/>
              <a:defRPr sz="1800"/>
            </a:lvl3pPr>
            <a:lvl4pPr lvl="3" algn="ctr">
              <a:lnSpc>
                <a:spcPct val="100000"/>
              </a:lnSpc>
              <a:spcBef>
                <a:spcPts val="1000"/>
              </a:spcBef>
              <a:spcAft>
                <a:spcPts val="0"/>
              </a:spcAft>
              <a:buSzPts val="1280"/>
              <a:buNone/>
              <a:defRPr sz="1600"/>
            </a:lvl4pPr>
            <a:lvl5pPr lvl="4" algn="ctr">
              <a:lnSpc>
                <a:spcPct val="100000"/>
              </a:lnSpc>
              <a:spcBef>
                <a:spcPts val="1000"/>
              </a:spcBef>
              <a:spcAft>
                <a:spcPts val="0"/>
              </a:spcAft>
              <a:buSzPts val="1280"/>
              <a:buNone/>
              <a:defRPr sz="1600"/>
            </a:lvl5pPr>
            <a:lvl6pPr lvl="5" algn="ctr">
              <a:lnSpc>
                <a:spcPct val="100000"/>
              </a:lnSpc>
              <a:spcBef>
                <a:spcPts val="1000"/>
              </a:spcBef>
              <a:spcAft>
                <a:spcPts val="0"/>
              </a:spcAft>
              <a:buSzPts val="1280"/>
              <a:buNone/>
              <a:defRPr sz="1600"/>
            </a:lvl6pPr>
            <a:lvl7pPr lvl="6" algn="ctr">
              <a:lnSpc>
                <a:spcPct val="100000"/>
              </a:lnSpc>
              <a:spcBef>
                <a:spcPts val="1000"/>
              </a:spcBef>
              <a:spcAft>
                <a:spcPts val="0"/>
              </a:spcAft>
              <a:buSzPts val="1280"/>
              <a:buNone/>
              <a:defRPr sz="1600"/>
            </a:lvl7pPr>
            <a:lvl8pPr lvl="7" algn="ctr">
              <a:lnSpc>
                <a:spcPct val="100000"/>
              </a:lnSpc>
              <a:spcBef>
                <a:spcPts val="1000"/>
              </a:spcBef>
              <a:spcAft>
                <a:spcPts val="0"/>
              </a:spcAft>
              <a:buSzPts val="1280"/>
              <a:buNone/>
              <a:defRPr sz="1600"/>
            </a:lvl8pPr>
            <a:lvl9pPr lvl="8" algn="ctr">
              <a:lnSpc>
                <a:spcPct val="100000"/>
              </a:lnSpc>
              <a:spcBef>
                <a:spcPts val="1000"/>
              </a:spcBef>
              <a:spcAft>
                <a:spcPts val="0"/>
              </a:spcAft>
              <a:buSzPts val="1280"/>
              <a:buNone/>
              <a:defRPr sz="1600"/>
            </a:lvl9pPr>
          </a:lstStyle>
          <a:p>
            <a:endParaRPr/>
          </a:p>
        </p:txBody>
      </p:sp>
      <p:sp>
        <p:nvSpPr>
          <p:cNvPr id="52" name="Google Shape;52;p25"/>
          <p:cNvSpPr>
            <a:spLocks noGrp="1"/>
          </p:cNvSpPr>
          <p:nvPr>
            <p:ph type="pic" idx="2"/>
          </p:nvPr>
        </p:nvSpPr>
        <p:spPr>
          <a:xfrm>
            <a:off x="533109" y="728546"/>
            <a:ext cx="3979246" cy="5305661"/>
          </a:xfrm>
          <a:prstGeom prst="ellipse">
            <a:avLst/>
          </a:prstGeom>
          <a:solidFill>
            <a:schemeClr val="lt2"/>
          </a:solidFill>
          <a:ln>
            <a:noFill/>
          </a:ln>
        </p:spPr>
      </p:sp>
      <p:grpSp>
        <p:nvGrpSpPr>
          <p:cNvPr id="53" name="Google Shape;53;p25"/>
          <p:cNvGrpSpPr/>
          <p:nvPr/>
        </p:nvGrpSpPr>
        <p:grpSpPr>
          <a:xfrm>
            <a:off x="-1296229" y="-2049517"/>
            <a:ext cx="6687922" cy="10769768"/>
            <a:chOff x="11114088" y="2241550"/>
            <a:chExt cx="1905000" cy="2354263"/>
          </a:xfrm>
        </p:grpSpPr>
        <p:sp>
          <p:nvSpPr>
            <p:cNvPr id="54" name="Google Shape;54;p25"/>
            <p:cNvSpPr/>
            <p:nvPr/>
          </p:nvSpPr>
          <p:spPr>
            <a:xfrm>
              <a:off x="11114088" y="2241550"/>
              <a:ext cx="1905000" cy="2354263"/>
            </a:xfrm>
            <a:custGeom>
              <a:avLst/>
              <a:gdLst/>
              <a:ahLst/>
              <a:cxnLst/>
              <a:rect l="l" t="t" r="r" b="b"/>
              <a:pathLst>
                <a:path w="447" h="553" extrusionOk="0">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lt1">
                <a:alpha val="1411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entury Gothic"/>
                <a:ea typeface="Century Gothic"/>
                <a:cs typeface="Century Gothic"/>
                <a:sym typeface="Century Gothic"/>
              </a:endParaRPr>
            </a:p>
          </p:txBody>
        </p:sp>
        <p:sp>
          <p:nvSpPr>
            <p:cNvPr id="55" name="Google Shape;55;p25"/>
            <p:cNvSpPr/>
            <p:nvPr/>
          </p:nvSpPr>
          <p:spPr>
            <a:xfrm>
              <a:off x="11412538" y="2590800"/>
              <a:ext cx="835025" cy="1673225"/>
            </a:xfrm>
            <a:custGeom>
              <a:avLst/>
              <a:gdLst/>
              <a:ahLst/>
              <a:cxnLst/>
              <a:rect l="l" t="t" r="r" b="b"/>
              <a:pathLst>
                <a:path w="196" h="393" extrusionOk="0">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lt1">
                <a:alpha val="1411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entury Gothic"/>
                <a:ea typeface="Century Gothic"/>
                <a:cs typeface="Century Gothic"/>
                <a:sym typeface="Century Gothic"/>
              </a:endParaRPr>
            </a:p>
          </p:txBody>
        </p:sp>
      </p:grpSp>
      <p:cxnSp>
        <p:nvCxnSpPr>
          <p:cNvPr id="56" name="Google Shape;56;p25"/>
          <p:cNvCxnSpPr/>
          <p:nvPr/>
        </p:nvCxnSpPr>
        <p:spPr>
          <a:xfrm>
            <a:off x="4852334" y="4233582"/>
            <a:ext cx="1899252" cy="0"/>
          </a:xfrm>
          <a:prstGeom prst="straightConnector1">
            <a:avLst/>
          </a:prstGeom>
          <a:noFill/>
          <a:ln w="9525" cap="rnd" cmpd="sng">
            <a:solidFill>
              <a:schemeClr val="lt1"/>
            </a:solidFill>
            <a:prstDash val="solid"/>
            <a:round/>
            <a:headEnd type="none" w="sm" len="sm"/>
            <a:tailEnd type="none" w="sm" len="sm"/>
          </a:ln>
        </p:spPr>
      </p:cxnSp>
      <p:pic>
        <p:nvPicPr>
          <p:cNvPr id="10" name="Picture 9" descr="CCM logo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970" y="152400"/>
            <a:ext cx="2002055" cy="609600"/>
          </a:xfrm>
          <a:prstGeom prst="rect">
            <a:avLst/>
          </a:prstGeom>
        </p:spPr>
      </p:pic>
    </p:spTree>
    <p:extLst>
      <p:ext uri="{BB962C8B-B14F-4D97-AF65-F5344CB8AC3E}">
        <p14:creationId xmlns:p14="http://schemas.microsoft.com/office/powerpoint/2010/main" val="3647191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3"/>
        <p:cNvGrpSpPr/>
        <p:nvPr/>
      </p:nvGrpSpPr>
      <p:grpSpPr>
        <a:xfrm>
          <a:off x="0" y="0"/>
          <a:ext cx="0" cy="0"/>
          <a:chOff x="0" y="0"/>
          <a:chExt cx="0" cy="0"/>
        </a:xfrm>
      </p:grpSpPr>
      <p:sp>
        <p:nvSpPr>
          <p:cNvPr id="114" name="Google Shape;114;p55"/>
          <p:cNvSpPr/>
          <p:nvPr/>
        </p:nvSpPr>
        <p:spPr>
          <a:xfrm>
            <a:off x="0" y="0"/>
            <a:ext cx="9144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15" name="Google Shape;115;p55"/>
          <p:cNvSpPr/>
          <p:nvPr/>
        </p:nvSpPr>
        <p:spPr>
          <a:xfrm>
            <a:off x="565508" y="708294"/>
            <a:ext cx="4000522" cy="5334029"/>
          </a:xfrm>
          <a:prstGeom prst="ellipse">
            <a:avLst/>
          </a:prstGeom>
          <a:solidFill>
            <a:schemeClr val="lt1">
              <a:alpha val="1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16" name="Google Shape;116;p55"/>
          <p:cNvSpPr txBox="1">
            <a:spLocks noGrp="1"/>
          </p:cNvSpPr>
          <p:nvPr>
            <p:ph type="ctrTitle"/>
          </p:nvPr>
        </p:nvSpPr>
        <p:spPr>
          <a:xfrm>
            <a:off x="4757738" y="2173288"/>
            <a:ext cx="3857625" cy="209080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5400"/>
              <a:buFont typeface="Century Gothic"/>
              <a:buNone/>
              <a:defRPr sz="5400" b="1"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5"/>
          <p:cNvSpPr txBox="1">
            <a:spLocks noGrp="1"/>
          </p:cNvSpPr>
          <p:nvPr>
            <p:ph type="subTitle" idx="1"/>
          </p:nvPr>
        </p:nvSpPr>
        <p:spPr>
          <a:xfrm>
            <a:off x="4757738" y="4279972"/>
            <a:ext cx="3857625" cy="503167"/>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440"/>
              <a:buNone/>
              <a:defRPr sz="1800" b="0" cap="none">
                <a:solidFill>
                  <a:schemeClr val="lt1"/>
                </a:solidFill>
              </a:defRPr>
            </a:lvl1pPr>
            <a:lvl2pPr lvl="1" algn="ctr">
              <a:lnSpc>
                <a:spcPct val="100000"/>
              </a:lnSpc>
              <a:spcBef>
                <a:spcPts val="1000"/>
              </a:spcBef>
              <a:spcAft>
                <a:spcPts val="0"/>
              </a:spcAft>
              <a:buSzPts val="1600"/>
              <a:buNone/>
              <a:defRPr sz="2000"/>
            </a:lvl2pPr>
            <a:lvl3pPr lvl="2" algn="ctr">
              <a:lnSpc>
                <a:spcPct val="100000"/>
              </a:lnSpc>
              <a:spcBef>
                <a:spcPts val="1000"/>
              </a:spcBef>
              <a:spcAft>
                <a:spcPts val="0"/>
              </a:spcAft>
              <a:buSzPts val="1440"/>
              <a:buNone/>
              <a:defRPr sz="1800"/>
            </a:lvl3pPr>
            <a:lvl4pPr lvl="3" algn="ctr">
              <a:lnSpc>
                <a:spcPct val="100000"/>
              </a:lnSpc>
              <a:spcBef>
                <a:spcPts val="1000"/>
              </a:spcBef>
              <a:spcAft>
                <a:spcPts val="0"/>
              </a:spcAft>
              <a:buSzPts val="1280"/>
              <a:buNone/>
              <a:defRPr sz="1600"/>
            </a:lvl4pPr>
            <a:lvl5pPr lvl="4" algn="ctr">
              <a:lnSpc>
                <a:spcPct val="100000"/>
              </a:lnSpc>
              <a:spcBef>
                <a:spcPts val="1000"/>
              </a:spcBef>
              <a:spcAft>
                <a:spcPts val="0"/>
              </a:spcAft>
              <a:buSzPts val="1280"/>
              <a:buNone/>
              <a:defRPr sz="1600"/>
            </a:lvl5pPr>
            <a:lvl6pPr lvl="5" algn="ctr">
              <a:lnSpc>
                <a:spcPct val="100000"/>
              </a:lnSpc>
              <a:spcBef>
                <a:spcPts val="1000"/>
              </a:spcBef>
              <a:spcAft>
                <a:spcPts val="0"/>
              </a:spcAft>
              <a:buSzPts val="1280"/>
              <a:buNone/>
              <a:defRPr sz="1600"/>
            </a:lvl6pPr>
            <a:lvl7pPr lvl="6" algn="ctr">
              <a:lnSpc>
                <a:spcPct val="100000"/>
              </a:lnSpc>
              <a:spcBef>
                <a:spcPts val="1000"/>
              </a:spcBef>
              <a:spcAft>
                <a:spcPts val="0"/>
              </a:spcAft>
              <a:buSzPts val="1280"/>
              <a:buNone/>
              <a:defRPr sz="1600"/>
            </a:lvl7pPr>
            <a:lvl8pPr lvl="7" algn="ctr">
              <a:lnSpc>
                <a:spcPct val="100000"/>
              </a:lnSpc>
              <a:spcBef>
                <a:spcPts val="1000"/>
              </a:spcBef>
              <a:spcAft>
                <a:spcPts val="0"/>
              </a:spcAft>
              <a:buSzPts val="1280"/>
              <a:buNone/>
              <a:defRPr sz="1600"/>
            </a:lvl8pPr>
            <a:lvl9pPr lvl="8" algn="ctr">
              <a:lnSpc>
                <a:spcPct val="100000"/>
              </a:lnSpc>
              <a:spcBef>
                <a:spcPts val="1000"/>
              </a:spcBef>
              <a:spcAft>
                <a:spcPts val="0"/>
              </a:spcAft>
              <a:buSzPts val="1280"/>
              <a:buNone/>
              <a:defRPr sz="1600"/>
            </a:lvl9pPr>
          </a:lstStyle>
          <a:p>
            <a:endParaRPr/>
          </a:p>
        </p:txBody>
      </p:sp>
      <p:grpSp>
        <p:nvGrpSpPr>
          <p:cNvPr id="118" name="Google Shape;118;p55"/>
          <p:cNvGrpSpPr/>
          <p:nvPr/>
        </p:nvGrpSpPr>
        <p:grpSpPr>
          <a:xfrm>
            <a:off x="-1296229" y="-2049517"/>
            <a:ext cx="6687922" cy="10769768"/>
            <a:chOff x="11114088" y="2241550"/>
            <a:chExt cx="1905000" cy="2354263"/>
          </a:xfrm>
        </p:grpSpPr>
        <p:sp>
          <p:nvSpPr>
            <p:cNvPr id="119" name="Google Shape;119;p55"/>
            <p:cNvSpPr/>
            <p:nvPr/>
          </p:nvSpPr>
          <p:spPr>
            <a:xfrm>
              <a:off x="11114088" y="2241550"/>
              <a:ext cx="1905000" cy="2354263"/>
            </a:xfrm>
            <a:custGeom>
              <a:avLst/>
              <a:gdLst/>
              <a:ahLst/>
              <a:cxnLst/>
              <a:rect l="l" t="t" r="r" b="b"/>
              <a:pathLst>
                <a:path w="447" h="553" extrusionOk="0">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lt1">
                <a:alpha val="1411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entury Gothic"/>
                <a:ea typeface="Century Gothic"/>
                <a:cs typeface="Century Gothic"/>
                <a:sym typeface="Century Gothic"/>
              </a:endParaRPr>
            </a:p>
          </p:txBody>
        </p:sp>
        <p:sp>
          <p:nvSpPr>
            <p:cNvPr id="120" name="Google Shape;120;p55"/>
            <p:cNvSpPr/>
            <p:nvPr/>
          </p:nvSpPr>
          <p:spPr>
            <a:xfrm>
              <a:off x="11412538" y="2590800"/>
              <a:ext cx="835025" cy="1673225"/>
            </a:xfrm>
            <a:custGeom>
              <a:avLst/>
              <a:gdLst/>
              <a:ahLst/>
              <a:cxnLst/>
              <a:rect l="l" t="t" r="r" b="b"/>
              <a:pathLst>
                <a:path w="196" h="393" extrusionOk="0">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lt1">
                <a:alpha val="1411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entury Gothic"/>
                <a:ea typeface="Century Gothic"/>
                <a:cs typeface="Century Gothic"/>
                <a:sym typeface="Century Gothic"/>
              </a:endParaRPr>
            </a:p>
          </p:txBody>
        </p:sp>
      </p:grpSp>
      <p:cxnSp>
        <p:nvCxnSpPr>
          <p:cNvPr id="121" name="Google Shape;121;p55"/>
          <p:cNvCxnSpPr/>
          <p:nvPr/>
        </p:nvCxnSpPr>
        <p:spPr>
          <a:xfrm>
            <a:off x="4852334" y="4233582"/>
            <a:ext cx="1899252" cy="0"/>
          </a:xfrm>
          <a:prstGeom prst="straightConnector1">
            <a:avLst/>
          </a:prstGeom>
          <a:noFill/>
          <a:ln w="9525" cap="rnd" cmpd="sng">
            <a:solidFill>
              <a:schemeClr val="lt1"/>
            </a:solidFill>
            <a:prstDash val="solid"/>
            <a:round/>
            <a:headEnd type="none" w="sm" len="sm"/>
            <a:tailEnd type="none" w="sm" len="sm"/>
          </a:ln>
        </p:spPr>
      </p:cxnSp>
      <p:pic>
        <p:nvPicPr>
          <p:cNvPr id="10" name="Picture 9" descr="CCM logo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970" y="152400"/>
            <a:ext cx="2002055" cy="609600"/>
          </a:xfrm>
          <a:prstGeom prst="rect">
            <a:avLst/>
          </a:prstGeom>
        </p:spPr>
      </p:pic>
    </p:spTree>
    <p:extLst>
      <p:ext uri="{BB962C8B-B14F-4D97-AF65-F5344CB8AC3E}">
        <p14:creationId xmlns:p14="http://schemas.microsoft.com/office/powerpoint/2010/main" val="809400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6" name="TextBox 5"/>
          <p:cNvSpPr txBox="1">
            <a:spLocks noChangeArrowheads="1"/>
          </p:cNvSpPr>
          <p:nvPr/>
        </p:nvSpPr>
        <p:spPr bwMode="auto">
          <a:xfrm>
            <a:off x="223838" y="228600"/>
            <a:ext cx="26035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rgbClr val="6986C9"/>
                </a:solidFill>
                <a:latin typeface="Rockwell" charset="0"/>
              </a:rPr>
              <a:t>+</a:t>
            </a:r>
          </a:p>
        </p:txBody>
      </p:sp>
      <p:sp>
        <p:nvSpPr>
          <p:cNvPr id="2" name="Title 1"/>
          <p:cNvSpPr>
            <a:spLocks noGrp="1"/>
          </p:cNvSpPr>
          <p:nvPr>
            <p:ph type="title"/>
          </p:nvPr>
        </p:nvSpPr>
        <p:spPr>
          <a:xfrm>
            <a:off x="498474" y="134471"/>
            <a:ext cx="7556313" cy="995082"/>
          </a:xfrm>
        </p:spPr>
        <p:txBody>
          <a:bodyPr anchor="b"/>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0"/>
          </p:nvPr>
        </p:nvSpPr>
        <p:spPr>
          <a:xfrm>
            <a:off x="6794500" y="6423025"/>
            <a:ext cx="2133600" cy="365125"/>
          </a:xfrm>
          <a:prstGeom prst="rect">
            <a:avLst/>
          </a:prstGeom>
        </p:spPr>
        <p:txBody>
          <a:bodyPr/>
          <a:lstStyle>
            <a:lvl1pPr>
              <a:defRPr smtClean="0">
                <a:solidFill>
                  <a:srgbClr val="595959"/>
                </a:solidFill>
              </a:defRPr>
            </a:lvl1pPr>
          </a:lstStyle>
          <a:p>
            <a:fld id="{1722531A-51A2-1B4A-844D-E1BA25F30015}" type="datetime1">
              <a:rPr lang="en-US" smtClean="0"/>
              <a:t>10/8/25</a:t>
            </a:fld>
            <a:endParaRPr lang="en-US" dirty="0"/>
          </a:p>
        </p:txBody>
      </p:sp>
      <p:sp>
        <p:nvSpPr>
          <p:cNvPr id="8" name="Footer Placeholder 4"/>
          <p:cNvSpPr>
            <a:spLocks noGrp="1"/>
          </p:cNvSpPr>
          <p:nvPr>
            <p:ph type="ftr" sz="quarter" idx="11"/>
          </p:nvPr>
        </p:nvSpPr>
        <p:spPr>
          <a:xfrm>
            <a:off x="201613" y="6423025"/>
            <a:ext cx="6122987" cy="365125"/>
          </a:xfrm>
        </p:spPr>
        <p:txBody>
          <a:bodyPr/>
          <a:lstStyle>
            <a:lvl1pPr>
              <a:defRPr>
                <a:solidFill>
                  <a:srgbClr val="595959"/>
                </a:solidFill>
              </a:defRPr>
            </a:lvl1pPr>
          </a:lstStyle>
          <a:p>
            <a:r>
              <a:rPr lang="en-US"/>
              <a:t>© 2023 Conflict Coaching Matters LLC</a:t>
            </a:r>
            <a:endParaRPr lang="en-US" dirty="0"/>
          </a:p>
        </p:txBody>
      </p:sp>
      <p:sp>
        <p:nvSpPr>
          <p:cNvPr id="9" name="Slide Number Placeholder 5"/>
          <p:cNvSpPr>
            <a:spLocks noGrp="1"/>
          </p:cNvSpPr>
          <p:nvPr>
            <p:ph type="sldNum" sz="quarter" idx="12"/>
          </p:nvPr>
        </p:nvSpPr>
        <p:spPr/>
        <p:txBody>
          <a:bodyPr/>
          <a:lstStyle>
            <a:lvl1pPr>
              <a:defRPr/>
            </a:lvl1pPr>
          </a:lstStyle>
          <a:p>
            <a:fld id="{D43A258E-717C-4617-81D7-D63D07A303A9}" type="slidenum">
              <a:rPr lang="en-US" smtClean="0"/>
              <a:pPr/>
              <a:t>‹#›</a:t>
            </a:fld>
            <a:endParaRPr lang="en-US" dirty="0"/>
          </a:p>
        </p:txBody>
      </p:sp>
    </p:spTree>
    <p:extLst>
      <p:ext uri="{BB962C8B-B14F-4D97-AF65-F5344CB8AC3E}">
        <p14:creationId xmlns:p14="http://schemas.microsoft.com/office/powerpoint/2010/main" val="149179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8380629E-823E-9144-9F7F-51FAB5893BA8}" type="datetime1">
              <a:rPr lang="en-US" smtClean="0"/>
              <a:t>10/7/25</a:t>
            </a:fld>
            <a:endParaRPr lang="en-US" dirty="0"/>
          </a:p>
        </p:txBody>
      </p:sp>
      <p:sp>
        <p:nvSpPr>
          <p:cNvPr id="5" name="Footer Placeholder 4"/>
          <p:cNvSpPr>
            <a:spLocks noGrp="1"/>
          </p:cNvSpPr>
          <p:nvPr>
            <p:ph type="ftr" sz="quarter" idx="11"/>
          </p:nvPr>
        </p:nvSpPr>
        <p:spPr/>
        <p:txBody>
          <a:bodyPr/>
          <a:lstStyle/>
          <a:p>
            <a:r>
              <a:rPr lang="en-US"/>
              <a:t>© 2024 Conflict Coaching Matters LLC.</a:t>
            </a:r>
            <a:endParaRPr lang="en-US" dirty="0"/>
          </a:p>
        </p:txBody>
      </p:sp>
      <p:sp>
        <p:nvSpPr>
          <p:cNvPr id="6" name="Slide Number Placeholder 5"/>
          <p:cNvSpPr>
            <a:spLocks noGrp="1"/>
          </p:cNvSpPr>
          <p:nvPr>
            <p:ph type="sldNum" sz="quarter" idx="12"/>
          </p:nvPr>
        </p:nvSpPr>
        <p:spPr/>
        <p:txBody>
          <a:bodyPr/>
          <a:lstStyle/>
          <a:p>
            <a:fld id="{D43A258E-717C-4617-81D7-D63D07A303A9}"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descr="CCM logo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970" y="152400"/>
            <a:ext cx="2002055" cy="609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B958B8B-EDA3-5F46-8EB4-FF7CE6E316BE}" type="datetime1">
              <a:rPr lang="en-US" smtClean="0"/>
              <a:t>10/7/25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r>
              <a:rPr lang="en-US"/>
              <a:t>© 2024 Conflict Coaching Matters LLC.</a:t>
            </a: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D43A258E-717C-4617-81D7-D63D07A303A9}" type="slidenum">
              <a:rPr lang="en-US" smtClean="0"/>
              <a:pPr/>
              <a:t>‹#›</a:t>
            </a:fld>
            <a:endParaRPr lang="en-US" dirty="0"/>
          </a:p>
        </p:txBody>
      </p:sp>
      <p:pic>
        <p:nvPicPr>
          <p:cNvPr id="12" name="Picture 11" descr="CCM logo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970" y="152400"/>
            <a:ext cx="2002055" cy="609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6F73968-7B03-2240-ABD6-4CAAD0BD388B}" type="datetime1">
              <a:rPr lang="en-US" smtClean="0"/>
              <a:t>10/7/25</a:t>
            </a:fld>
            <a:endParaRPr lang="en-US" dirty="0"/>
          </a:p>
        </p:txBody>
      </p:sp>
      <p:sp>
        <p:nvSpPr>
          <p:cNvPr id="6" name="Footer Placeholder 5"/>
          <p:cNvSpPr>
            <a:spLocks noGrp="1"/>
          </p:cNvSpPr>
          <p:nvPr>
            <p:ph type="ftr" sz="quarter" idx="11"/>
          </p:nvPr>
        </p:nvSpPr>
        <p:spPr/>
        <p:txBody>
          <a:bodyPr/>
          <a:lstStyle/>
          <a:p>
            <a:r>
              <a:rPr lang="en-US"/>
              <a:t>© 2024 Conflict Coaching Matters LLC.</a:t>
            </a:r>
            <a:endParaRPr lang="en-US" dirty="0"/>
          </a:p>
        </p:txBody>
      </p:sp>
      <p:sp>
        <p:nvSpPr>
          <p:cNvPr id="7" name="Slide Number Placeholder 6"/>
          <p:cNvSpPr>
            <a:spLocks noGrp="1"/>
          </p:cNvSpPr>
          <p:nvPr>
            <p:ph type="sldNum" sz="quarter" idx="12"/>
          </p:nvPr>
        </p:nvSpPr>
        <p:spPr/>
        <p:txBody>
          <a:bodyPr/>
          <a:lstStyle/>
          <a:p>
            <a:fld id="{D43A258E-717C-4617-81D7-D63D07A303A9}"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8" name="Picture 7" descr="CCM logo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970" y="152400"/>
            <a:ext cx="2002055" cy="609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F705852-7F70-8342-A079-84400388CEFE}" type="datetime1">
              <a:rPr lang="en-US" smtClean="0"/>
              <a:t>10/7/25</a:t>
            </a:fld>
            <a:endParaRPr lang="en-US" dirty="0"/>
          </a:p>
        </p:txBody>
      </p:sp>
      <p:sp>
        <p:nvSpPr>
          <p:cNvPr id="8" name="Footer Placeholder 7"/>
          <p:cNvSpPr>
            <a:spLocks noGrp="1"/>
          </p:cNvSpPr>
          <p:nvPr>
            <p:ph type="ftr" sz="quarter" idx="11"/>
          </p:nvPr>
        </p:nvSpPr>
        <p:spPr/>
        <p:txBody>
          <a:bodyPr/>
          <a:lstStyle/>
          <a:p>
            <a:r>
              <a:rPr lang="en-US"/>
              <a:t>© 2024 Conflict Coaching Matters LLC.</a:t>
            </a:r>
            <a:endParaRPr lang="en-US" dirty="0"/>
          </a:p>
        </p:txBody>
      </p:sp>
      <p:sp>
        <p:nvSpPr>
          <p:cNvPr id="9" name="Slide Number Placeholder 8"/>
          <p:cNvSpPr>
            <a:spLocks noGrp="1"/>
          </p:cNvSpPr>
          <p:nvPr>
            <p:ph type="sldNum" sz="quarter" idx="12"/>
          </p:nvPr>
        </p:nvSpPr>
        <p:spPr/>
        <p:txBody>
          <a:bodyPr/>
          <a:lstStyle/>
          <a:p>
            <a:fld id="{D43A258E-717C-4617-81D7-D63D07A303A9}"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29AE0F-4FC3-CD4E-A31A-2B13004F18E3}" type="datetime1">
              <a:rPr lang="en-US" smtClean="0"/>
              <a:t>10/7/25</a:t>
            </a:fld>
            <a:endParaRPr lang="en-US" dirty="0"/>
          </a:p>
        </p:txBody>
      </p:sp>
      <p:sp>
        <p:nvSpPr>
          <p:cNvPr id="4" name="Footer Placeholder 3"/>
          <p:cNvSpPr>
            <a:spLocks noGrp="1"/>
          </p:cNvSpPr>
          <p:nvPr>
            <p:ph type="ftr" sz="quarter" idx="11"/>
          </p:nvPr>
        </p:nvSpPr>
        <p:spPr/>
        <p:txBody>
          <a:bodyPr/>
          <a:lstStyle/>
          <a:p>
            <a:r>
              <a:rPr lang="en-US"/>
              <a:t>© 2024 Conflict Coaching Matters LLC.</a:t>
            </a:r>
            <a:endParaRPr lang="en-US" dirty="0"/>
          </a:p>
        </p:txBody>
      </p:sp>
      <p:sp>
        <p:nvSpPr>
          <p:cNvPr id="5" name="Slide Number Placeholder 4"/>
          <p:cNvSpPr>
            <a:spLocks noGrp="1"/>
          </p:cNvSpPr>
          <p:nvPr>
            <p:ph type="sldNum" sz="quarter" idx="12"/>
          </p:nvPr>
        </p:nvSpPr>
        <p:spPr/>
        <p:txBody>
          <a:bodyPr/>
          <a:lstStyle/>
          <a:p>
            <a:fld id="{D43A258E-717C-4617-81D7-D63D07A303A9}" type="slidenum">
              <a:rPr lang="en-US" smtClean="0"/>
              <a:pPr/>
              <a:t>‹#›</a:t>
            </a:fld>
            <a:endParaRPr lang="en-US" dirty="0"/>
          </a:p>
        </p:txBody>
      </p:sp>
      <p:pic>
        <p:nvPicPr>
          <p:cNvPr id="6" name="Picture 5" descr="CCM logo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970" y="152400"/>
            <a:ext cx="2002055" cy="609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3C440-5953-5C40-AF92-7A27464B346B}" type="datetime1">
              <a:rPr lang="en-US" smtClean="0"/>
              <a:t>10/7/25</a:t>
            </a:fld>
            <a:endParaRPr lang="en-US" dirty="0"/>
          </a:p>
        </p:txBody>
      </p:sp>
      <p:sp>
        <p:nvSpPr>
          <p:cNvPr id="3" name="Footer Placeholder 2"/>
          <p:cNvSpPr>
            <a:spLocks noGrp="1"/>
          </p:cNvSpPr>
          <p:nvPr>
            <p:ph type="ftr" sz="quarter" idx="11"/>
          </p:nvPr>
        </p:nvSpPr>
        <p:spPr/>
        <p:txBody>
          <a:bodyPr/>
          <a:lstStyle/>
          <a:p>
            <a:r>
              <a:rPr lang="en-US"/>
              <a:t>© 2024 Conflict Coaching Matters LLC.</a:t>
            </a:r>
            <a:endParaRPr lang="en-US" dirty="0"/>
          </a:p>
        </p:txBody>
      </p:sp>
      <p:sp>
        <p:nvSpPr>
          <p:cNvPr id="4" name="Slide Number Placeholder 3"/>
          <p:cNvSpPr>
            <a:spLocks noGrp="1"/>
          </p:cNvSpPr>
          <p:nvPr>
            <p:ph type="sldNum" sz="quarter" idx="12"/>
          </p:nvPr>
        </p:nvSpPr>
        <p:spPr/>
        <p:txBody>
          <a:bodyPr/>
          <a:lstStyle/>
          <a:p>
            <a:fld id="{D43A258E-717C-4617-81D7-D63D07A303A9}" type="slidenum">
              <a:rPr lang="en-US" smtClean="0"/>
              <a:pPr/>
              <a:t>‹#›</a:t>
            </a:fld>
            <a:endParaRPr lang="en-US" dirty="0"/>
          </a:p>
        </p:txBody>
      </p:sp>
      <p:pic>
        <p:nvPicPr>
          <p:cNvPr id="5" name="Picture 4" descr="CCM logo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970" y="152400"/>
            <a:ext cx="2002055" cy="609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C6E397B-71C7-5F42-9BFD-D41376DF6EC1}" type="datetime1">
              <a:rPr lang="en-US" smtClean="0"/>
              <a:t>10/7/25</a:t>
            </a:fld>
            <a:endParaRPr lang="en-US" dirty="0"/>
          </a:p>
        </p:txBody>
      </p:sp>
      <p:sp>
        <p:nvSpPr>
          <p:cNvPr id="6" name="Footer Placeholder 5"/>
          <p:cNvSpPr>
            <a:spLocks noGrp="1"/>
          </p:cNvSpPr>
          <p:nvPr>
            <p:ph type="ftr" sz="quarter" idx="11"/>
          </p:nvPr>
        </p:nvSpPr>
        <p:spPr/>
        <p:txBody>
          <a:bodyPr/>
          <a:lstStyle/>
          <a:p>
            <a:r>
              <a:rPr lang="en-US"/>
              <a:t>© 2024 Conflict Coaching Matters LLC.</a:t>
            </a:r>
            <a:endParaRPr lang="en-US" dirty="0"/>
          </a:p>
        </p:txBody>
      </p:sp>
      <p:sp>
        <p:nvSpPr>
          <p:cNvPr id="7" name="Slide Number Placeholder 6"/>
          <p:cNvSpPr>
            <a:spLocks noGrp="1"/>
          </p:cNvSpPr>
          <p:nvPr>
            <p:ph type="sldNum" sz="quarter" idx="12"/>
          </p:nvPr>
        </p:nvSpPr>
        <p:spPr/>
        <p:txBody>
          <a:bodyPr/>
          <a:lstStyle/>
          <a:p>
            <a:fld id="{D43A258E-717C-4617-81D7-D63D07A303A9}"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descr="CCM logo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970" y="152400"/>
            <a:ext cx="2002055" cy="6096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20AB0A0-94E7-3F41-9AE4-BCA7F0A0E186}" type="datetime1">
              <a:rPr lang="en-US" smtClean="0"/>
              <a:t>10/7/25</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r>
              <a:rPr lang="en-US"/>
              <a:t>© 2024 Conflict Coaching Matters LLC.</a:t>
            </a: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D43A258E-717C-4617-81D7-D63D07A303A9}"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E38A9ED-C110-EB4A-BC48-2ACF7339331B}" type="datetime1">
              <a:rPr lang="en-US" smtClean="0"/>
              <a:t>10/7/25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t>© 2024 Conflict Coaching Matters LLC.</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43A258E-717C-4617-81D7-D63D07A303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9" r:id="rId12"/>
    <p:sldLayoutId id="2147483770" r:id="rId13"/>
    <p:sldLayoutId id="2147483771" r:id="rId14"/>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iywM-o-ym1Y"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fr/photo/480543"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3A258E-717C-4617-81D7-D63D07A303A9}" type="slidenum">
              <a:rPr lang="en-US" smtClean="0"/>
              <a:pPr/>
              <a:t>1</a:t>
            </a:fld>
            <a:endParaRPr lang="en-US" dirty="0"/>
          </a:p>
        </p:txBody>
      </p:sp>
      <p:sp>
        <p:nvSpPr>
          <p:cNvPr id="2" name="Title 1"/>
          <p:cNvSpPr>
            <a:spLocks noGrp="1"/>
          </p:cNvSpPr>
          <p:nvPr>
            <p:ph type="ctrTitle"/>
          </p:nvPr>
        </p:nvSpPr>
        <p:spPr>
          <a:xfrm>
            <a:off x="457200" y="1066800"/>
            <a:ext cx="8229600" cy="2057400"/>
          </a:xfrm>
        </p:spPr>
        <p:txBody>
          <a:bodyPr>
            <a:noAutofit/>
          </a:bodyPr>
          <a:lstStyle/>
          <a:p>
            <a:r>
              <a:rPr lang="en-US" sz="3600" dirty="0">
                <a:effectLst>
                  <a:outerShdw blurRad="38100" dist="38100" dir="2700000" algn="tl">
                    <a:srgbClr val="000000">
                      <a:alpha val="43137"/>
                    </a:srgbClr>
                  </a:outerShdw>
                </a:effectLst>
              </a:rPr>
              <a:t>Seeing a Better Future: Conflict Coaching  in Your Special Education Dispute Work</a:t>
            </a:r>
          </a:p>
        </p:txBody>
      </p:sp>
      <p:sp>
        <p:nvSpPr>
          <p:cNvPr id="3" name="TextBox 2"/>
          <p:cNvSpPr txBox="1"/>
          <p:nvPr/>
        </p:nvSpPr>
        <p:spPr>
          <a:xfrm>
            <a:off x="457200" y="3200400"/>
            <a:ext cx="4267200" cy="3416320"/>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CADRE Conference October 2025</a:t>
            </a:r>
          </a:p>
          <a:p>
            <a:pPr algn="ctr"/>
            <a:r>
              <a:rPr lang="en-US" sz="3600" b="1" dirty="0">
                <a:effectLst>
                  <a:outerShdw blurRad="38100" dist="38100" dir="2700000" algn="tl">
                    <a:srgbClr val="000000">
                      <a:alpha val="43137"/>
                    </a:srgbClr>
                  </a:outerShdw>
                </a:effectLst>
              </a:rPr>
              <a:t>Tricia S. Jones, Ph.D.</a:t>
            </a:r>
          </a:p>
          <a:p>
            <a:pPr algn="ctr"/>
            <a:r>
              <a:rPr lang="en-US" sz="3600" b="1" dirty="0">
                <a:effectLst>
                  <a:outerShdw blurRad="38100" dist="38100" dir="2700000" algn="tl">
                    <a:srgbClr val="000000">
                      <a:alpha val="43137"/>
                    </a:srgbClr>
                  </a:outerShdw>
                </a:effectLst>
              </a:rPr>
              <a:t>And</a:t>
            </a:r>
          </a:p>
          <a:p>
            <a:pPr algn="ctr"/>
            <a:r>
              <a:rPr lang="en-US" sz="3600" b="1" dirty="0">
                <a:effectLst>
                  <a:outerShdw blurRad="38100" dist="38100" dir="2700000" algn="tl">
                    <a:srgbClr val="000000">
                      <a:alpha val="43137"/>
                    </a:srgbClr>
                  </a:outerShdw>
                </a:effectLst>
              </a:rPr>
              <a:t>Timothy K. </a:t>
            </a:r>
            <a:r>
              <a:rPr lang="en-US" sz="3600" b="1" dirty="0" err="1">
                <a:effectLst>
                  <a:outerShdw blurRad="38100" dist="38100" dir="2700000" algn="tl">
                    <a:srgbClr val="000000">
                      <a:alpha val="43137"/>
                    </a:srgbClr>
                  </a:outerShdw>
                </a:effectLst>
              </a:rPr>
              <a:t>Hedeen</a:t>
            </a:r>
            <a:r>
              <a:rPr lang="en-US" sz="3600" b="1" dirty="0">
                <a:effectLst>
                  <a:outerShdw blurRad="38100" dist="38100" dir="2700000" algn="tl">
                    <a:srgbClr val="000000">
                      <a:alpha val="43137"/>
                    </a:srgbClr>
                  </a:outerShdw>
                </a:effectLst>
              </a:rPr>
              <a:t>, Ph.D.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996" y="2971800"/>
            <a:ext cx="4060004" cy="3521578"/>
          </a:xfrm>
        </p:spPr>
        <p:txBody>
          <a:bodyPr/>
          <a:lstStyle/>
          <a:p>
            <a:pPr marL="514350" indent="-514350">
              <a:buFont typeface="Wingdings" charset="2"/>
              <a:buChar char="Ø"/>
            </a:pPr>
            <a:r>
              <a:rPr lang="en-US" sz="3000" dirty="0">
                <a:solidFill>
                  <a:schemeClr val="bg1"/>
                </a:solidFill>
              </a:rPr>
              <a:t>Community/Court Conflicts</a:t>
            </a:r>
            <a:br>
              <a:rPr lang="en-US" sz="3000" dirty="0">
                <a:solidFill>
                  <a:schemeClr val="bg1"/>
                </a:solidFill>
              </a:rPr>
            </a:br>
            <a:r>
              <a:rPr lang="en-US" sz="3000" dirty="0">
                <a:solidFill>
                  <a:schemeClr val="bg1"/>
                </a:solidFill>
              </a:rPr>
              <a:t>*Diversion</a:t>
            </a:r>
            <a:br>
              <a:rPr lang="en-US" sz="3000" dirty="0">
                <a:solidFill>
                  <a:schemeClr val="bg1"/>
                </a:solidFill>
              </a:rPr>
            </a:br>
            <a:r>
              <a:rPr lang="en-US" sz="3000" dirty="0">
                <a:solidFill>
                  <a:schemeClr val="bg1"/>
                </a:solidFill>
              </a:rPr>
              <a:t>*Small Claims</a:t>
            </a:r>
            <a:br>
              <a:rPr lang="en-US" sz="3000" dirty="0">
                <a:solidFill>
                  <a:schemeClr val="bg1"/>
                </a:solidFill>
              </a:rPr>
            </a:br>
            <a:r>
              <a:rPr lang="en-US" sz="3000" dirty="0">
                <a:solidFill>
                  <a:schemeClr val="bg1"/>
                </a:solidFill>
              </a:rPr>
              <a:t>*Housing/Eviction</a:t>
            </a:r>
            <a:br>
              <a:rPr lang="en-US" sz="3000" dirty="0">
                <a:solidFill>
                  <a:schemeClr val="bg1"/>
                </a:solidFill>
              </a:rPr>
            </a:br>
            <a:r>
              <a:rPr lang="en-US" sz="3000" dirty="0">
                <a:solidFill>
                  <a:schemeClr val="bg1"/>
                </a:solidFill>
              </a:rPr>
              <a:t>*General Community</a:t>
            </a:r>
          </a:p>
        </p:txBody>
      </p:sp>
      <p:pic>
        <p:nvPicPr>
          <p:cNvPr id="3" name="Picture 2" descr="cour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7169"/>
            <a:ext cx="3243263" cy="2417762"/>
          </a:xfrm>
          <a:prstGeom prst="rect">
            <a:avLst/>
          </a:prstGeom>
        </p:spPr>
      </p:pic>
      <p:pic>
        <p:nvPicPr>
          <p:cNvPr id="4" name="Picture 3" descr="png-transparent-education-school-icon-children-education-infographic-child-text-thumbnail.png">
            <a:extLst>
              <a:ext uri="{FF2B5EF4-FFF2-40B4-BE49-F238E27FC236}">
                <a16:creationId xmlns:a16="http://schemas.microsoft.com/office/drawing/2014/main" id="{B943B8B5-6491-FFF5-832D-9E05B0602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343400"/>
            <a:ext cx="3238500" cy="2387601"/>
          </a:xfrm>
          <a:prstGeom prst="rect">
            <a:avLst/>
          </a:prstGeom>
        </p:spPr>
      </p:pic>
      <p:sp>
        <p:nvSpPr>
          <p:cNvPr id="5" name="Title 1">
            <a:extLst>
              <a:ext uri="{FF2B5EF4-FFF2-40B4-BE49-F238E27FC236}">
                <a16:creationId xmlns:a16="http://schemas.microsoft.com/office/drawing/2014/main" id="{48987B84-DEDD-9DE1-7F93-37B3646C1DFD}"/>
              </a:ext>
            </a:extLst>
          </p:cNvPr>
          <p:cNvSpPr txBox="1">
            <a:spLocks/>
          </p:cNvSpPr>
          <p:nvPr/>
        </p:nvSpPr>
        <p:spPr>
          <a:xfrm>
            <a:off x="4800600" y="864142"/>
            <a:ext cx="4775200" cy="3521578"/>
          </a:xfrm>
          <a:prstGeom prst="rect">
            <a:avLst/>
          </a:prstGeom>
          <a:noFill/>
          <a:ln>
            <a:noFill/>
          </a:ln>
        </p:spPr>
        <p:txBody>
          <a:bodyPr spcFirstLastPara="1" wrap="square" lIns="91425" tIns="45700" rIns="91425" bIns="45700" anchor="b" anchorCtr="0">
            <a:noAutofit/>
          </a:bodyPr>
          <a:lstStyle>
            <a:lvl1pPr lvl="0" algn="l" rtl="0" eaLnBrk="1" latinLnBrk="0" hangingPunct="1">
              <a:lnSpc>
                <a:spcPct val="100000"/>
              </a:lnSpc>
              <a:spcBef>
                <a:spcPts val="0"/>
              </a:spcBef>
              <a:spcAft>
                <a:spcPts val="0"/>
              </a:spcAft>
              <a:buClr>
                <a:schemeClr val="lt1"/>
              </a:buClr>
              <a:buSzPts val="5400"/>
              <a:buFont typeface="Century Gothic"/>
              <a:buNone/>
              <a:defRPr kumimoji="0" sz="5400" b="1" kern="12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514350" indent="-514350">
              <a:buFont typeface="Wingdings" charset="2"/>
              <a:buChar char="Ø"/>
            </a:pPr>
            <a:r>
              <a:rPr lang="en-US" sz="3000" dirty="0">
                <a:solidFill>
                  <a:schemeClr val="bg1"/>
                </a:solidFill>
              </a:rPr>
              <a:t>Education</a:t>
            </a:r>
            <a:br>
              <a:rPr lang="en-US" sz="3000" dirty="0">
                <a:solidFill>
                  <a:schemeClr val="bg1"/>
                </a:solidFill>
              </a:rPr>
            </a:br>
            <a:r>
              <a:rPr lang="en-US" sz="3000" dirty="0">
                <a:solidFill>
                  <a:schemeClr val="bg1"/>
                </a:solidFill>
              </a:rPr>
              <a:t>*K-12</a:t>
            </a:r>
            <a:br>
              <a:rPr lang="en-US" sz="3000" dirty="0">
                <a:solidFill>
                  <a:schemeClr val="bg1"/>
                </a:solidFill>
              </a:rPr>
            </a:br>
            <a:r>
              <a:rPr lang="en-US" sz="3000" dirty="0">
                <a:solidFill>
                  <a:schemeClr val="bg1"/>
                </a:solidFill>
              </a:rPr>
              <a:t>*Special Education</a:t>
            </a:r>
            <a:br>
              <a:rPr lang="en-US" sz="3000" dirty="0">
                <a:solidFill>
                  <a:schemeClr val="bg1"/>
                </a:solidFill>
              </a:rPr>
            </a:br>
            <a:r>
              <a:rPr lang="en-US" sz="3000" dirty="0">
                <a:solidFill>
                  <a:schemeClr val="bg1"/>
                </a:solidFill>
              </a:rPr>
              <a:t>*Higher Education</a:t>
            </a:r>
            <a:br>
              <a:rPr lang="en-US" sz="3000" dirty="0">
                <a:solidFill>
                  <a:schemeClr val="bg1"/>
                </a:solidFill>
              </a:rPr>
            </a:br>
            <a:br>
              <a:rPr lang="en-US" sz="3000" dirty="0">
                <a:solidFill>
                  <a:schemeClr val="bg1"/>
                </a:solidFill>
              </a:rPr>
            </a:br>
            <a:endParaRPr lang="en-US" sz="3000" dirty="0">
              <a:solidFill>
                <a:schemeClr val="bg1"/>
              </a:solidFill>
            </a:endParaRPr>
          </a:p>
        </p:txBody>
      </p:sp>
    </p:spTree>
    <p:extLst>
      <p:ext uri="{BB962C8B-B14F-4D97-AF65-F5344CB8AC3E}">
        <p14:creationId xmlns:p14="http://schemas.microsoft.com/office/powerpoint/2010/main" val="55766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0ECF-D4A6-CA4B-8F2C-0FAF17E3CB34}"/>
              </a:ext>
            </a:extLst>
          </p:cNvPr>
          <p:cNvSpPr>
            <a:spLocks noGrp="1"/>
          </p:cNvSpPr>
          <p:nvPr>
            <p:ph type="title"/>
          </p:nvPr>
        </p:nvSpPr>
        <p:spPr>
          <a:xfrm>
            <a:off x="457200" y="762000"/>
            <a:ext cx="2585517" cy="3355843"/>
          </a:xfrm>
        </p:spPr>
        <p:txBody>
          <a:bodyPr anchor="t">
            <a:noAutofit/>
          </a:bodyPr>
          <a:lstStyle/>
          <a:p>
            <a:r>
              <a:rPr lang="en-US" sz="3600" b="1" dirty="0">
                <a:solidFill>
                  <a:srgbClr val="C00000"/>
                </a:solidFill>
                <a:latin typeface="Candara" panose="020E0502030303020204" pitchFamily="34" charset="0"/>
              </a:rPr>
              <a:t>What Is Your Experience With Conflict Coaching As An ADR Process?</a:t>
            </a:r>
            <a:br>
              <a:rPr lang="en-US" sz="3600" b="1" dirty="0">
                <a:solidFill>
                  <a:srgbClr val="C00000"/>
                </a:solidFill>
                <a:latin typeface="Candara" panose="020E0502030303020204" pitchFamily="34" charset="0"/>
              </a:rPr>
            </a:br>
            <a:endParaRPr lang="en-US" sz="3600" dirty="0">
              <a:solidFill>
                <a:srgbClr val="C00000"/>
              </a:solidFill>
              <a:latin typeface="Candara" panose="020E0502030303020204" pitchFamily="34" charset="0"/>
            </a:endParaRPr>
          </a:p>
        </p:txBody>
      </p:sp>
      <p:sp>
        <p:nvSpPr>
          <p:cNvPr id="3" name="Content Placeholder 2">
            <a:extLst>
              <a:ext uri="{FF2B5EF4-FFF2-40B4-BE49-F238E27FC236}">
                <a16:creationId xmlns:a16="http://schemas.microsoft.com/office/drawing/2014/main" id="{84A55683-5B89-0343-91CE-ECB1E245D388}"/>
              </a:ext>
            </a:extLst>
          </p:cNvPr>
          <p:cNvSpPr>
            <a:spLocks noGrp="1"/>
          </p:cNvSpPr>
          <p:nvPr>
            <p:ph sz="half" idx="1"/>
          </p:nvPr>
        </p:nvSpPr>
        <p:spPr>
          <a:xfrm>
            <a:off x="3551810" y="1115641"/>
            <a:ext cx="4963540" cy="4735286"/>
          </a:xfrm>
        </p:spPr>
        <p:txBody>
          <a:bodyPr>
            <a:normAutofit/>
          </a:bodyPr>
          <a:lstStyle/>
          <a:p>
            <a:pPr marL="0" indent="0">
              <a:buNone/>
            </a:pPr>
            <a:r>
              <a:rPr lang="en-US" sz="2800" b="1" dirty="0">
                <a:solidFill>
                  <a:schemeClr val="accent1">
                    <a:lumMod val="90000"/>
                    <a:lumOff val="10000"/>
                  </a:schemeClr>
                </a:solidFill>
              </a:rPr>
              <a:t>Please use your phone to go to </a:t>
            </a:r>
            <a:r>
              <a:rPr lang="en-US" sz="2800" b="1" dirty="0">
                <a:solidFill>
                  <a:schemeClr val="accent1">
                    <a:lumMod val="90000"/>
                    <a:lumOff val="10000"/>
                  </a:schemeClr>
                </a:solidFill>
                <a:hlinkClick r:id="rId2"/>
              </a:rPr>
              <a:t>www.menti.com</a:t>
            </a:r>
            <a:endParaRPr lang="en-US" sz="2800" b="1" dirty="0">
              <a:solidFill>
                <a:schemeClr val="accent1">
                  <a:lumMod val="90000"/>
                  <a:lumOff val="10000"/>
                </a:schemeClr>
              </a:solidFill>
            </a:endParaRPr>
          </a:p>
          <a:p>
            <a:pPr marL="0" indent="0">
              <a:buNone/>
            </a:pPr>
            <a:endParaRPr lang="en-US" sz="2800" b="1" dirty="0">
              <a:solidFill>
                <a:schemeClr val="accent1">
                  <a:lumMod val="90000"/>
                  <a:lumOff val="10000"/>
                </a:schemeClr>
              </a:solidFill>
            </a:endParaRPr>
          </a:p>
          <a:p>
            <a:pPr marL="0" indent="0">
              <a:buNone/>
            </a:pPr>
            <a:r>
              <a:rPr lang="en-US" sz="2800" b="1" dirty="0">
                <a:solidFill>
                  <a:schemeClr val="accent1">
                    <a:lumMod val="90000"/>
                    <a:lumOff val="10000"/>
                  </a:schemeClr>
                </a:solidFill>
              </a:rPr>
              <a:t>Enter the code </a:t>
            </a:r>
          </a:p>
          <a:p>
            <a:pPr marL="0" indent="0">
              <a:buNone/>
            </a:pPr>
            <a:endParaRPr lang="en-US" sz="2800" b="1" dirty="0">
              <a:solidFill>
                <a:schemeClr val="accent1">
                  <a:lumMod val="90000"/>
                  <a:lumOff val="10000"/>
                </a:schemeClr>
              </a:solidFill>
            </a:endParaRPr>
          </a:p>
          <a:p>
            <a:pPr marL="0" indent="0">
              <a:buNone/>
            </a:pPr>
            <a:r>
              <a:rPr lang="en-US" sz="2800" b="1" dirty="0">
                <a:solidFill>
                  <a:schemeClr val="accent1">
                    <a:lumMod val="90000"/>
                    <a:lumOff val="10000"/>
                  </a:schemeClr>
                </a:solidFill>
              </a:rPr>
              <a:t>XXXX XXXX</a:t>
            </a:r>
          </a:p>
          <a:p>
            <a:pPr marL="0" indent="0">
              <a:buNone/>
            </a:pPr>
            <a:r>
              <a:rPr lang="en-US" sz="2800" b="1" dirty="0">
                <a:solidFill>
                  <a:schemeClr val="accent1">
                    <a:lumMod val="90000"/>
                    <a:lumOff val="10000"/>
                  </a:schemeClr>
                </a:solidFill>
              </a:rPr>
              <a:t>When the slides come on your phone enter your answers and we’ll see the results on screen</a:t>
            </a:r>
          </a:p>
        </p:txBody>
      </p:sp>
      <p:sp>
        <p:nvSpPr>
          <p:cNvPr id="7" name="Slide Number Placeholder 6"/>
          <p:cNvSpPr>
            <a:spLocks noGrp="1"/>
          </p:cNvSpPr>
          <p:nvPr>
            <p:ph type="sldNum" sz="quarter" idx="12"/>
          </p:nvPr>
        </p:nvSpPr>
        <p:spPr/>
        <p:txBody>
          <a:bodyPr/>
          <a:lstStyle/>
          <a:p>
            <a:fld id="{4495655C-ED2F-C846-A562-9E0D11742FF4}" type="slidenum">
              <a:rPr lang="en-US" smtClean="0"/>
              <a:t>11</a:t>
            </a:fld>
            <a:endParaRPr lang="en-US"/>
          </a:p>
        </p:txBody>
      </p:sp>
    </p:spTree>
    <p:extLst>
      <p:ext uri="{BB962C8B-B14F-4D97-AF65-F5344CB8AC3E}">
        <p14:creationId xmlns:p14="http://schemas.microsoft.com/office/powerpoint/2010/main" val="17306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52400" y="2457450"/>
            <a:ext cx="1752600" cy="2286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p:cNvSpPr/>
          <p:nvPr/>
        </p:nvSpPr>
        <p:spPr>
          <a:xfrm>
            <a:off x="1905000" y="2457450"/>
            <a:ext cx="1752600" cy="2286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p:nvSpPr>
        <p:spPr>
          <a:xfrm>
            <a:off x="3657600" y="2457450"/>
            <a:ext cx="1752600" cy="2286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p:cNvSpPr/>
          <p:nvPr/>
        </p:nvSpPr>
        <p:spPr>
          <a:xfrm>
            <a:off x="5410200" y="2457450"/>
            <a:ext cx="1752600" cy="2286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p:cNvSpPr/>
          <p:nvPr/>
        </p:nvSpPr>
        <p:spPr>
          <a:xfrm>
            <a:off x="7162800" y="2457450"/>
            <a:ext cx="1752600" cy="2286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ight Arrow 25"/>
          <p:cNvSpPr/>
          <p:nvPr/>
        </p:nvSpPr>
        <p:spPr>
          <a:xfrm>
            <a:off x="1752600" y="3429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ight Arrow 26"/>
          <p:cNvSpPr/>
          <p:nvPr/>
        </p:nvSpPr>
        <p:spPr>
          <a:xfrm>
            <a:off x="3505200" y="3429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ight Arrow 27"/>
          <p:cNvSpPr/>
          <p:nvPr/>
        </p:nvSpPr>
        <p:spPr>
          <a:xfrm>
            <a:off x="5257800" y="3429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ight Arrow 28"/>
          <p:cNvSpPr/>
          <p:nvPr/>
        </p:nvSpPr>
        <p:spPr>
          <a:xfrm>
            <a:off x="7010400" y="3429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p:cNvSpPr/>
          <p:nvPr/>
        </p:nvSpPr>
        <p:spPr>
          <a:xfrm>
            <a:off x="152400" y="4743450"/>
            <a:ext cx="8763000" cy="8572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Up-Down Arrow 30"/>
          <p:cNvSpPr/>
          <p:nvPr/>
        </p:nvSpPr>
        <p:spPr>
          <a:xfrm>
            <a:off x="838200" y="4572000"/>
            <a:ext cx="304800" cy="4000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Up-Down Arrow 31"/>
          <p:cNvSpPr/>
          <p:nvPr/>
        </p:nvSpPr>
        <p:spPr>
          <a:xfrm>
            <a:off x="2667000" y="4572000"/>
            <a:ext cx="304800" cy="4000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Up-Down Arrow 32"/>
          <p:cNvSpPr/>
          <p:nvPr/>
        </p:nvSpPr>
        <p:spPr>
          <a:xfrm>
            <a:off x="4419600" y="4572000"/>
            <a:ext cx="304800" cy="4000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Up-Down Arrow 33"/>
          <p:cNvSpPr/>
          <p:nvPr/>
        </p:nvSpPr>
        <p:spPr>
          <a:xfrm>
            <a:off x="6172200" y="4572000"/>
            <a:ext cx="304800" cy="4000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Up-Down Arrow 34"/>
          <p:cNvSpPr/>
          <p:nvPr/>
        </p:nvSpPr>
        <p:spPr>
          <a:xfrm>
            <a:off x="7848600" y="4572000"/>
            <a:ext cx="304800" cy="4000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TextBox 35"/>
          <p:cNvSpPr txBox="1"/>
          <p:nvPr/>
        </p:nvSpPr>
        <p:spPr>
          <a:xfrm>
            <a:off x="228600" y="2628901"/>
            <a:ext cx="1600200" cy="646331"/>
          </a:xfrm>
          <a:prstGeom prst="rect">
            <a:avLst/>
          </a:prstGeom>
          <a:noFill/>
          <a:ln>
            <a:noFill/>
          </a:ln>
        </p:spPr>
        <p:txBody>
          <a:bodyPr wrap="square" rtlCol="0">
            <a:spAutoFit/>
          </a:bodyPr>
          <a:lstStyle/>
          <a:p>
            <a:r>
              <a:rPr lang="en-US" dirty="0">
                <a:solidFill>
                  <a:srgbClr val="002060"/>
                </a:solidFill>
              </a:rPr>
              <a:t>Preparatory</a:t>
            </a:r>
          </a:p>
          <a:p>
            <a:r>
              <a:rPr lang="en-US" dirty="0">
                <a:solidFill>
                  <a:srgbClr val="002060"/>
                </a:solidFill>
              </a:rPr>
              <a:t>Conversation</a:t>
            </a:r>
          </a:p>
        </p:txBody>
      </p:sp>
      <p:sp>
        <p:nvSpPr>
          <p:cNvPr id="37" name="TextBox 36"/>
          <p:cNvSpPr txBox="1"/>
          <p:nvPr/>
        </p:nvSpPr>
        <p:spPr>
          <a:xfrm>
            <a:off x="1981200" y="2628900"/>
            <a:ext cx="1600200" cy="2031325"/>
          </a:xfrm>
          <a:prstGeom prst="rect">
            <a:avLst/>
          </a:prstGeom>
          <a:noFill/>
          <a:ln>
            <a:noFill/>
          </a:ln>
        </p:spPr>
        <p:txBody>
          <a:bodyPr wrap="square" rtlCol="0">
            <a:spAutoFit/>
          </a:bodyPr>
          <a:lstStyle/>
          <a:p>
            <a:r>
              <a:rPr lang="en-US" dirty="0">
                <a:solidFill>
                  <a:srgbClr val="002060"/>
                </a:solidFill>
              </a:rPr>
              <a:t>Stage 1:</a:t>
            </a:r>
          </a:p>
          <a:p>
            <a:r>
              <a:rPr lang="en-US" dirty="0">
                <a:solidFill>
                  <a:srgbClr val="002060"/>
                </a:solidFill>
              </a:rPr>
              <a:t>Discovering the Story</a:t>
            </a:r>
          </a:p>
          <a:p>
            <a:endParaRPr lang="en-US" dirty="0">
              <a:solidFill>
                <a:srgbClr val="002060"/>
              </a:solidFill>
            </a:endParaRPr>
          </a:p>
          <a:p>
            <a:r>
              <a:rPr lang="en-US" dirty="0">
                <a:solidFill>
                  <a:srgbClr val="002060"/>
                </a:solidFill>
              </a:rPr>
              <a:t>-Initial story</a:t>
            </a:r>
          </a:p>
          <a:p>
            <a:r>
              <a:rPr lang="en-US" dirty="0">
                <a:solidFill>
                  <a:srgbClr val="002060"/>
                </a:solidFill>
              </a:rPr>
              <a:t>-Refining story</a:t>
            </a:r>
          </a:p>
          <a:p>
            <a:r>
              <a:rPr lang="en-US" dirty="0">
                <a:solidFill>
                  <a:srgbClr val="002060"/>
                </a:solidFill>
              </a:rPr>
              <a:t>-Testing story</a:t>
            </a:r>
          </a:p>
        </p:txBody>
      </p:sp>
      <p:sp>
        <p:nvSpPr>
          <p:cNvPr id="38" name="TextBox 37"/>
          <p:cNvSpPr txBox="1"/>
          <p:nvPr/>
        </p:nvSpPr>
        <p:spPr>
          <a:xfrm>
            <a:off x="3733800" y="2628900"/>
            <a:ext cx="1600200" cy="2031325"/>
          </a:xfrm>
          <a:prstGeom prst="rect">
            <a:avLst/>
          </a:prstGeom>
          <a:noFill/>
          <a:ln>
            <a:noFill/>
          </a:ln>
        </p:spPr>
        <p:txBody>
          <a:bodyPr wrap="square" rtlCol="0">
            <a:spAutoFit/>
          </a:bodyPr>
          <a:lstStyle/>
          <a:p>
            <a:r>
              <a:rPr lang="en-US" dirty="0">
                <a:solidFill>
                  <a:srgbClr val="002060"/>
                </a:solidFill>
              </a:rPr>
              <a:t>Stage 2: Exploring 3 Perspectives</a:t>
            </a:r>
          </a:p>
          <a:p>
            <a:endParaRPr lang="en-US" dirty="0">
              <a:solidFill>
                <a:srgbClr val="002060"/>
              </a:solidFill>
            </a:endParaRPr>
          </a:p>
          <a:p>
            <a:r>
              <a:rPr lang="en-US" dirty="0">
                <a:solidFill>
                  <a:srgbClr val="002060"/>
                </a:solidFill>
              </a:rPr>
              <a:t>-Identity</a:t>
            </a:r>
          </a:p>
          <a:p>
            <a:r>
              <a:rPr lang="en-US" dirty="0">
                <a:solidFill>
                  <a:srgbClr val="002060"/>
                </a:solidFill>
              </a:rPr>
              <a:t>-Emotion</a:t>
            </a:r>
          </a:p>
          <a:p>
            <a:r>
              <a:rPr lang="en-US" dirty="0">
                <a:solidFill>
                  <a:srgbClr val="002060"/>
                </a:solidFill>
              </a:rPr>
              <a:t>-Power</a:t>
            </a:r>
          </a:p>
        </p:txBody>
      </p:sp>
      <p:sp>
        <p:nvSpPr>
          <p:cNvPr id="39" name="TextBox 38"/>
          <p:cNvSpPr txBox="1"/>
          <p:nvPr/>
        </p:nvSpPr>
        <p:spPr>
          <a:xfrm>
            <a:off x="7239000" y="2514980"/>
            <a:ext cx="1600200" cy="1754326"/>
          </a:xfrm>
          <a:prstGeom prst="rect">
            <a:avLst/>
          </a:prstGeom>
          <a:noFill/>
          <a:ln>
            <a:noFill/>
          </a:ln>
        </p:spPr>
        <p:txBody>
          <a:bodyPr wrap="square" rtlCol="0">
            <a:spAutoFit/>
          </a:bodyPr>
          <a:lstStyle/>
          <a:p>
            <a:r>
              <a:rPr lang="en-US" dirty="0">
                <a:solidFill>
                  <a:srgbClr val="002060"/>
                </a:solidFill>
              </a:rPr>
              <a:t>Stage 4:</a:t>
            </a:r>
          </a:p>
          <a:p>
            <a:r>
              <a:rPr lang="en-US" dirty="0">
                <a:solidFill>
                  <a:srgbClr val="002060"/>
                </a:solidFill>
              </a:rPr>
              <a:t>Enacting the Best Story</a:t>
            </a:r>
          </a:p>
          <a:p>
            <a:endParaRPr lang="en-US" dirty="0">
              <a:solidFill>
                <a:srgbClr val="002060"/>
              </a:solidFill>
            </a:endParaRPr>
          </a:p>
          <a:p>
            <a:r>
              <a:rPr lang="en-US" dirty="0">
                <a:solidFill>
                  <a:srgbClr val="002060"/>
                </a:solidFill>
              </a:rPr>
              <a:t>-Skills Development</a:t>
            </a:r>
          </a:p>
        </p:txBody>
      </p:sp>
      <p:sp>
        <p:nvSpPr>
          <p:cNvPr id="40" name="TextBox 39"/>
          <p:cNvSpPr txBox="1"/>
          <p:nvPr/>
        </p:nvSpPr>
        <p:spPr>
          <a:xfrm>
            <a:off x="5473700" y="2590800"/>
            <a:ext cx="1600200" cy="2031325"/>
          </a:xfrm>
          <a:prstGeom prst="rect">
            <a:avLst/>
          </a:prstGeom>
          <a:noFill/>
          <a:ln>
            <a:noFill/>
          </a:ln>
        </p:spPr>
        <p:txBody>
          <a:bodyPr wrap="square" rtlCol="0">
            <a:spAutoFit/>
          </a:bodyPr>
          <a:lstStyle/>
          <a:p>
            <a:r>
              <a:rPr lang="en-US" dirty="0">
                <a:solidFill>
                  <a:srgbClr val="002060"/>
                </a:solidFill>
              </a:rPr>
              <a:t>Stage 3:</a:t>
            </a:r>
          </a:p>
          <a:p>
            <a:r>
              <a:rPr lang="en-US" dirty="0">
                <a:solidFill>
                  <a:srgbClr val="002060"/>
                </a:solidFill>
              </a:rPr>
              <a:t>Crafting the Best Story</a:t>
            </a:r>
          </a:p>
          <a:p>
            <a:endParaRPr lang="en-US" dirty="0">
              <a:solidFill>
                <a:srgbClr val="002060"/>
              </a:solidFill>
            </a:endParaRPr>
          </a:p>
          <a:p>
            <a:pPr lvl="0"/>
            <a:r>
              <a:rPr lang="en-US" dirty="0">
                <a:solidFill>
                  <a:srgbClr val="002060"/>
                </a:solidFill>
              </a:rPr>
              <a:t>-</a:t>
            </a:r>
            <a:r>
              <a:rPr lang="en-US" dirty="0">
                <a:solidFill>
                  <a:srgbClr val="002060"/>
                </a:solidFill>
                <a:latin typeface="Arial"/>
              </a:rPr>
              <a:t>Initial</a:t>
            </a:r>
          </a:p>
          <a:p>
            <a:pPr lvl="0"/>
            <a:r>
              <a:rPr lang="en-US" dirty="0">
                <a:solidFill>
                  <a:srgbClr val="002060"/>
                </a:solidFill>
                <a:latin typeface="Arial"/>
              </a:rPr>
              <a:t>-Refining </a:t>
            </a:r>
          </a:p>
          <a:p>
            <a:pPr lvl="0"/>
            <a:r>
              <a:rPr lang="en-US" dirty="0">
                <a:solidFill>
                  <a:srgbClr val="002060"/>
                </a:solidFill>
                <a:latin typeface="Arial"/>
              </a:rPr>
              <a:t>-Testing</a:t>
            </a:r>
          </a:p>
        </p:txBody>
      </p:sp>
      <p:sp>
        <p:nvSpPr>
          <p:cNvPr id="41" name="TextBox 40"/>
          <p:cNvSpPr txBox="1"/>
          <p:nvPr/>
        </p:nvSpPr>
        <p:spPr>
          <a:xfrm>
            <a:off x="1905000" y="5086350"/>
            <a:ext cx="5562600" cy="369332"/>
          </a:xfrm>
          <a:prstGeom prst="rect">
            <a:avLst/>
          </a:prstGeom>
          <a:noFill/>
          <a:ln>
            <a:noFill/>
          </a:ln>
        </p:spPr>
        <p:txBody>
          <a:bodyPr wrap="square" rtlCol="0">
            <a:spAutoFit/>
          </a:bodyPr>
          <a:lstStyle/>
          <a:p>
            <a:r>
              <a:rPr lang="en-US" dirty="0">
                <a:solidFill>
                  <a:srgbClr val="002060"/>
                </a:solidFill>
              </a:rPr>
              <a:t>The Parallel Process: Learning Assessment</a:t>
            </a:r>
          </a:p>
        </p:txBody>
      </p:sp>
      <p:sp>
        <p:nvSpPr>
          <p:cNvPr id="42" name="Title 1"/>
          <p:cNvSpPr>
            <a:spLocks noGrp="1"/>
          </p:cNvSpPr>
          <p:nvPr>
            <p:ph type="title"/>
          </p:nvPr>
        </p:nvSpPr>
        <p:spPr>
          <a:xfrm>
            <a:off x="1834679" y="1279525"/>
            <a:ext cx="5537200" cy="994172"/>
          </a:xfrm>
        </p:spPr>
        <p:txBody>
          <a:bodyPr>
            <a:normAutofit fontScale="90000"/>
          </a:bodyPr>
          <a:lstStyle/>
          <a:p>
            <a:r>
              <a:rPr lang="en-US" dirty="0">
                <a:solidFill>
                  <a:srgbClr val="008000"/>
                </a:solidFill>
                <a:latin typeface="Candara"/>
                <a:cs typeface="Candara"/>
              </a:rPr>
              <a:t>Conflict Coaching Process</a:t>
            </a:r>
          </a:p>
        </p:txBody>
      </p:sp>
      <p:pic>
        <p:nvPicPr>
          <p:cNvPr id="44" name="Picture 43"/>
          <p:cNvPicPr>
            <a:picLocks noChangeAspect="1"/>
          </p:cNvPicPr>
          <p:nvPr/>
        </p:nvPicPr>
        <p:blipFill>
          <a:blip r:embed="rId2"/>
          <a:stretch>
            <a:fillRect/>
          </a:stretch>
        </p:blipFill>
        <p:spPr>
          <a:xfrm rot="19904508">
            <a:off x="497487" y="1150228"/>
            <a:ext cx="902651" cy="1356442"/>
          </a:xfrm>
          <a:prstGeom prst="rect">
            <a:avLst/>
          </a:prstGeom>
        </p:spPr>
      </p:pic>
      <p:sp>
        <p:nvSpPr>
          <p:cNvPr id="3" name="Slide Number Placeholder 2"/>
          <p:cNvSpPr>
            <a:spLocks noGrp="1"/>
          </p:cNvSpPr>
          <p:nvPr>
            <p:ph type="sldNum" sz="quarter" idx="12"/>
          </p:nvPr>
        </p:nvSpPr>
        <p:spPr/>
        <p:txBody>
          <a:bodyPr/>
          <a:lstStyle/>
          <a:p>
            <a:fld id="{4495655C-ED2F-C846-A562-9E0D11742FF4}" type="slidenum">
              <a:rPr lang="en-US" smtClean="0"/>
              <a:t>12</a:t>
            </a:fld>
            <a:endParaRPr lang="en-US"/>
          </a:p>
        </p:txBody>
      </p:sp>
    </p:spTree>
    <p:extLst>
      <p:ext uri="{BB962C8B-B14F-4D97-AF65-F5344CB8AC3E}">
        <p14:creationId xmlns:p14="http://schemas.microsoft.com/office/powerpoint/2010/main" val="24091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60" y="393688"/>
            <a:ext cx="6557440" cy="800099"/>
          </a:xfrm>
          <a:solidFill>
            <a:schemeClr val="accent1">
              <a:lumMod val="20000"/>
              <a:lumOff val="80000"/>
            </a:schemeClr>
          </a:solidFill>
        </p:spPr>
        <p:txBody>
          <a:bodyPr>
            <a:normAutofit fontScale="90000"/>
          </a:bodyPr>
          <a:lstStyle/>
          <a:p>
            <a:pPr algn="ctr"/>
            <a:r>
              <a:rPr lang="en-US" b="1" dirty="0">
                <a:solidFill>
                  <a:srgbClr val="008000"/>
                </a:solidFill>
                <a:latin typeface="Candara"/>
                <a:cs typeface="Candara"/>
              </a:rPr>
              <a:t>The Preparatory Conversation</a:t>
            </a:r>
          </a:p>
        </p:txBody>
      </p:sp>
      <p:sp>
        <p:nvSpPr>
          <p:cNvPr id="3" name="Subtitle 2"/>
          <p:cNvSpPr>
            <a:spLocks noGrp="1"/>
          </p:cNvSpPr>
          <p:nvPr>
            <p:ph type="subTitle" idx="1"/>
          </p:nvPr>
        </p:nvSpPr>
        <p:spPr>
          <a:xfrm>
            <a:off x="609600" y="3486150"/>
            <a:ext cx="7854696" cy="2000250"/>
          </a:xfrm>
        </p:spPr>
        <p:txBody>
          <a:bodyPr>
            <a:normAutofit/>
          </a:bodyPr>
          <a:lstStyle/>
          <a:p>
            <a:pPr algn="ctr"/>
            <a:endParaRPr lang="en-US" sz="1950" b="1" dirty="0">
              <a:latin typeface="+mj-lt"/>
            </a:endParaRPr>
          </a:p>
          <a:p>
            <a:endParaRPr lang="en-US" sz="2700" b="1" dirty="0">
              <a:latin typeface="+mj-lt"/>
            </a:endParaRPr>
          </a:p>
          <a:p>
            <a:endParaRPr lang="en-US" dirty="0"/>
          </a:p>
        </p:txBody>
      </p:sp>
      <p:pic>
        <p:nvPicPr>
          <p:cNvPr id="8" name="Picture 7"/>
          <p:cNvPicPr>
            <a:picLocks noChangeAspect="1"/>
          </p:cNvPicPr>
          <p:nvPr/>
        </p:nvPicPr>
        <p:blipFill>
          <a:blip r:embed="rId3"/>
          <a:stretch>
            <a:fillRect/>
          </a:stretch>
        </p:blipFill>
        <p:spPr>
          <a:xfrm>
            <a:off x="609601" y="2425673"/>
            <a:ext cx="3111500" cy="2120954"/>
          </a:xfrm>
          <a:prstGeom prst="rect">
            <a:avLst/>
          </a:prstGeom>
        </p:spPr>
      </p:pic>
      <p:sp>
        <p:nvSpPr>
          <p:cNvPr id="4" name="Rectangle 3"/>
          <p:cNvSpPr/>
          <p:nvPr/>
        </p:nvSpPr>
        <p:spPr>
          <a:xfrm>
            <a:off x="4254500" y="2425673"/>
            <a:ext cx="4572000" cy="2400657"/>
          </a:xfrm>
          <a:prstGeom prst="rect">
            <a:avLst/>
          </a:prstGeom>
          <a:solidFill>
            <a:schemeClr val="accent1">
              <a:lumMod val="20000"/>
              <a:lumOff val="80000"/>
            </a:schemeClr>
          </a:solidFill>
        </p:spPr>
        <p:txBody>
          <a:bodyPr>
            <a:spAutoFit/>
          </a:bodyPr>
          <a:lstStyle/>
          <a:p>
            <a:r>
              <a:rPr lang="en-US" sz="3000" dirty="0">
                <a:solidFill>
                  <a:srgbClr val="008000"/>
                </a:solidFill>
              </a:rPr>
              <a:t>A basic conversation is needed to…</a:t>
            </a:r>
          </a:p>
          <a:p>
            <a:pPr marL="771525" lvl="1" indent="-428625">
              <a:buFont typeface="Arial"/>
              <a:buChar char="•"/>
            </a:pPr>
            <a:r>
              <a:rPr lang="en-US" sz="3000" dirty="0">
                <a:solidFill>
                  <a:srgbClr val="008000"/>
                </a:solidFill>
              </a:rPr>
              <a:t>Explain conflict coaching</a:t>
            </a:r>
          </a:p>
          <a:p>
            <a:pPr marL="771525" lvl="1" indent="-428625">
              <a:buFont typeface="Arial"/>
              <a:buChar char="•"/>
            </a:pPr>
            <a:r>
              <a:rPr lang="en-US" sz="3000" dirty="0">
                <a:solidFill>
                  <a:srgbClr val="008000"/>
                </a:solidFill>
              </a:rPr>
              <a:t>Make sure the party wants to proceed</a:t>
            </a:r>
          </a:p>
        </p:txBody>
      </p:sp>
      <p:sp>
        <p:nvSpPr>
          <p:cNvPr id="6" name="Slide Number Placeholder 5"/>
          <p:cNvSpPr>
            <a:spLocks noGrp="1"/>
          </p:cNvSpPr>
          <p:nvPr>
            <p:ph type="sldNum" sz="quarter" idx="12"/>
          </p:nvPr>
        </p:nvSpPr>
        <p:spPr/>
        <p:txBody>
          <a:bodyPr/>
          <a:lstStyle/>
          <a:p>
            <a:fld id="{4495655C-ED2F-C846-A562-9E0D11742FF4}" type="slidenum">
              <a:rPr lang="en-US" smtClean="0"/>
              <a:t>13</a:t>
            </a:fld>
            <a:endParaRPr lang="en-US"/>
          </a:p>
        </p:txBody>
      </p:sp>
    </p:spTree>
    <p:extLst>
      <p:ext uri="{BB962C8B-B14F-4D97-AF65-F5344CB8AC3E}">
        <p14:creationId xmlns:p14="http://schemas.microsoft.com/office/powerpoint/2010/main" val="3406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47650"/>
            <a:ext cx="5638800" cy="1143000"/>
          </a:xfrm>
          <a:solidFill>
            <a:schemeClr val="accent5">
              <a:lumMod val="40000"/>
              <a:lumOff val="60000"/>
            </a:schemeClr>
          </a:solidFill>
        </p:spPr>
        <p:txBody>
          <a:bodyPr>
            <a:noAutofit/>
          </a:bodyPr>
          <a:lstStyle/>
          <a:p>
            <a:pPr algn="l"/>
            <a:r>
              <a:rPr lang="en-US" sz="3300" dirty="0">
                <a:solidFill>
                  <a:srgbClr val="008000"/>
                </a:solidFill>
                <a:effectLst>
                  <a:outerShdw blurRad="38100" dist="38100" dir="2700000" algn="tl">
                    <a:srgbClr val="000000">
                      <a:alpha val="43137"/>
                    </a:srgbClr>
                  </a:outerShdw>
                </a:effectLst>
                <a:latin typeface="Candara"/>
                <a:cs typeface="Candara"/>
              </a:rPr>
              <a:t>Stage 1: Discovering the Story</a:t>
            </a:r>
          </a:p>
        </p:txBody>
      </p:sp>
      <p:graphicFrame>
        <p:nvGraphicFramePr>
          <p:cNvPr id="10" name="Diagram 9"/>
          <p:cNvGraphicFramePr/>
          <p:nvPr>
            <p:extLst>
              <p:ext uri="{D42A27DB-BD31-4B8C-83A1-F6EECF244321}">
                <p14:modId xmlns:p14="http://schemas.microsoft.com/office/powerpoint/2010/main" val="1044092165"/>
              </p:ext>
            </p:extLst>
          </p:nvPr>
        </p:nvGraphicFramePr>
        <p:xfrm>
          <a:off x="533400" y="2057400"/>
          <a:ext cx="8077200" cy="291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09600" y="5029201"/>
            <a:ext cx="7924800" cy="461665"/>
          </a:xfrm>
          <a:prstGeom prst="rect">
            <a:avLst/>
          </a:prstGeom>
          <a:noFill/>
        </p:spPr>
        <p:txBody>
          <a:bodyPr wrap="square" rtlCol="0">
            <a:spAutoFit/>
          </a:bodyPr>
          <a:lstStyle/>
          <a:p>
            <a:pPr algn="ctr"/>
            <a:r>
              <a:rPr lang="en-US" sz="2400" i="1" dirty="0"/>
              <a:t>Narrative is powerful and persuasive.</a:t>
            </a:r>
          </a:p>
        </p:txBody>
      </p:sp>
      <p:sp>
        <p:nvSpPr>
          <p:cNvPr id="4" name="Slide Number Placeholder 3"/>
          <p:cNvSpPr>
            <a:spLocks noGrp="1"/>
          </p:cNvSpPr>
          <p:nvPr>
            <p:ph type="sldNum" sz="quarter" idx="12"/>
          </p:nvPr>
        </p:nvSpPr>
        <p:spPr/>
        <p:txBody>
          <a:bodyPr/>
          <a:lstStyle/>
          <a:p>
            <a:fld id="{4495655C-ED2F-C846-A562-9E0D11742FF4}" type="slidenum">
              <a:rPr lang="en-US" smtClean="0"/>
              <a:t>14</a:t>
            </a:fld>
            <a:endParaRPr lang="en-US"/>
          </a:p>
        </p:txBody>
      </p:sp>
    </p:spTree>
    <p:extLst>
      <p:ext uri="{BB962C8B-B14F-4D97-AF65-F5344CB8AC3E}">
        <p14:creationId xmlns:p14="http://schemas.microsoft.com/office/powerpoint/2010/main" val="4167041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13a9d682ed6_1_31"/>
          <p:cNvSpPr txBox="1">
            <a:spLocks noGrp="1"/>
          </p:cNvSpPr>
          <p:nvPr>
            <p:ph type="title"/>
          </p:nvPr>
        </p:nvSpPr>
        <p:spPr>
          <a:xfrm>
            <a:off x="304801" y="327218"/>
            <a:ext cx="6096000" cy="1674252"/>
          </a:xfrm>
          <a:prstGeom prst="rect">
            <a:avLst/>
          </a:prstGeom>
          <a:solidFill>
            <a:schemeClr val="accent4">
              <a:lumMod val="60000"/>
              <a:lumOff val="40000"/>
            </a:schemeClr>
          </a:solidFill>
        </p:spPr>
        <p:txBody>
          <a:bodyPr spcFirstLastPara="1" wrap="square" lIns="68569" tIns="34275" rIns="68569" bIns="34275" anchor="ctr" anchorCtr="0">
            <a:noAutofit/>
          </a:bodyPr>
          <a:lstStyle/>
          <a:p>
            <a:pPr algn="ctr">
              <a:spcBef>
                <a:spcPts val="750"/>
              </a:spcBef>
            </a:pPr>
            <a:r>
              <a:rPr lang="en-US" sz="3375" b="1" dirty="0">
                <a:solidFill>
                  <a:srgbClr val="008000"/>
                </a:solidFill>
                <a:latin typeface="Candara"/>
                <a:cs typeface="Candara"/>
              </a:rPr>
              <a:t>Stage 2: Know the Conflict Drivers</a:t>
            </a:r>
            <a:br>
              <a:rPr lang="en-US" sz="3375" b="1" dirty="0">
                <a:solidFill>
                  <a:srgbClr val="008000"/>
                </a:solidFill>
                <a:latin typeface="Candara"/>
                <a:cs typeface="Candara"/>
              </a:rPr>
            </a:br>
            <a:r>
              <a:rPr lang="en-US" sz="3375" b="1" dirty="0">
                <a:solidFill>
                  <a:srgbClr val="008000"/>
                </a:solidFill>
                <a:latin typeface="Candara"/>
                <a:cs typeface="Candara"/>
              </a:rPr>
              <a:t>Identity, Emotion, Power</a:t>
            </a:r>
            <a:endParaRPr sz="3375" b="1" dirty="0">
              <a:solidFill>
                <a:srgbClr val="008000"/>
              </a:solidFill>
              <a:latin typeface="Candara"/>
              <a:cs typeface="Candara"/>
            </a:endParaRPr>
          </a:p>
        </p:txBody>
      </p:sp>
      <p:sp>
        <p:nvSpPr>
          <p:cNvPr id="662" name="Google Shape;662;g13a9d682ed6_1_31"/>
          <p:cNvSpPr txBox="1">
            <a:spLocks noGrp="1"/>
          </p:cNvSpPr>
          <p:nvPr>
            <p:ph type="sldNum" idx="12"/>
          </p:nvPr>
        </p:nvSpPr>
        <p:spPr>
          <a:xfrm>
            <a:off x="7764405" y="1079047"/>
            <a:ext cx="628650" cy="575775"/>
          </a:xfrm>
          <a:prstGeom prst="rect">
            <a:avLst/>
          </a:prstGeom>
        </p:spPr>
        <p:txBody>
          <a:bodyPr spcFirstLastPara="1" wrap="square" lIns="68569" tIns="34275" rIns="68569" bIns="34275" anchor="b" anchorCtr="0">
            <a:noAutofit/>
          </a:bodyPr>
          <a:lstStyle/>
          <a:p>
            <a:pPr>
              <a:buClr>
                <a:srgbClr val="000000"/>
              </a:buClr>
              <a:buSzPts val="2800"/>
            </a:pPr>
            <a:fld id="{00000000-1234-1234-1234-123412341234}" type="slidenum">
              <a:rPr lang="en-US"/>
              <a:pPr>
                <a:buClr>
                  <a:srgbClr val="000000"/>
                </a:buClr>
                <a:buSzPts val="2800"/>
              </a:pPr>
              <a:t>15</a:t>
            </a:fld>
            <a:endParaRPr/>
          </a:p>
        </p:txBody>
      </p:sp>
      <p:pic>
        <p:nvPicPr>
          <p:cNvPr id="663" name="Google Shape;663;g13a9d682ed6_1_31"/>
          <p:cNvPicPr preferRelativeResize="0"/>
          <p:nvPr/>
        </p:nvPicPr>
        <p:blipFill>
          <a:blip r:embed="rId3">
            <a:alphaModFix/>
          </a:blip>
          <a:stretch>
            <a:fillRect/>
          </a:stretch>
        </p:blipFill>
        <p:spPr>
          <a:xfrm>
            <a:off x="3259837" y="2495549"/>
            <a:ext cx="2466920" cy="2792832"/>
          </a:xfrm>
          <a:prstGeom prst="rect">
            <a:avLst/>
          </a:prstGeom>
          <a:noFill/>
          <a:ln>
            <a:noFill/>
          </a:ln>
        </p:spPr>
      </p:pic>
      <p:pic>
        <p:nvPicPr>
          <p:cNvPr id="664" name="Google Shape;664;g13a9d682ed6_1_31"/>
          <p:cNvPicPr preferRelativeResize="0"/>
          <p:nvPr/>
        </p:nvPicPr>
        <p:blipFill>
          <a:blip r:embed="rId4">
            <a:alphaModFix/>
          </a:blip>
          <a:stretch>
            <a:fillRect/>
          </a:stretch>
        </p:blipFill>
        <p:spPr>
          <a:xfrm>
            <a:off x="5851501" y="2495550"/>
            <a:ext cx="2759531" cy="2737969"/>
          </a:xfrm>
          <a:prstGeom prst="rect">
            <a:avLst/>
          </a:prstGeom>
          <a:noFill/>
          <a:ln>
            <a:noFill/>
          </a:ln>
        </p:spPr>
      </p:pic>
      <p:pic>
        <p:nvPicPr>
          <p:cNvPr id="665" name="Google Shape;665;g13a9d682ed6_1_31"/>
          <p:cNvPicPr preferRelativeResize="0"/>
          <p:nvPr/>
        </p:nvPicPr>
        <p:blipFill>
          <a:blip r:embed="rId5">
            <a:alphaModFix/>
          </a:blip>
          <a:stretch>
            <a:fillRect/>
          </a:stretch>
        </p:blipFill>
        <p:spPr>
          <a:xfrm>
            <a:off x="511407" y="2495551"/>
            <a:ext cx="2466919" cy="2792831"/>
          </a:xfrm>
          <a:prstGeom prst="rect">
            <a:avLst/>
          </a:prstGeom>
          <a:noFill/>
          <a:ln>
            <a:noFill/>
          </a:ln>
        </p:spPr>
      </p:pic>
      <p:sp>
        <p:nvSpPr>
          <p:cNvPr id="2" name="Rectangle 1"/>
          <p:cNvSpPr/>
          <p:nvPr/>
        </p:nvSpPr>
        <p:spPr>
          <a:xfrm>
            <a:off x="511407" y="4832383"/>
            <a:ext cx="2466919" cy="923330"/>
          </a:xfrm>
          <a:prstGeom prst="rect">
            <a:avLst/>
          </a:prstGeom>
          <a:solidFill>
            <a:srgbClr val="51DAFF"/>
          </a:solidFill>
        </p:spPr>
        <p:txBody>
          <a:bodyPr wrap="square">
            <a:spAutoFit/>
          </a:bodyPr>
          <a:lstStyle/>
          <a:p>
            <a:pPr lvl="1"/>
            <a:r>
              <a:rPr lang="en-US" dirty="0">
                <a:solidFill>
                  <a:srgbClr val="008000"/>
                </a:solidFill>
              </a:rPr>
              <a:t>Who do I/they want to be respected as)? </a:t>
            </a:r>
          </a:p>
          <a:p>
            <a:pPr lvl="1"/>
            <a:r>
              <a:rPr lang="en-US" dirty="0">
                <a:solidFill>
                  <a:srgbClr val="008000"/>
                </a:solidFill>
              </a:rPr>
              <a:t>– </a:t>
            </a:r>
            <a:r>
              <a:rPr lang="en-US" b="1" dirty="0">
                <a:solidFill>
                  <a:srgbClr val="008000"/>
                </a:solidFill>
              </a:rPr>
              <a:t>Identity</a:t>
            </a:r>
          </a:p>
        </p:txBody>
      </p:sp>
      <p:sp>
        <p:nvSpPr>
          <p:cNvPr id="3" name="Rectangle 2"/>
          <p:cNvSpPr/>
          <p:nvPr/>
        </p:nvSpPr>
        <p:spPr>
          <a:xfrm>
            <a:off x="3259838" y="4832383"/>
            <a:ext cx="2466920" cy="923330"/>
          </a:xfrm>
          <a:prstGeom prst="rect">
            <a:avLst/>
          </a:prstGeom>
          <a:solidFill>
            <a:srgbClr val="51DAFF"/>
          </a:solidFill>
        </p:spPr>
        <p:txBody>
          <a:bodyPr wrap="square">
            <a:spAutoFit/>
          </a:bodyPr>
          <a:lstStyle/>
          <a:p>
            <a:pPr lvl="0"/>
            <a:r>
              <a:rPr lang="en-US" dirty="0">
                <a:solidFill>
                  <a:srgbClr val="008000"/>
                </a:solidFill>
              </a:rPr>
              <a:t>How do I/they want to feel? </a:t>
            </a:r>
          </a:p>
          <a:p>
            <a:pPr lvl="0"/>
            <a:r>
              <a:rPr lang="en-US" dirty="0">
                <a:solidFill>
                  <a:srgbClr val="008000"/>
                </a:solidFill>
              </a:rPr>
              <a:t>– </a:t>
            </a:r>
            <a:r>
              <a:rPr lang="en-US" b="1" dirty="0">
                <a:solidFill>
                  <a:srgbClr val="008000"/>
                </a:solidFill>
              </a:rPr>
              <a:t>Emotion</a:t>
            </a:r>
          </a:p>
        </p:txBody>
      </p:sp>
      <p:sp>
        <p:nvSpPr>
          <p:cNvPr id="4" name="Rectangle 3"/>
          <p:cNvSpPr/>
          <p:nvPr/>
        </p:nvSpPr>
        <p:spPr>
          <a:xfrm>
            <a:off x="5851501" y="4856530"/>
            <a:ext cx="2759531" cy="923330"/>
          </a:xfrm>
          <a:prstGeom prst="rect">
            <a:avLst/>
          </a:prstGeom>
          <a:solidFill>
            <a:srgbClr val="51DAFF"/>
          </a:solidFill>
        </p:spPr>
        <p:txBody>
          <a:bodyPr wrap="square">
            <a:spAutoFit/>
          </a:bodyPr>
          <a:lstStyle/>
          <a:p>
            <a:r>
              <a:rPr lang="en-US" dirty="0">
                <a:solidFill>
                  <a:srgbClr val="008000"/>
                </a:solidFill>
              </a:rPr>
              <a:t>What can I/they make happen in this situation? </a:t>
            </a:r>
          </a:p>
          <a:p>
            <a:r>
              <a:rPr lang="en-US" dirty="0">
                <a:solidFill>
                  <a:srgbClr val="008000"/>
                </a:solidFill>
              </a:rPr>
              <a:t>– </a:t>
            </a:r>
            <a:r>
              <a:rPr lang="en-US" b="1" dirty="0">
                <a:solidFill>
                  <a:srgbClr val="008000"/>
                </a:solidFill>
              </a:rPr>
              <a:t>Power</a:t>
            </a:r>
          </a:p>
        </p:txBody>
      </p:sp>
    </p:spTree>
    <p:extLst>
      <p:ext uri="{BB962C8B-B14F-4D97-AF65-F5344CB8AC3E}">
        <p14:creationId xmlns:p14="http://schemas.microsoft.com/office/powerpoint/2010/main" val="3808180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0"/>
            <a:ext cx="6248400" cy="1284684"/>
          </a:xfrm>
          <a:solidFill>
            <a:schemeClr val="accent1">
              <a:lumMod val="50000"/>
              <a:lumOff val="50000"/>
            </a:schemeClr>
          </a:solidFill>
        </p:spPr>
        <p:txBody>
          <a:bodyPr>
            <a:normAutofit fontScale="90000"/>
          </a:bodyPr>
          <a:lstStyle/>
          <a:p>
            <a:pPr algn="ctr"/>
            <a:r>
              <a:rPr lang="en-US" sz="4950" b="1" dirty="0">
                <a:solidFill>
                  <a:srgbClr val="008000"/>
                </a:solidFill>
                <a:latin typeface="Candara"/>
                <a:cs typeface="Candara"/>
              </a:rPr>
              <a:t>Stage 3: </a:t>
            </a:r>
            <a:br>
              <a:rPr lang="en-US" sz="4950" b="1" dirty="0">
                <a:solidFill>
                  <a:srgbClr val="008000"/>
                </a:solidFill>
                <a:latin typeface="Candara"/>
                <a:cs typeface="Candara"/>
              </a:rPr>
            </a:br>
            <a:r>
              <a:rPr lang="en-US" sz="4950" b="1" dirty="0">
                <a:solidFill>
                  <a:srgbClr val="008000"/>
                </a:solidFill>
                <a:latin typeface="Candara"/>
                <a:cs typeface="Candara"/>
              </a:rPr>
              <a:t>Crafting the Best Story</a:t>
            </a:r>
          </a:p>
        </p:txBody>
      </p:sp>
      <p:pic>
        <p:nvPicPr>
          <p:cNvPr id="3" name="Picture 2"/>
          <p:cNvPicPr>
            <a:picLocks noChangeAspect="1"/>
          </p:cNvPicPr>
          <p:nvPr/>
        </p:nvPicPr>
        <p:blipFill>
          <a:blip r:embed="rId3"/>
          <a:stretch>
            <a:fillRect/>
          </a:stretch>
        </p:blipFill>
        <p:spPr>
          <a:xfrm>
            <a:off x="4895057" y="2933700"/>
            <a:ext cx="3708400" cy="2471997"/>
          </a:xfrm>
          <a:prstGeom prst="rect">
            <a:avLst/>
          </a:prstGeom>
        </p:spPr>
      </p:pic>
      <p:sp>
        <p:nvSpPr>
          <p:cNvPr id="4" name="Rectangle 3"/>
          <p:cNvSpPr/>
          <p:nvPr/>
        </p:nvSpPr>
        <p:spPr>
          <a:xfrm>
            <a:off x="647700" y="2578100"/>
            <a:ext cx="4089400" cy="3093154"/>
          </a:xfrm>
          <a:prstGeom prst="rect">
            <a:avLst/>
          </a:prstGeom>
          <a:solidFill>
            <a:srgbClr val="8CD156"/>
          </a:solidFill>
        </p:spPr>
        <p:txBody>
          <a:bodyPr wrap="square">
            <a:spAutoFit/>
          </a:bodyPr>
          <a:lstStyle/>
          <a:p>
            <a:pPr marL="342900" indent="-342900">
              <a:lnSpc>
                <a:spcPct val="90000"/>
              </a:lnSpc>
              <a:buFont typeface="Arial"/>
              <a:buChar char="•"/>
            </a:pPr>
            <a:r>
              <a:rPr lang="en-US" sz="2400" dirty="0">
                <a:latin typeface="Times New Roman" pitchFamily="18" charset="0"/>
              </a:rPr>
              <a:t>Focus on “what can be” </a:t>
            </a:r>
            <a:r>
              <a:rPr lang="mr-IN" sz="2400" dirty="0">
                <a:latin typeface="Times New Roman" pitchFamily="18" charset="0"/>
              </a:rPr>
              <a:t>–</a:t>
            </a:r>
            <a:r>
              <a:rPr lang="en-US" sz="2400" dirty="0">
                <a:latin typeface="Times New Roman" pitchFamily="18" charset="0"/>
              </a:rPr>
              <a:t> the future</a:t>
            </a:r>
          </a:p>
          <a:p>
            <a:pPr marL="342900" indent="-342900">
              <a:lnSpc>
                <a:spcPct val="90000"/>
              </a:lnSpc>
              <a:buFont typeface="Arial"/>
              <a:buChar char="•"/>
            </a:pPr>
            <a:r>
              <a:rPr lang="en-US" sz="2400" dirty="0">
                <a:latin typeface="Times New Roman" pitchFamily="18" charset="0"/>
              </a:rPr>
              <a:t>Visioning the desired future</a:t>
            </a:r>
          </a:p>
          <a:p>
            <a:pPr marL="685800" lvl="1" indent="-342900">
              <a:lnSpc>
                <a:spcPct val="90000"/>
              </a:lnSpc>
              <a:buFont typeface="Arial"/>
              <a:buChar char="•"/>
            </a:pPr>
            <a:r>
              <a:rPr lang="en-US" sz="2400" dirty="0">
                <a:latin typeface="Times New Roman" pitchFamily="18" charset="0"/>
              </a:rPr>
              <a:t>The Best Visions are detailed, clarified, refined</a:t>
            </a:r>
          </a:p>
          <a:p>
            <a:pPr marL="342900" indent="-342900">
              <a:lnSpc>
                <a:spcPct val="90000"/>
              </a:lnSpc>
              <a:buFont typeface="Arial"/>
              <a:buChar char="•"/>
            </a:pPr>
            <a:r>
              <a:rPr lang="en-US" sz="2400" dirty="0">
                <a:latin typeface="Times New Roman" pitchFamily="18" charset="0"/>
              </a:rPr>
              <a:t>Help parties discuss realistic outcomes and coping strategies if change is difficult</a:t>
            </a:r>
            <a:endParaRPr lang="en-US" sz="2400" dirty="0"/>
          </a:p>
        </p:txBody>
      </p:sp>
      <p:sp>
        <p:nvSpPr>
          <p:cNvPr id="6" name="Slide Number Placeholder 5"/>
          <p:cNvSpPr>
            <a:spLocks noGrp="1"/>
          </p:cNvSpPr>
          <p:nvPr>
            <p:ph type="sldNum" sz="quarter" idx="12"/>
          </p:nvPr>
        </p:nvSpPr>
        <p:spPr/>
        <p:txBody>
          <a:bodyPr/>
          <a:lstStyle/>
          <a:p>
            <a:fld id="{4495655C-ED2F-C846-A562-9E0D11742FF4}" type="slidenum">
              <a:rPr lang="en-US" smtClean="0"/>
              <a:t>16</a:t>
            </a:fld>
            <a:endParaRPr lang="en-US"/>
          </a:p>
        </p:txBody>
      </p:sp>
    </p:spTree>
    <p:extLst>
      <p:ext uri="{BB962C8B-B14F-4D97-AF65-F5344CB8AC3E}">
        <p14:creationId xmlns:p14="http://schemas.microsoft.com/office/powerpoint/2010/main" val="145374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3551"/>
            <a:ext cx="6324600" cy="1083469"/>
          </a:xfrm>
          <a:solidFill>
            <a:schemeClr val="accent3">
              <a:lumMod val="20000"/>
              <a:lumOff val="80000"/>
            </a:schemeClr>
          </a:solidFill>
        </p:spPr>
        <p:txBody>
          <a:bodyPr>
            <a:noAutofit/>
          </a:bodyPr>
          <a:lstStyle/>
          <a:p>
            <a:pPr algn="l"/>
            <a:r>
              <a:rPr lang="en-US" sz="3300" b="1" dirty="0">
                <a:solidFill>
                  <a:srgbClr val="008000"/>
                </a:solidFill>
                <a:latin typeface="Candara"/>
                <a:cs typeface="Candara"/>
              </a:rPr>
              <a:t>Stage 4: Enacting the Best Story –Skills Development</a:t>
            </a:r>
          </a:p>
        </p:txBody>
      </p:sp>
      <p:pic>
        <p:nvPicPr>
          <p:cNvPr id="3" name="Picture 2"/>
          <p:cNvPicPr>
            <a:picLocks noChangeAspect="1"/>
          </p:cNvPicPr>
          <p:nvPr/>
        </p:nvPicPr>
        <p:blipFill>
          <a:blip r:embed="rId3"/>
          <a:stretch>
            <a:fillRect/>
          </a:stretch>
        </p:blipFill>
        <p:spPr>
          <a:xfrm>
            <a:off x="533400" y="2578100"/>
            <a:ext cx="3251200" cy="2575575"/>
          </a:xfrm>
          <a:prstGeom prst="rect">
            <a:avLst/>
          </a:prstGeom>
        </p:spPr>
      </p:pic>
      <p:sp>
        <p:nvSpPr>
          <p:cNvPr id="4" name="Content Placeholder 2"/>
          <p:cNvSpPr txBox="1">
            <a:spLocks/>
          </p:cNvSpPr>
          <p:nvPr/>
        </p:nvSpPr>
        <p:spPr>
          <a:xfrm>
            <a:off x="4203701" y="2393950"/>
            <a:ext cx="4392612" cy="3096023"/>
          </a:xfrm>
          <a:prstGeom prst="rect">
            <a:avLst/>
          </a:prstGeom>
          <a:solidFill>
            <a:srgbClr val="FFF1CE"/>
          </a:solidFill>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700" dirty="0">
                <a:latin typeface="Times New Roman" pitchFamily="18" charset="0"/>
              </a:rPr>
              <a:t>Stage Four is the process of skills development </a:t>
            </a:r>
            <a:r>
              <a:rPr lang="mr-IN" sz="2700" dirty="0">
                <a:latin typeface="Times New Roman" pitchFamily="18" charset="0"/>
              </a:rPr>
              <a:t>–</a:t>
            </a:r>
            <a:r>
              <a:rPr lang="en-US" sz="2700" dirty="0">
                <a:latin typeface="Times New Roman" pitchFamily="18" charset="0"/>
              </a:rPr>
              <a:t> How To Make The Best Story Happen</a:t>
            </a:r>
          </a:p>
          <a:p>
            <a:pPr marL="342900" indent="-342900" algn="l">
              <a:buFont typeface="Arial"/>
              <a:buChar char="•"/>
            </a:pPr>
            <a:r>
              <a:rPr lang="en-US" sz="2700" dirty="0">
                <a:latin typeface="Times New Roman" pitchFamily="18" charset="0"/>
              </a:rPr>
              <a:t>Critical skills necessary to enact the “best” story</a:t>
            </a:r>
          </a:p>
          <a:p>
            <a:pPr marL="342900" indent="-342900" algn="l">
              <a:buFont typeface="Arial"/>
              <a:buChar char="•"/>
            </a:pPr>
            <a:r>
              <a:rPr lang="en-US" sz="2700" dirty="0">
                <a:latin typeface="Times New Roman" pitchFamily="18" charset="0"/>
              </a:rPr>
              <a:t>Skills development agenda</a:t>
            </a:r>
          </a:p>
          <a:p>
            <a:pPr marL="342900" indent="-342900" algn="l">
              <a:buFont typeface="Arial"/>
              <a:buChar char="•"/>
            </a:pPr>
            <a:r>
              <a:rPr lang="en-US" sz="2700" dirty="0">
                <a:latin typeface="Times New Roman" pitchFamily="18" charset="0"/>
              </a:rPr>
              <a:t>Skills development work</a:t>
            </a:r>
          </a:p>
          <a:p>
            <a:pPr algn="l"/>
            <a:endParaRPr lang="en-US" sz="2700" dirty="0"/>
          </a:p>
        </p:txBody>
      </p:sp>
      <p:sp>
        <p:nvSpPr>
          <p:cNvPr id="6" name="Slide Number Placeholder 5"/>
          <p:cNvSpPr>
            <a:spLocks noGrp="1"/>
          </p:cNvSpPr>
          <p:nvPr>
            <p:ph type="sldNum" sz="quarter" idx="12"/>
          </p:nvPr>
        </p:nvSpPr>
        <p:spPr/>
        <p:txBody>
          <a:bodyPr/>
          <a:lstStyle/>
          <a:p>
            <a:fld id="{4495655C-ED2F-C846-A562-9E0D11742FF4}" type="slidenum">
              <a:rPr lang="en-US" smtClean="0"/>
              <a:t>17</a:t>
            </a:fld>
            <a:endParaRPr lang="en-US"/>
          </a:p>
        </p:txBody>
      </p:sp>
    </p:spTree>
    <p:extLst>
      <p:ext uri="{BB962C8B-B14F-4D97-AF65-F5344CB8AC3E}">
        <p14:creationId xmlns:p14="http://schemas.microsoft.com/office/powerpoint/2010/main" val="140357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0901" y="2385616"/>
            <a:ext cx="3098800" cy="1633934"/>
          </a:xfrm>
        </p:spPr>
        <p:txBody>
          <a:bodyPr/>
          <a:lstStyle/>
          <a:p>
            <a:r>
              <a:rPr lang="en-US" sz="3000" dirty="0">
                <a:solidFill>
                  <a:schemeClr val="accent1">
                    <a:lumMod val="25000"/>
                    <a:lumOff val="75000"/>
                  </a:schemeClr>
                </a:solidFill>
              </a:rPr>
              <a:t>Conflict Coaching Integration Into Mediation and ADR Programs</a:t>
            </a:r>
          </a:p>
        </p:txBody>
      </p:sp>
      <p:pic>
        <p:nvPicPr>
          <p:cNvPr id="6" name="Picture 5" descr="Conflict-Management-Systems.p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1" y="1388440"/>
            <a:ext cx="5502625" cy="4104311"/>
          </a:xfrm>
          <a:prstGeom prst="rect">
            <a:avLst/>
          </a:prstGeom>
        </p:spPr>
      </p:pic>
    </p:spTree>
    <p:extLst>
      <p:ext uri="{BB962C8B-B14F-4D97-AF65-F5344CB8AC3E}">
        <p14:creationId xmlns:p14="http://schemas.microsoft.com/office/powerpoint/2010/main" val="408696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_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Slide Number Placeholder 2"/>
          <p:cNvSpPr>
            <a:spLocks noGrp="1"/>
          </p:cNvSpPr>
          <p:nvPr>
            <p:ph type="sldNum" sz="quarter" idx="12"/>
          </p:nvPr>
        </p:nvSpPr>
        <p:spPr/>
        <p:txBody>
          <a:bodyPr/>
          <a:lstStyle/>
          <a:p>
            <a:fld id="{4495655C-ED2F-C846-A562-9E0D11742FF4}" type="slidenum">
              <a:rPr lang="en-US" smtClean="0"/>
              <a:t>19</a:t>
            </a:fld>
            <a:endParaRPr lang="en-US"/>
          </a:p>
        </p:txBody>
      </p:sp>
    </p:spTree>
    <p:extLst>
      <p:ext uri="{BB962C8B-B14F-4D97-AF65-F5344CB8AC3E}">
        <p14:creationId xmlns:p14="http://schemas.microsoft.com/office/powerpoint/2010/main" val="412319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0390" y="4648200"/>
            <a:ext cx="3857625" cy="2514600"/>
          </a:xfrm>
        </p:spPr>
        <p:txBody>
          <a:bodyPr/>
          <a:lstStyle/>
          <a:p>
            <a:r>
              <a:rPr lang="en-US" sz="2400" dirty="0">
                <a:solidFill>
                  <a:srgbClr val="CCFFCC"/>
                </a:solidFill>
              </a:rPr>
              <a:t>Goals:</a:t>
            </a:r>
            <a:br>
              <a:rPr lang="en-US" sz="2400" dirty="0">
                <a:solidFill>
                  <a:srgbClr val="CCFFCC"/>
                </a:solidFill>
              </a:rPr>
            </a:br>
            <a:br>
              <a:rPr lang="en-US" sz="2400" dirty="0">
                <a:solidFill>
                  <a:srgbClr val="CCFFCC"/>
                </a:solidFill>
              </a:rPr>
            </a:br>
            <a:r>
              <a:rPr lang="en-US" sz="2400" dirty="0">
                <a:solidFill>
                  <a:srgbClr val="92D050"/>
                </a:solidFill>
              </a:rPr>
              <a:t>Introduce Conflict Coaching</a:t>
            </a:r>
            <a:br>
              <a:rPr lang="en-US" sz="2400" dirty="0">
                <a:solidFill>
                  <a:srgbClr val="CCFFCC"/>
                </a:solidFill>
              </a:rPr>
            </a:br>
            <a:br>
              <a:rPr lang="en-US" sz="2400" dirty="0">
                <a:solidFill>
                  <a:srgbClr val="CCFFCC"/>
                </a:solidFill>
              </a:rPr>
            </a:br>
            <a:r>
              <a:rPr lang="en-US" sz="2400" dirty="0">
                <a:solidFill>
                  <a:srgbClr val="92D050"/>
                </a:solidFill>
              </a:rPr>
              <a:t>Helping Them “See” the Future Change</a:t>
            </a:r>
            <a:br>
              <a:rPr lang="en-US" sz="2400" dirty="0">
                <a:solidFill>
                  <a:srgbClr val="CCFFCC"/>
                </a:solidFill>
              </a:rPr>
            </a:br>
            <a:br>
              <a:rPr lang="en-US" sz="2400" dirty="0">
                <a:solidFill>
                  <a:srgbClr val="CCFFCC"/>
                </a:solidFill>
              </a:rPr>
            </a:br>
            <a:r>
              <a:rPr lang="en-US" sz="2400" dirty="0">
                <a:solidFill>
                  <a:srgbClr val="CCFFCC"/>
                </a:solidFill>
              </a:rPr>
              <a:t>-Where they want to go:</a:t>
            </a:r>
            <a:br>
              <a:rPr lang="en-US" sz="2400" dirty="0">
                <a:solidFill>
                  <a:srgbClr val="CCFFCC"/>
                </a:solidFill>
              </a:rPr>
            </a:br>
            <a:r>
              <a:rPr lang="en-US" sz="2400" dirty="0">
                <a:solidFill>
                  <a:srgbClr val="CCFFCC"/>
                </a:solidFill>
              </a:rPr>
              <a:t>	Conflict and 	Vision Mapping</a:t>
            </a:r>
            <a:br>
              <a:rPr lang="en-US" sz="2400" dirty="0">
                <a:solidFill>
                  <a:srgbClr val="CCFFCC"/>
                </a:solidFill>
              </a:rPr>
            </a:br>
            <a:r>
              <a:rPr lang="en-US" sz="2400" dirty="0">
                <a:solidFill>
                  <a:srgbClr val="CCFFCC"/>
                </a:solidFill>
              </a:rPr>
              <a:t>	Trust Visions</a:t>
            </a:r>
            <a:br>
              <a:rPr lang="en-US" sz="2400" dirty="0">
                <a:solidFill>
                  <a:srgbClr val="CCFFCC"/>
                </a:solidFill>
              </a:rPr>
            </a:br>
            <a:r>
              <a:rPr lang="en-US" sz="2400" dirty="0">
                <a:solidFill>
                  <a:srgbClr val="CCFFCC"/>
                </a:solidFill>
              </a:rPr>
              <a:t>	Appreciative 	Inquiry</a:t>
            </a:r>
            <a:br>
              <a:rPr lang="en-US" sz="2400" dirty="0">
                <a:solidFill>
                  <a:srgbClr val="CCFFCC"/>
                </a:solidFill>
              </a:rPr>
            </a:br>
            <a:br>
              <a:rPr lang="en-US" sz="2400" dirty="0">
                <a:solidFill>
                  <a:srgbClr val="CCFFCC"/>
                </a:solidFill>
              </a:rPr>
            </a:br>
            <a:r>
              <a:rPr lang="en-US" sz="2400" dirty="0">
                <a:solidFill>
                  <a:srgbClr val="92D050"/>
                </a:solidFill>
              </a:rPr>
              <a:t>How They Can Get There</a:t>
            </a:r>
            <a:br>
              <a:rPr lang="en-US" sz="2400" dirty="0">
                <a:solidFill>
                  <a:srgbClr val="92D050"/>
                </a:solidFill>
              </a:rPr>
            </a:br>
            <a:r>
              <a:rPr lang="en-US" sz="2400" dirty="0">
                <a:solidFill>
                  <a:srgbClr val="CCFFCC"/>
                </a:solidFill>
              </a:rPr>
              <a:t>	</a:t>
            </a:r>
          </a:p>
        </p:txBody>
      </p:sp>
      <p:pic>
        <p:nvPicPr>
          <p:cNvPr id="5" name="Picture Placeholder 4" descr="what-kind-of-art-is-popular-right-now.jpeg"/>
          <p:cNvPicPr>
            <a:picLocks noGrp="1" noChangeAspect="1"/>
          </p:cNvPicPr>
          <p:nvPr>
            <p:ph type="pic" idx="2"/>
          </p:nvPr>
        </p:nvPicPr>
        <p:blipFill>
          <a:blip r:embed="rId2">
            <a:extLst>
              <a:ext uri="{28A0092B-C50C-407E-A947-70E740481C1C}">
                <a14:useLocalDpi xmlns:a14="http://schemas.microsoft.com/office/drawing/2010/main" val="0"/>
              </a:ext>
            </a:extLst>
          </a:blip>
          <a:srcRect l="19080" r="19080"/>
          <a:stretch>
            <a:fillRect/>
          </a:stretch>
        </p:blipFill>
        <p:spPr/>
      </p:pic>
    </p:spTree>
    <p:extLst>
      <p:ext uri="{BB962C8B-B14F-4D97-AF65-F5344CB8AC3E}">
        <p14:creationId xmlns:p14="http://schemas.microsoft.com/office/powerpoint/2010/main" val="4168298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95655C-ED2F-C846-A562-9E0D11742FF4}" type="slidenum">
              <a:rPr lang="en-US" smtClean="0"/>
              <a:t>20</a:t>
            </a:fld>
            <a:endParaRPr lang="en-US"/>
          </a:p>
        </p:txBody>
      </p:sp>
      <p:pic>
        <p:nvPicPr>
          <p:cNvPr id="5" name="Picture 4"/>
          <p:cNvPicPr>
            <a:picLocks noChangeAspect="1"/>
          </p:cNvPicPr>
          <p:nvPr/>
        </p:nvPicPr>
        <p:blipFill>
          <a:blip r:embed="rId2"/>
          <a:stretch>
            <a:fillRect/>
          </a:stretch>
        </p:blipFill>
        <p:spPr>
          <a:xfrm>
            <a:off x="0" y="857250"/>
            <a:ext cx="9139157" cy="5143500"/>
          </a:xfrm>
          <a:prstGeom prst="rect">
            <a:avLst/>
          </a:prstGeom>
        </p:spPr>
      </p:pic>
    </p:spTree>
    <p:extLst>
      <p:ext uri="{BB962C8B-B14F-4D97-AF65-F5344CB8AC3E}">
        <p14:creationId xmlns:p14="http://schemas.microsoft.com/office/powerpoint/2010/main" val="385814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838200"/>
            <a:ext cx="8629650" cy="843360"/>
          </a:xfrm>
        </p:spPr>
        <p:txBody>
          <a:bodyPr>
            <a:noAutofit/>
          </a:bodyPr>
          <a:lstStyle/>
          <a:p>
            <a:r>
              <a:rPr lang="en-US" sz="2800" b="1" dirty="0">
                <a:solidFill>
                  <a:srgbClr val="008000"/>
                </a:solidFill>
                <a:latin typeface="+mn-lt"/>
              </a:rPr>
              <a:t>Conflict Coaching as Pre-/Post</a:t>
            </a:r>
            <a:br>
              <a:rPr lang="en-US" sz="2800" b="1" dirty="0">
                <a:solidFill>
                  <a:srgbClr val="008000"/>
                </a:solidFill>
                <a:latin typeface="+mn-lt"/>
              </a:rPr>
            </a:br>
            <a:r>
              <a:rPr lang="en-US" sz="2800" b="1" dirty="0">
                <a:solidFill>
                  <a:srgbClr val="008000"/>
                </a:solidFill>
                <a:latin typeface="+mn-lt"/>
              </a:rPr>
              <a:t>Mediation and Pre-/Post</a:t>
            </a:r>
            <a:br>
              <a:rPr lang="en-US" sz="2800" b="1" dirty="0">
                <a:solidFill>
                  <a:srgbClr val="008000"/>
                </a:solidFill>
                <a:latin typeface="+mn-lt"/>
              </a:rPr>
            </a:br>
            <a:r>
              <a:rPr lang="en-US" sz="2800" b="1" dirty="0">
                <a:solidFill>
                  <a:srgbClr val="008000"/>
                </a:solidFill>
                <a:latin typeface="+mn-lt"/>
              </a:rPr>
              <a:t>Facilitation</a:t>
            </a:r>
          </a:p>
        </p:txBody>
      </p:sp>
      <p:sp>
        <p:nvSpPr>
          <p:cNvPr id="4" name="Slide Number Placeholder 3"/>
          <p:cNvSpPr>
            <a:spLocks noGrp="1"/>
          </p:cNvSpPr>
          <p:nvPr>
            <p:ph type="sldNum" sz="quarter" idx="12"/>
          </p:nvPr>
        </p:nvSpPr>
        <p:spPr/>
        <p:txBody>
          <a:bodyPr/>
          <a:lstStyle/>
          <a:p>
            <a:fld id="{4495655C-ED2F-C846-A562-9E0D11742FF4}" type="slidenum">
              <a:rPr lang="en-US" smtClean="0"/>
              <a:t>21</a:t>
            </a:fld>
            <a:endParaRPr lang="en-US"/>
          </a:p>
        </p:txBody>
      </p:sp>
      <p:graphicFrame>
        <p:nvGraphicFramePr>
          <p:cNvPr id="6" name="Diagram 5"/>
          <p:cNvGraphicFramePr/>
          <p:nvPr>
            <p:extLst>
              <p:ext uri="{D42A27DB-BD31-4B8C-83A1-F6EECF244321}">
                <p14:modId xmlns:p14="http://schemas.microsoft.com/office/powerpoint/2010/main" val="2224510221"/>
              </p:ext>
            </p:extLst>
          </p:nvPr>
        </p:nvGraphicFramePr>
        <p:xfrm>
          <a:off x="488953" y="1131094"/>
          <a:ext cx="8629650" cy="542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3970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77954"/>
            <a:ext cx="7239000" cy="1143000"/>
          </a:xfrm>
        </p:spPr>
        <p:txBody>
          <a:bodyPr>
            <a:noAutofit/>
          </a:bodyPr>
          <a:lstStyle/>
          <a:p>
            <a:r>
              <a:rPr lang="en-US" sz="3600" b="1" dirty="0">
                <a:solidFill>
                  <a:srgbClr val="008000"/>
                </a:solidFill>
                <a:latin typeface="Candara"/>
                <a:cs typeface="Candara"/>
              </a:rPr>
              <a:t>How Can Conflict Coaching Support These Special Education Processes? </a:t>
            </a:r>
          </a:p>
        </p:txBody>
      </p:sp>
      <p:sp>
        <p:nvSpPr>
          <p:cNvPr id="3" name="Content Placeholder 2"/>
          <p:cNvSpPr>
            <a:spLocks noGrp="1"/>
          </p:cNvSpPr>
          <p:nvPr>
            <p:ph idx="1"/>
          </p:nvPr>
        </p:nvSpPr>
        <p:spPr>
          <a:xfrm>
            <a:off x="457200" y="2667000"/>
            <a:ext cx="5600700" cy="3831697"/>
          </a:xfrm>
        </p:spPr>
        <p:txBody>
          <a:bodyPr>
            <a:normAutofit/>
          </a:bodyPr>
          <a:lstStyle/>
          <a:p>
            <a:r>
              <a:rPr lang="en-US" sz="4400" b="1" dirty="0">
                <a:solidFill>
                  <a:srgbClr val="644646"/>
                </a:solidFill>
              </a:rPr>
              <a:t>IEP Facilitation</a:t>
            </a:r>
          </a:p>
          <a:p>
            <a:r>
              <a:rPr lang="en-US" sz="4400" b="1" dirty="0">
                <a:solidFill>
                  <a:srgbClr val="644646"/>
                </a:solidFill>
              </a:rPr>
              <a:t>Mediation</a:t>
            </a:r>
          </a:p>
          <a:p>
            <a:r>
              <a:rPr lang="en-US" sz="4400" b="1" dirty="0">
                <a:solidFill>
                  <a:srgbClr val="644646"/>
                </a:solidFill>
              </a:rPr>
              <a:t>Resolution Meeting</a:t>
            </a:r>
          </a:p>
          <a:p>
            <a:r>
              <a:rPr lang="en-US" sz="4400" b="1" dirty="0">
                <a:solidFill>
                  <a:srgbClr val="644646"/>
                </a:solidFill>
              </a:rPr>
              <a:t>Due Process Hearing</a:t>
            </a:r>
          </a:p>
          <a:p>
            <a:r>
              <a:rPr lang="en-US" sz="4400" b="1" dirty="0">
                <a:solidFill>
                  <a:srgbClr val="644646"/>
                </a:solidFill>
              </a:rPr>
              <a:t>OTHER PLACES?</a:t>
            </a:r>
          </a:p>
        </p:txBody>
      </p:sp>
      <p:pic>
        <p:nvPicPr>
          <p:cNvPr id="4" name="Picture 3"/>
          <p:cNvPicPr>
            <a:picLocks noChangeAspect="1"/>
          </p:cNvPicPr>
          <p:nvPr/>
        </p:nvPicPr>
        <p:blipFill>
          <a:blip r:embed="rId2"/>
          <a:stretch>
            <a:fillRect/>
          </a:stretch>
        </p:blipFill>
        <p:spPr>
          <a:xfrm>
            <a:off x="6019800" y="3352800"/>
            <a:ext cx="2895600" cy="2806700"/>
          </a:xfrm>
          <a:prstGeom prst="rect">
            <a:avLst/>
          </a:prstGeom>
        </p:spPr>
      </p:pic>
      <p:sp>
        <p:nvSpPr>
          <p:cNvPr id="6" name="Slide Number Placeholder 5"/>
          <p:cNvSpPr>
            <a:spLocks noGrp="1"/>
          </p:cNvSpPr>
          <p:nvPr>
            <p:ph type="sldNum" sz="quarter" idx="12"/>
          </p:nvPr>
        </p:nvSpPr>
        <p:spPr/>
        <p:txBody>
          <a:bodyPr/>
          <a:lstStyle/>
          <a:p>
            <a:fld id="{4495655C-ED2F-C846-A562-9E0D11742FF4}" type="slidenum">
              <a:rPr lang="en-US" smtClean="0"/>
              <a:t>22</a:t>
            </a:fld>
            <a:endParaRPr lang="en-US"/>
          </a:p>
        </p:txBody>
      </p:sp>
    </p:spTree>
    <p:extLst>
      <p:ext uri="{BB962C8B-B14F-4D97-AF65-F5344CB8AC3E}">
        <p14:creationId xmlns:p14="http://schemas.microsoft.com/office/powerpoint/2010/main" val="1611159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ffectLst>
                  <a:outerShdw blurRad="38100" dist="38100" dir="2700000" algn="tl">
                    <a:srgbClr val="000000">
                      <a:alpha val="43137"/>
                    </a:srgbClr>
                  </a:outerShdw>
                </a:effectLst>
              </a:rPr>
              <a:t>When is Conflict Coaching Helpful?</a:t>
            </a:r>
          </a:p>
        </p:txBody>
      </p:sp>
      <p:sp>
        <p:nvSpPr>
          <p:cNvPr id="7" name="Slide Number Placeholder 6"/>
          <p:cNvSpPr>
            <a:spLocks noGrp="1"/>
          </p:cNvSpPr>
          <p:nvPr>
            <p:ph type="sldNum" sz="quarter" idx="12"/>
          </p:nvPr>
        </p:nvSpPr>
        <p:spPr/>
        <p:txBody>
          <a:bodyPr/>
          <a:lstStyle/>
          <a:p>
            <a:fld id="{D43A258E-717C-4617-81D7-D63D07A303A9}" type="slidenum">
              <a:rPr lang="en-US" smtClean="0"/>
              <a:pPr/>
              <a:t>23</a:t>
            </a:fld>
            <a:endParaRPr lang="en-US" dirty="0"/>
          </a:p>
        </p:txBody>
      </p:sp>
      <p:sp>
        <p:nvSpPr>
          <p:cNvPr id="3" name="Content Placeholder 2"/>
          <p:cNvSpPr>
            <a:spLocks noGrp="1"/>
          </p:cNvSpPr>
          <p:nvPr>
            <p:ph sz="quarter" idx="1"/>
          </p:nvPr>
        </p:nvSpPr>
        <p:spPr/>
        <p:txBody>
          <a:bodyPr>
            <a:normAutofit fontScale="85000" lnSpcReduction="20000"/>
          </a:bodyPr>
          <a:lstStyle/>
          <a:p>
            <a:pPr lvl="0"/>
            <a:r>
              <a:rPr lang="en-US" sz="3200" dirty="0"/>
              <a:t>When people are entering special education processes</a:t>
            </a:r>
          </a:p>
          <a:p>
            <a:pPr lvl="0"/>
            <a:r>
              <a:rPr lang="en-US" sz="3200" dirty="0"/>
              <a:t>When people are transitioning between schools/with new service support teams</a:t>
            </a:r>
          </a:p>
          <a:p>
            <a:pPr lvl="0"/>
            <a:r>
              <a:rPr lang="en-US" sz="3200" dirty="0"/>
              <a:t>When things haven’t gone well; relationships/trust needs rebuilding</a:t>
            </a:r>
          </a:p>
          <a:p>
            <a:pPr lvl="0"/>
            <a:r>
              <a:rPr lang="en-US" sz="3200" dirty="0"/>
              <a:t>In preparation for IEP Facilitation, Mediation, Resolution Hearings, etc.</a:t>
            </a:r>
          </a:p>
          <a:p>
            <a:pPr lvl="0"/>
            <a:r>
              <a:rPr lang="en-US" sz="3200" dirty="0"/>
              <a:t>Attractive when one or both parties do not want to engage in informal mediation</a:t>
            </a:r>
          </a:p>
          <a:p>
            <a:pPr lvl="0"/>
            <a:r>
              <a:rPr lang="en-US" sz="3200" dirty="0"/>
              <a:t>Valuable for parties “stuck” in conflict</a:t>
            </a:r>
          </a:p>
          <a:p>
            <a:pPr lvl="0"/>
            <a:r>
              <a:rPr lang="en-US" sz="3200" dirty="0"/>
              <a:t>When teams or groups are in conflict that is interfering with effective service</a:t>
            </a:r>
          </a:p>
        </p:txBody>
      </p:sp>
    </p:spTree>
    <p:extLst>
      <p:ext uri="{BB962C8B-B14F-4D97-AF65-F5344CB8AC3E}">
        <p14:creationId xmlns:p14="http://schemas.microsoft.com/office/powerpoint/2010/main" val="3233807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2133600"/>
            <a:ext cx="3857625" cy="2090808"/>
          </a:xfrm>
        </p:spPr>
        <p:txBody>
          <a:bodyPr/>
          <a:lstStyle/>
          <a:p>
            <a:br>
              <a:rPr lang="en-US" sz="3600" dirty="0">
                <a:solidFill>
                  <a:schemeClr val="accent3">
                    <a:lumMod val="60000"/>
                    <a:lumOff val="40000"/>
                  </a:schemeClr>
                </a:solidFill>
              </a:rPr>
            </a:br>
            <a:r>
              <a:rPr lang="en-US" sz="3600" dirty="0">
                <a:solidFill>
                  <a:schemeClr val="accent3">
                    <a:lumMod val="60000"/>
                    <a:lumOff val="40000"/>
                  </a:schemeClr>
                </a:solidFill>
              </a:rPr>
              <a:t>CONFLICT MAPPING </a:t>
            </a:r>
            <a:br>
              <a:rPr lang="en-US" sz="3600" dirty="0">
                <a:solidFill>
                  <a:schemeClr val="accent3">
                    <a:lumMod val="60000"/>
                    <a:lumOff val="40000"/>
                  </a:schemeClr>
                </a:solidFill>
              </a:rPr>
            </a:br>
            <a:r>
              <a:rPr lang="en-US" sz="3600" dirty="0">
                <a:solidFill>
                  <a:schemeClr val="accent3">
                    <a:lumMod val="60000"/>
                    <a:lumOff val="40000"/>
                  </a:schemeClr>
                </a:solidFill>
              </a:rPr>
              <a:t>and </a:t>
            </a:r>
            <a:br>
              <a:rPr lang="en-US" sz="3600" dirty="0">
                <a:solidFill>
                  <a:schemeClr val="accent3">
                    <a:lumMod val="60000"/>
                    <a:lumOff val="40000"/>
                  </a:schemeClr>
                </a:solidFill>
              </a:rPr>
            </a:br>
            <a:r>
              <a:rPr lang="en-US" sz="3600" dirty="0">
                <a:solidFill>
                  <a:schemeClr val="accent3">
                    <a:lumMod val="60000"/>
                    <a:lumOff val="40000"/>
                  </a:schemeClr>
                </a:solidFill>
              </a:rPr>
              <a:t>VISION </a:t>
            </a:r>
            <a:br>
              <a:rPr lang="en-US" sz="3600" dirty="0">
                <a:solidFill>
                  <a:schemeClr val="accent3">
                    <a:lumMod val="60000"/>
                    <a:lumOff val="40000"/>
                  </a:schemeClr>
                </a:solidFill>
              </a:rPr>
            </a:br>
            <a:r>
              <a:rPr lang="en-US" sz="3600" dirty="0">
                <a:solidFill>
                  <a:schemeClr val="accent3">
                    <a:lumMod val="60000"/>
                    <a:lumOff val="40000"/>
                  </a:schemeClr>
                </a:solidFill>
              </a:rPr>
              <a:t>MAPPING</a:t>
            </a:r>
          </a:p>
        </p:txBody>
      </p:sp>
      <p:pic>
        <p:nvPicPr>
          <p:cNvPr id="6" name="Picture Placeholder 5" descr="map-58b9d2665f9b58af5ca8b718-5b859fcc46e0fb0050f10865.jpeg">
            <a:extLst>
              <a:ext uri="{FF2B5EF4-FFF2-40B4-BE49-F238E27FC236}">
                <a16:creationId xmlns:a16="http://schemas.microsoft.com/office/drawing/2014/main" id="{60B23B2B-7C27-1701-1E22-25656BE98CFA}"/>
              </a:ext>
            </a:extLst>
          </p:cNvPr>
          <p:cNvPicPr>
            <a:picLocks noGrp="1" noChangeAspect="1"/>
          </p:cNvPicPr>
          <p:nvPr>
            <p:ph type="pic" idx="2"/>
          </p:nvPr>
        </p:nvPicPr>
        <p:blipFill>
          <a:blip r:embed="rId2">
            <a:extLst>
              <a:ext uri="{28A0092B-C50C-407E-A947-70E740481C1C}">
                <a14:useLocalDpi xmlns:a14="http://schemas.microsoft.com/office/drawing/2010/main" val="0"/>
              </a:ext>
            </a:extLst>
          </a:blip>
          <a:srcRect l="24932" r="24932"/>
          <a:stretch>
            <a:fillRect/>
          </a:stretch>
        </p:blipFill>
        <p:spPr>
          <a:prstGeom prst="rect">
            <a:avLst/>
          </a:prstGeom>
        </p:spPr>
      </p:pic>
    </p:spTree>
    <p:extLst>
      <p:ext uri="{BB962C8B-B14F-4D97-AF65-F5344CB8AC3E}">
        <p14:creationId xmlns:p14="http://schemas.microsoft.com/office/powerpoint/2010/main" val="765778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7738" y="1600200"/>
            <a:ext cx="3857625" cy="2663896"/>
          </a:xfrm>
        </p:spPr>
        <p:txBody>
          <a:bodyPr/>
          <a:lstStyle/>
          <a:p>
            <a:r>
              <a:rPr lang="en-US" sz="4000" dirty="0"/>
              <a:t>Focusing on Relationships </a:t>
            </a:r>
            <a:r>
              <a:rPr lang="mr-IN" sz="4000" dirty="0"/>
              <a:t>–</a:t>
            </a:r>
            <a:r>
              <a:rPr lang="en-US" sz="4000" dirty="0"/>
              <a:t> Stage One</a:t>
            </a:r>
          </a:p>
        </p:txBody>
      </p:sp>
      <p:sp>
        <p:nvSpPr>
          <p:cNvPr id="3" name="Subtitle 2"/>
          <p:cNvSpPr>
            <a:spLocks noGrp="1"/>
          </p:cNvSpPr>
          <p:nvPr>
            <p:ph type="subTitle" idx="1"/>
          </p:nvPr>
        </p:nvSpPr>
        <p:spPr>
          <a:xfrm>
            <a:off x="4757738" y="4279972"/>
            <a:ext cx="3857625" cy="2349428"/>
          </a:xfrm>
        </p:spPr>
        <p:txBody>
          <a:bodyPr/>
          <a:lstStyle/>
          <a:p>
            <a:pPr algn="ctr"/>
            <a:r>
              <a:rPr lang="en-US" sz="4400" dirty="0"/>
              <a:t>-Who</a:t>
            </a:r>
          </a:p>
          <a:p>
            <a:pPr algn="ctr"/>
            <a:r>
              <a:rPr lang="en-US" sz="4400" dirty="0"/>
              <a:t>- How Are They Related?</a:t>
            </a:r>
          </a:p>
          <a:p>
            <a:endParaRPr lang="en-US" sz="4400" dirty="0"/>
          </a:p>
        </p:txBody>
      </p:sp>
      <p:pic>
        <p:nvPicPr>
          <p:cNvPr id="5" name="Picture Placeholder 4" descr="family.jpeg"/>
          <p:cNvPicPr>
            <a:picLocks noGrp="1" noChangeAspect="1"/>
          </p:cNvPicPr>
          <p:nvPr>
            <p:ph type="pic" idx="2"/>
          </p:nvPr>
        </p:nvPicPr>
        <p:blipFill>
          <a:blip r:embed="rId2">
            <a:extLst>
              <a:ext uri="{28A0092B-C50C-407E-A947-70E740481C1C}">
                <a14:useLocalDpi xmlns:a14="http://schemas.microsoft.com/office/drawing/2010/main" val="0"/>
              </a:ext>
            </a:extLst>
          </a:blip>
          <a:srcRect l="17864" r="17864"/>
          <a:stretch>
            <a:fillRect/>
          </a:stretch>
        </p:blipFill>
        <p:spPr/>
      </p:pic>
    </p:spTree>
    <p:extLst>
      <p:ext uri="{BB962C8B-B14F-4D97-AF65-F5344CB8AC3E}">
        <p14:creationId xmlns:p14="http://schemas.microsoft.com/office/powerpoint/2010/main" val="1551970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1188720"/>
          </a:xfrm>
          <a:noFill/>
        </p:spPr>
        <p:txBody>
          <a:bodyPr>
            <a:normAutofit fontScale="90000"/>
          </a:bodyPr>
          <a:lstStyle/>
          <a:p>
            <a:r>
              <a:rPr lang="en-US" b="1" dirty="0">
                <a:solidFill>
                  <a:srgbClr val="660066"/>
                </a:solidFill>
                <a:latin typeface="Cambria"/>
                <a:cs typeface="Cambria"/>
              </a:rPr>
              <a:t>Conflict Mapping </a:t>
            </a:r>
            <a:r>
              <a:rPr lang="mr-IN" b="1" dirty="0">
                <a:solidFill>
                  <a:srgbClr val="660066"/>
                </a:solidFill>
                <a:latin typeface="Cambria"/>
                <a:cs typeface="Cambria"/>
              </a:rPr>
              <a:t>–</a:t>
            </a:r>
            <a:r>
              <a:rPr lang="en-US" b="1" dirty="0">
                <a:solidFill>
                  <a:srgbClr val="660066"/>
                </a:solidFill>
                <a:latin typeface="Cambria"/>
                <a:cs typeface="Cambria"/>
              </a:rPr>
              <a:t> The WHO </a:t>
            </a:r>
            <a:br>
              <a:rPr lang="en-US" b="1" dirty="0">
                <a:solidFill>
                  <a:srgbClr val="660066"/>
                </a:solidFill>
                <a:latin typeface="Cambria"/>
                <a:cs typeface="Cambria"/>
              </a:rPr>
            </a:br>
            <a:r>
              <a:rPr lang="mr-IN" b="1" dirty="0">
                <a:solidFill>
                  <a:srgbClr val="660066"/>
                </a:solidFill>
                <a:latin typeface="Cambria"/>
                <a:cs typeface="Cambria"/>
              </a:rPr>
              <a:t>–</a:t>
            </a:r>
            <a:r>
              <a:rPr lang="en-US" b="1" dirty="0">
                <a:solidFill>
                  <a:srgbClr val="660066"/>
                </a:solidFill>
                <a:latin typeface="Cambria"/>
                <a:cs typeface="Cambria"/>
              </a:rPr>
              <a:t> The Relationships</a:t>
            </a:r>
          </a:p>
        </p:txBody>
      </p:sp>
      <p:sp>
        <p:nvSpPr>
          <p:cNvPr id="3" name="Content Placeholder 2"/>
          <p:cNvSpPr>
            <a:spLocks noGrp="1"/>
          </p:cNvSpPr>
          <p:nvPr>
            <p:ph idx="1"/>
          </p:nvPr>
        </p:nvSpPr>
        <p:spPr>
          <a:xfrm>
            <a:off x="4114800" y="1676400"/>
            <a:ext cx="4810125" cy="3314700"/>
          </a:xfrm>
          <a:solidFill>
            <a:srgbClr val="F2F2F2"/>
          </a:solidFill>
        </p:spPr>
        <p:txBody>
          <a:bodyPr>
            <a:noAutofit/>
          </a:bodyPr>
          <a:lstStyle/>
          <a:p>
            <a:r>
              <a:rPr lang="en-US" sz="3200" b="1" dirty="0">
                <a:solidFill>
                  <a:schemeClr val="accent6">
                    <a:lumMod val="75000"/>
                  </a:schemeClr>
                </a:solidFill>
              </a:rPr>
              <a:t>Who is relevant?</a:t>
            </a:r>
          </a:p>
          <a:p>
            <a:r>
              <a:rPr lang="en-US" sz="3200" b="1" dirty="0">
                <a:solidFill>
                  <a:schemeClr val="accent6">
                    <a:lumMod val="75000"/>
                  </a:schemeClr>
                </a:solidFill>
              </a:rPr>
              <a:t>How are they related?</a:t>
            </a:r>
          </a:p>
          <a:p>
            <a:r>
              <a:rPr lang="en-US" sz="3200" b="1" dirty="0">
                <a:solidFill>
                  <a:schemeClr val="accent6">
                    <a:lumMod val="75000"/>
                  </a:schemeClr>
                </a:solidFill>
              </a:rPr>
              <a:t>Where are the tensions?</a:t>
            </a:r>
          </a:p>
          <a:p>
            <a:r>
              <a:rPr lang="en-US" sz="3200" b="1" dirty="0">
                <a:solidFill>
                  <a:schemeClr val="accent6">
                    <a:lumMod val="75000"/>
                  </a:schemeClr>
                </a:solidFill>
              </a:rPr>
              <a:t>Where are the alliances</a:t>
            </a:r>
          </a:p>
          <a:p>
            <a:r>
              <a:rPr lang="en-US" sz="3200" b="1" dirty="0">
                <a:solidFill>
                  <a:schemeClr val="accent6">
                    <a:lumMod val="75000"/>
                  </a:schemeClr>
                </a:solidFill>
              </a:rPr>
              <a:t>What are their roles or relevance in the conflict?</a:t>
            </a:r>
          </a:p>
          <a:p>
            <a:pPr marL="0" lvl="0" indent="0" algn="ctr">
              <a:buNone/>
            </a:pPr>
            <a:endParaRPr lang="en-US" sz="3200" b="1" dirty="0">
              <a:solidFill>
                <a:schemeClr val="accent6">
                  <a:lumMod val="75000"/>
                </a:schemeClr>
              </a:solidFill>
            </a:endParaRPr>
          </a:p>
        </p:txBody>
      </p:sp>
      <p:pic>
        <p:nvPicPr>
          <p:cNvPr id="4" name="Picture 3" descr="hq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3701"/>
            <a:ext cx="4048125" cy="5003799"/>
          </a:xfrm>
          <a:prstGeom prst="rect">
            <a:avLst/>
          </a:prstGeom>
        </p:spPr>
      </p:pic>
      <p:sp>
        <p:nvSpPr>
          <p:cNvPr id="7" name="Slide Number Placeholder 6"/>
          <p:cNvSpPr>
            <a:spLocks noGrp="1"/>
          </p:cNvSpPr>
          <p:nvPr>
            <p:ph type="sldNum" sz="quarter" idx="12"/>
          </p:nvPr>
        </p:nvSpPr>
        <p:spPr/>
        <p:txBody>
          <a:bodyPr/>
          <a:lstStyle/>
          <a:p>
            <a:fld id="{4495655C-ED2F-C846-A562-9E0D11742FF4}" type="slidenum">
              <a:rPr lang="en-US" smtClean="0"/>
              <a:t>26</a:t>
            </a:fld>
            <a:endParaRPr lang="en-US"/>
          </a:p>
        </p:txBody>
      </p:sp>
      <p:sp>
        <p:nvSpPr>
          <p:cNvPr id="8" name="Content Placeholder 2"/>
          <p:cNvSpPr txBox="1">
            <a:spLocks/>
          </p:cNvSpPr>
          <p:nvPr/>
        </p:nvSpPr>
        <p:spPr>
          <a:xfrm>
            <a:off x="4114800" y="4953000"/>
            <a:ext cx="4810125" cy="1143000"/>
          </a:xfrm>
          <a:prstGeom prst="rect">
            <a:avLst/>
          </a:prstGeom>
          <a:solidFill>
            <a:srgbClr val="FFFFFF"/>
          </a:solidFill>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400" b="1" dirty="0">
                <a:solidFill>
                  <a:schemeClr val="accent6">
                    <a:lumMod val="75000"/>
                  </a:schemeClr>
                </a:solidFill>
              </a:rPr>
              <a:t>Thanks to </a:t>
            </a:r>
            <a:r>
              <a:rPr lang="en-US" sz="2400" dirty="0"/>
              <a:t>Julie Marie Hyde</a:t>
            </a:r>
          </a:p>
          <a:p>
            <a:pPr marL="0" indent="0">
              <a:buNone/>
            </a:pPr>
            <a:r>
              <a:rPr lang="en-US" sz="2400" u="sng" dirty="0">
                <a:hlinkClick r:id="rId3"/>
              </a:rPr>
              <a:t>https://www.youtube.com/watch?v=iywM-o-ym1Y</a:t>
            </a:r>
            <a:endParaRPr lang="en-US" sz="2400" dirty="0"/>
          </a:p>
          <a:p>
            <a:pPr marL="0" indent="0">
              <a:buNone/>
            </a:pPr>
            <a:r>
              <a:rPr lang="en-US" sz="2400" dirty="0"/>
              <a:t>Conflict Mapping </a:t>
            </a:r>
            <a:endParaRPr lang="en-US" sz="2400" b="1" dirty="0">
              <a:solidFill>
                <a:schemeClr val="accent6">
                  <a:lumMod val="75000"/>
                </a:schemeClr>
              </a:solidFill>
            </a:endParaRPr>
          </a:p>
          <a:p>
            <a:pPr marL="0" indent="0" algn="ctr">
              <a:buFont typeface="Wingdings 2"/>
              <a:buNone/>
            </a:pPr>
            <a:endParaRPr lang="en-US" sz="2400" b="1" dirty="0">
              <a:solidFill>
                <a:schemeClr val="accent6">
                  <a:lumMod val="75000"/>
                </a:schemeClr>
              </a:solidFill>
            </a:endParaRPr>
          </a:p>
        </p:txBody>
      </p:sp>
    </p:spTree>
    <p:extLst>
      <p:ext uri="{BB962C8B-B14F-4D97-AF65-F5344CB8AC3E}">
        <p14:creationId xmlns:p14="http://schemas.microsoft.com/office/powerpoint/2010/main" val="1620262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in-qimg-a62f6b97aff4450c4d12c8baa4af01f4-lq.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21012"/>
            <a:ext cx="8686799" cy="6836988"/>
          </a:xfrm>
          <a:prstGeom prst="rect">
            <a:avLst/>
          </a:prstGeom>
        </p:spPr>
      </p:pic>
      <p:sp>
        <p:nvSpPr>
          <p:cNvPr id="5" name="Slide Number Placeholder 4"/>
          <p:cNvSpPr>
            <a:spLocks noGrp="1"/>
          </p:cNvSpPr>
          <p:nvPr>
            <p:ph type="sldNum" sz="quarter" idx="12"/>
          </p:nvPr>
        </p:nvSpPr>
        <p:spPr/>
        <p:txBody>
          <a:bodyPr/>
          <a:lstStyle/>
          <a:p>
            <a:fld id="{4495655C-ED2F-C846-A562-9E0D11742FF4}" type="slidenum">
              <a:rPr lang="en-US" smtClean="0"/>
              <a:t>27</a:t>
            </a:fld>
            <a:endParaRPr lang="en-US"/>
          </a:p>
        </p:txBody>
      </p:sp>
    </p:spTree>
    <p:extLst>
      <p:ext uri="{BB962C8B-B14F-4D97-AF65-F5344CB8AC3E}">
        <p14:creationId xmlns:p14="http://schemas.microsoft.com/office/powerpoint/2010/main" val="1290079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5326"/>
            <a:ext cx="7772400" cy="792162"/>
          </a:xfrm>
        </p:spPr>
        <p:txBody>
          <a:bodyPr>
            <a:normAutofit fontScale="90000"/>
          </a:bodyPr>
          <a:lstStyle/>
          <a:p>
            <a:r>
              <a:rPr lang="en-US" dirty="0">
                <a:solidFill>
                  <a:srgbClr val="660066"/>
                </a:solidFill>
              </a:rPr>
              <a:t>The “Who” Can be Groups and Systems</a:t>
            </a:r>
          </a:p>
        </p:txBody>
      </p:sp>
      <p:sp>
        <p:nvSpPr>
          <p:cNvPr id="4" name="Slide Number Placeholder 3"/>
          <p:cNvSpPr>
            <a:spLocks noGrp="1"/>
          </p:cNvSpPr>
          <p:nvPr>
            <p:ph type="sldNum" sz="quarter" idx="12"/>
          </p:nvPr>
        </p:nvSpPr>
        <p:spPr/>
        <p:txBody>
          <a:bodyPr/>
          <a:lstStyle/>
          <a:p>
            <a:fld id="{D43A258E-717C-4617-81D7-D63D07A303A9}" type="slidenum">
              <a:rPr lang="en-US" smtClean="0"/>
              <a:pPr/>
              <a:t>28</a:t>
            </a:fld>
            <a:endParaRPr lang="en-US" dirty="0"/>
          </a:p>
        </p:txBody>
      </p:sp>
      <p:pic>
        <p:nvPicPr>
          <p:cNvPr id="6" name="Picture 5" descr="relationship_map_system_fu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8674100" cy="4953000"/>
          </a:xfrm>
          <a:prstGeom prst="rect">
            <a:avLst/>
          </a:prstGeom>
        </p:spPr>
      </p:pic>
    </p:spTree>
    <p:extLst>
      <p:ext uri="{BB962C8B-B14F-4D97-AF65-F5344CB8AC3E}">
        <p14:creationId xmlns:p14="http://schemas.microsoft.com/office/powerpoint/2010/main" val="839393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a:solidFill>
                  <a:srgbClr val="660066"/>
                </a:solidFill>
              </a:rPr>
              <a:t>A Hypothetical Situation</a:t>
            </a:r>
          </a:p>
        </p:txBody>
      </p:sp>
      <p:sp>
        <p:nvSpPr>
          <p:cNvPr id="4" name="Slide Number Placeholder 3"/>
          <p:cNvSpPr>
            <a:spLocks noGrp="1"/>
          </p:cNvSpPr>
          <p:nvPr>
            <p:ph type="sldNum" sz="quarter" idx="12"/>
          </p:nvPr>
        </p:nvSpPr>
        <p:spPr/>
        <p:txBody>
          <a:bodyPr/>
          <a:lstStyle/>
          <a:p>
            <a:fld id="{D43A258E-717C-4617-81D7-D63D07A303A9}" type="slidenum">
              <a:rPr lang="en-US" smtClean="0"/>
              <a:pPr/>
              <a:t>29</a:t>
            </a:fld>
            <a:endParaRPr lang="en-US" dirty="0"/>
          </a:p>
        </p:txBody>
      </p:sp>
      <p:sp>
        <p:nvSpPr>
          <p:cNvPr id="5" name="Content Placeholder 4"/>
          <p:cNvSpPr>
            <a:spLocks noGrp="1"/>
          </p:cNvSpPr>
          <p:nvPr>
            <p:ph sz="quarter" idx="1"/>
          </p:nvPr>
        </p:nvSpPr>
        <p:spPr>
          <a:xfrm>
            <a:off x="609600" y="1066800"/>
            <a:ext cx="8305800" cy="5029200"/>
          </a:xfrm>
        </p:spPr>
        <p:txBody>
          <a:bodyPr>
            <a:normAutofit fontScale="92500" lnSpcReduction="10000"/>
          </a:bodyPr>
          <a:lstStyle/>
          <a:p>
            <a:pPr marL="0" indent="0">
              <a:buNone/>
            </a:pPr>
            <a:r>
              <a:rPr lang="en-US" dirty="0">
                <a:solidFill>
                  <a:srgbClr val="660066"/>
                </a:solidFill>
              </a:rPr>
              <a:t>Sara and Dwayne have a 10 year old son, </a:t>
            </a:r>
            <a:r>
              <a:rPr lang="en-US" dirty="0" err="1">
                <a:solidFill>
                  <a:srgbClr val="660066"/>
                </a:solidFill>
              </a:rPr>
              <a:t>DeJahn</a:t>
            </a:r>
            <a:r>
              <a:rPr lang="en-US" dirty="0">
                <a:solidFill>
                  <a:srgbClr val="660066"/>
                </a:solidFill>
              </a:rPr>
              <a:t>, (their only child) who has been identified as having severe ADHD and moderate autism. Sara and Dwayne divorced four years ago and tensions of supporting their son contributed to the divorce. In addition, there was domestic violence that resulted in restraining orders which limited contact. Since the divorce Sara has  had sole custody and has been the primary caretaker. She has a relatively stable and constructive working relationship with </a:t>
            </a:r>
            <a:r>
              <a:rPr lang="en-US" dirty="0" err="1">
                <a:solidFill>
                  <a:srgbClr val="660066"/>
                </a:solidFill>
              </a:rPr>
              <a:t>DeJahn’s</a:t>
            </a:r>
            <a:r>
              <a:rPr lang="en-US" dirty="0">
                <a:solidFill>
                  <a:srgbClr val="660066"/>
                </a:solidFill>
              </a:rPr>
              <a:t> elementary school and his district. They have been strongly supported emotionally and financially by Sara’s mother. Last year Dwayne married Tanya and both have now been granted shared custody but with limitations. Dwayne and Tanya believe that the school has not been providing adequate support and intervention for </a:t>
            </a:r>
            <a:r>
              <a:rPr lang="en-US" dirty="0" err="1">
                <a:solidFill>
                  <a:srgbClr val="660066"/>
                </a:solidFill>
              </a:rPr>
              <a:t>DeJahn</a:t>
            </a:r>
            <a:r>
              <a:rPr lang="en-US" dirty="0">
                <a:solidFill>
                  <a:srgbClr val="660066"/>
                </a:solidFill>
              </a:rPr>
              <a:t> and want to have him receive more. They are threatening to escalate the case against Sara and the school district.</a:t>
            </a:r>
          </a:p>
        </p:txBody>
      </p:sp>
    </p:spTree>
    <p:extLst>
      <p:ext uri="{BB962C8B-B14F-4D97-AF65-F5344CB8AC3E}">
        <p14:creationId xmlns:p14="http://schemas.microsoft.com/office/powerpoint/2010/main" val="48328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773362"/>
          </a:xfrm>
        </p:spPr>
        <p:txBody>
          <a:bodyPr>
            <a:normAutofit/>
          </a:bodyPr>
          <a:lstStyle/>
          <a:p>
            <a:r>
              <a:rPr lang="en-US" sz="3200" b="1" dirty="0">
                <a:solidFill>
                  <a:srgbClr val="008000"/>
                </a:solidFill>
                <a:latin typeface="Candara"/>
                <a:cs typeface="Candara"/>
              </a:rPr>
              <a:t>Getting to Know You – At Your Table</a:t>
            </a:r>
            <a:br>
              <a:rPr lang="en-US" sz="3200" b="1" dirty="0">
                <a:solidFill>
                  <a:srgbClr val="008000"/>
                </a:solidFill>
                <a:latin typeface="Candara"/>
                <a:cs typeface="Candara"/>
              </a:rPr>
            </a:br>
            <a:br>
              <a:rPr lang="en-US" sz="3200" b="1" dirty="0">
                <a:solidFill>
                  <a:srgbClr val="008000"/>
                </a:solidFill>
                <a:latin typeface="Candara"/>
                <a:cs typeface="Candara"/>
              </a:rPr>
            </a:br>
            <a:r>
              <a:rPr lang="en-US" sz="2400" b="1" dirty="0">
                <a:solidFill>
                  <a:srgbClr val="008000"/>
                </a:solidFill>
                <a:latin typeface="Candara"/>
                <a:cs typeface="Candara"/>
              </a:rPr>
              <a:t>Choose one of the questions below and share with your colleagues a short answer to that question in terms of your recent experience in your special education work. </a:t>
            </a:r>
          </a:p>
        </p:txBody>
      </p:sp>
      <p:sp>
        <p:nvSpPr>
          <p:cNvPr id="4" name="Slide Number Placeholder 3"/>
          <p:cNvSpPr>
            <a:spLocks noGrp="1"/>
          </p:cNvSpPr>
          <p:nvPr>
            <p:ph type="sldNum" sz="quarter" idx="12"/>
          </p:nvPr>
        </p:nvSpPr>
        <p:spPr/>
        <p:txBody>
          <a:bodyPr/>
          <a:lstStyle/>
          <a:p>
            <a:fld id="{4495655C-ED2F-C846-A562-9E0D11742FF4}" type="slidenum">
              <a:rPr lang="en-US" smtClean="0"/>
              <a:t>3</a:t>
            </a:fld>
            <a:endParaRPr lang="en-US"/>
          </a:p>
        </p:txBody>
      </p:sp>
      <p:pic>
        <p:nvPicPr>
          <p:cNvPr id="6" name="Picture 5"/>
          <p:cNvPicPr>
            <a:picLocks noChangeAspect="1"/>
          </p:cNvPicPr>
          <p:nvPr/>
        </p:nvPicPr>
        <p:blipFill>
          <a:blip r:embed="rId2"/>
          <a:stretch>
            <a:fillRect/>
          </a:stretch>
        </p:blipFill>
        <p:spPr>
          <a:xfrm>
            <a:off x="3581400" y="3200400"/>
            <a:ext cx="1943100" cy="2722285"/>
          </a:xfrm>
          <a:prstGeom prst="rect">
            <a:avLst/>
          </a:prstGeom>
        </p:spPr>
      </p:pic>
      <p:pic>
        <p:nvPicPr>
          <p:cNvPr id="7" name="Picture 6"/>
          <p:cNvPicPr>
            <a:picLocks noChangeAspect="1"/>
          </p:cNvPicPr>
          <p:nvPr/>
        </p:nvPicPr>
        <p:blipFill>
          <a:blip r:embed="rId3"/>
          <a:stretch>
            <a:fillRect/>
          </a:stretch>
        </p:blipFill>
        <p:spPr>
          <a:xfrm>
            <a:off x="6324600" y="3200400"/>
            <a:ext cx="2001838" cy="2669117"/>
          </a:xfrm>
          <a:prstGeom prst="rect">
            <a:avLst/>
          </a:prstGeom>
        </p:spPr>
      </p:pic>
      <p:pic>
        <p:nvPicPr>
          <p:cNvPr id="8" name="Picture 7"/>
          <p:cNvPicPr>
            <a:picLocks noChangeAspect="1"/>
          </p:cNvPicPr>
          <p:nvPr/>
        </p:nvPicPr>
        <p:blipFill>
          <a:blip r:embed="rId4"/>
          <a:stretch>
            <a:fillRect/>
          </a:stretch>
        </p:blipFill>
        <p:spPr>
          <a:xfrm>
            <a:off x="685800" y="3124200"/>
            <a:ext cx="2136776" cy="2812971"/>
          </a:xfrm>
          <a:prstGeom prst="rect">
            <a:avLst/>
          </a:prstGeom>
        </p:spPr>
      </p:pic>
    </p:spTree>
    <p:extLst>
      <p:ext uri="{BB962C8B-B14F-4D97-AF65-F5344CB8AC3E}">
        <p14:creationId xmlns:p14="http://schemas.microsoft.com/office/powerpoint/2010/main" val="3318391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867"/>
            <a:ext cx="7772400" cy="944562"/>
          </a:xfrm>
        </p:spPr>
        <p:txBody>
          <a:bodyPr>
            <a:normAutofit/>
          </a:bodyPr>
          <a:lstStyle/>
          <a:p>
            <a:r>
              <a:rPr lang="en-US" dirty="0">
                <a:solidFill>
                  <a:srgbClr val="660066"/>
                </a:solidFill>
              </a:rPr>
              <a:t>Let’s Flesh Out the Who</a:t>
            </a:r>
          </a:p>
        </p:txBody>
      </p:sp>
      <p:sp>
        <p:nvSpPr>
          <p:cNvPr id="4" name="Slide Number Placeholder 3"/>
          <p:cNvSpPr>
            <a:spLocks noGrp="1"/>
          </p:cNvSpPr>
          <p:nvPr>
            <p:ph type="sldNum" sz="quarter" idx="12"/>
          </p:nvPr>
        </p:nvSpPr>
        <p:spPr/>
        <p:txBody>
          <a:bodyPr/>
          <a:lstStyle/>
          <a:p>
            <a:fld id="{D43A258E-717C-4617-81D7-D63D07A303A9}" type="slidenum">
              <a:rPr lang="en-US" smtClean="0"/>
              <a:pPr/>
              <a:t>30</a:t>
            </a:fld>
            <a:endParaRPr lang="en-US" dirty="0"/>
          </a:p>
        </p:txBody>
      </p:sp>
      <p:sp>
        <p:nvSpPr>
          <p:cNvPr id="6" name="Oval 5"/>
          <p:cNvSpPr/>
          <p:nvPr/>
        </p:nvSpPr>
        <p:spPr>
          <a:xfrm>
            <a:off x="2057400" y="1066800"/>
            <a:ext cx="2057400" cy="1828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Father</a:t>
            </a:r>
          </a:p>
        </p:txBody>
      </p:sp>
      <p:sp>
        <p:nvSpPr>
          <p:cNvPr id="7" name="Isosceles Triangle 6"/>
          <p:cNvSpPr/>
          <p:nvPr/>
        </p:nvSpPr>
        <p:spPr>
          <a:xfrm flipH="1">
            <a:off x="5105400" y="152400"/>
            <a:ext cx="3810000" cy="4876800"/>
          </a:xfrm>
          <a:prstGeom prst="triangl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Educational</a:t>
            </a:r>
            <a:r>
              <a:rPr lang="en-US" sz="2400" b="1" dirty="0"/>
              <a:t> </a:t>
            </a:r>
            <a:r>
              <a:rPr lang="en-US" sz="2400" b="1" dirty="0">
                <a:solidFill>
                  <a:srgbClr val="660066"/>
                </a:solidFill>
              </a:rPr>
              <a:t>System</a:t>
            </a:r>
          </a:p>
        </p:txBody>
      </p:sp>
      <p:sp>
        <p:nvSpPr>
          <p:cNvPr id="8" name="Rectangle 7"/>
          <p:cNvSpPr/>
          <p:nvPr/>
        </p:nvSpPr>
        <p:spPr>
          <a:xfrm>
            <a:off x="6172200" y="2286000"/>
            <a:ext cx="1676400" cy="9906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Educator</a:t>
            </a:r>
          </a:p>
        </p:txBody>
      </p:sp>
      <p:sp>
        <p:nvSpPr>
          <p:cNvPr id="9" name="Frame 8"/>
          <p:cNvSpPr/>
          <p:nvPr/>
        </p:nvSpPr>
        <p:spPr>
          <a:xfrm>
            <a:off x="4267200" y="9906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419600" y="1295400"/>
            <a:ext cx="1219199" cy="707886"/>
          </a:xfrm>
          <a:prstGeom prst="rect">
            <a:avLst/>
          </a:prstGeom>
          <a:noFill/>
        </p:spPr>
        <p:txBody>
          <a:bodyPr wrap="square" rtlCol="0">
            <a:spAutoFit/>
          </a:bodyPr>
          <a:lstStyle/>
          <a:p>
            <a:r>
              <a:rPr lang="en-US" sz="2000" b="1" dirty="0">
                <a:solidFill>
                  <a:srgbClr val="660066"/>
                </a:solidFill>
              </a:rPr>
              <a:t>Father’s Lawyer</a:t>
            </a:r>
          </a:p>
        </p:txBody>
      </p:sp>
      <p:sp>
        <p:nvSpPr>
          <p:cNvPr id="11" name="Content Placeholder 10"/>
          <p:cNvSpPr>
            <a:spLocks noGrp="1"/>
          </p:cNvSpPr>
          <p:nvPr>
            <p:ph sz="quarter" idx="1"/>
          </p:nvPr>
        </p:nvSpPr>
        <p:spPr>
          <a:xfrm>
            <a:off x="228600" y="2895600"/>
            <a:ext cx="1828800" cy="2667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800" b="1" dirty="0"/>
              <a:t>Grand-mother</a:t>
            </a:r>
          </a:p>
        </p:txBody>
      </p:sp>
      <p:sp>
        <p:nvSpPr>
          <p:cNvPr id="12" name="Content Placeholder 10"/>
          <p:cNvSpPr txBox="1">
            <a:spLocks/>
          </p:cNvSpPr>
          <p:nvPr/>
        </p:nvSpPr>
        <p:spPr>
          <a:xfrm>
            <a:off x="1676400" y="3657600"/>
            <a:ext cx="3124200" cy="2895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a:t>Mother</a:t>
            </a:r>
          </a:p>
        </p:txBody>
      </p:sp>
      <p:sp>
        <p:nvSpPr>
          <p:cNvPr id="14" name="Content Placeholder 10"/>
          <p:cNvSpPr txBox="1">
            <a:spLocks/>
          </p:cNvSpPr>
          <p:nvPr/>
        </p:nvSpPr>
        <p:spPr>
          <a:xfrm>
            <a:off x="152400" y="914400"/>
            <a:ext cx="1524000" cy="1447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1800" b="1" dirty="0"/>
              <a:t>Step Mother</a:t>
            </a:r>
          </a:p>
        </p:txBody>
      </p:sp>
      <p:sp>
        <p:nvSpPr>
          <p:cNvPr id="15" name="Frame 14"/>
          <p:cNvSpPr/>
          <p:nvPr/>
        </p:nvSpPr>
        <p:spPr>
          <a:xfrm>
            <a:off x="4953000" y="52578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5105400" y="5638800"/>
            <a:ext cx="1219199" cy="707886"/>
          </a:xfrm>
          <a:prstGeom prst="rect">
            <a:avLst/>
          </a:prstGeom>
          <a:noFill/>
        </p:spPr>
        <p:txBody>
          <a:bodyPr wrap="square" rtlCol="0">
            <a:spAutoFit/>
          </a:bodyPr>
          <a:lstStyle/>
          <a:p>
            <a:r>
              <a:rPr lang="en-US" sz="2000" b="1" dirty="0">
                <a:solidFill>
                  <a:srgbClr val="660066"/>
                </a:solidFill>
              </a:rPr>
              <a:t>Mother’s Lawyer</a:t>
            </a:r>
          </a:p>
        </p:txBody>
      </p:sp>
    </p:spTree>
    <p:extLst>
      <p:ext uri="{BB962C8B-B14F-4D97-AF65-F5344CB8AC3E}">
        <p14:creationId xmlns:p14="http://schemas.microsoft.com/office/powerpoint/2010/main" val="3300324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867"/>
            <a:ext cx="7772400" cy="944562"/>
          </a:xfrm>
        </p:spPr>
        <p:txBody>
          <a:bodyPr>
            <a:normAutofit/>
          </a:bodyPr>
          <a:lstStyle/>
          <a:p>
            <a:r>
              <a:rPr lang="en-US" sz="3600" dirty="0">
                <a:solidFill>
                  <a:srgbClr val="660066"/>
                </a:solidFill>
              </a:rPr>
              <a:t>Let’s Flesh Out the “How Related”</a:t>
            </a:r>
          </a:p>
        </p:txBody>
      </p:sp>
      <p:sp>
        <p:nvSpPr>
          <p:cNvPr id="4" name="Slide Number Placeholder 3"/>
          <p:cNvSpPr>
            <a:spLocks noGrp="1"/>
          </p:cNvSpPr>
          <p:nvPr>
            <p:ph type="sldNum" sz="quarter" idx="12"/>
          </p:nvPr>
        </p:nvSpPr>
        <p:spPr/>
        <p:txBody>
          <a:bodyPr/>
          <a:lstStyle/>
          <a:p>
            <a:fld id="{D43A258E-717C-4617-81D7-D63D07A303A9}" type="slidenum">
              <a:rPr lang="en-US" smtClean="0"/>
              <a:pPr/>
              <a:t>31</a:t>
            </a:fld>
            <a:endParaRPr lang="en-US" dirty="0"/>
          </a:p>
        </p:txBody>
      </p:sp>
      <p:sp>
        <p:nvSpPr>
          <p:cNvPr id="6" name="Oval 5"/>
          <p:cNvSpPr/>
          <p:nvPr/>
        </p:nvSpPr>
        <p:spPr>
          <a:xfrm>
            <a:off x="2057400" y="1066800"/>
            <a:ext cx="2057400" cy="1828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Father</a:t>
            </a:r>
          </a:p>
        </p:txBody>
      </p:sp>
      <p:sp>
        <p:nvSpPr>
          <p:cNvPr id="7" name="Isosceles Triangle 6"/>
          <p:cNvSpPr/>
          <p:nvPr/>
        </p:nvSpPr>
        <p:spPr>
          <a:xfrm flipH="1">
            <a:off x="5105400" y="152400"/>
            <a:ext cx="3810000" cy="4876800"/>
          </a:xfrm>
          <a:prstGeom prst="triangl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Educational</a:t>
            </a:r>
            <a:r>
              <a:rPr lang="en-US" sz="2400" b="1" dirty="0"/>
              <a:t> </a:t>
            </a:r>
            <a:r>
              <a:rPr lang="en-US" sz="2400" b="1" dirty="0">
                <a:solidFill>
                  <a:srgbClr val="660066"/>
                </a:solidFill>
              </a:rPr>
              <a:t>System</a:t>
            </a:r>
          </a:p>
        </p:txBody>
      </p:sp>
      <p:sp>
        <p:nvSpPr>
          <p:cNvPr id="8" name="Rectangle 7"/>
          <p:cNvSpPr/>
          <p:nvPr/>
        </p:nvSpPr>
        <p:spPr>
          <a:xfrm>
            <a:off x="6172200" y="2286000"/>
            <a:ext cx="1676400" cy="9906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Educator</a:t>
            </a:r>
          </a:p>
        </p:txBody>
      </p:sp>
      <p:sp>
        <p:nvSpPr>
          <p:cNvPr id="9" name="Frame 8"/>
          <p:cNvSpPr/>
          <p:nvPr/>
        </p:nvSpPr>
        <p:spPr>
          <a:xfrm>
            <a:off x="4267200" y="9906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419600" y="1295400"/>
            <a:ext cx="1219199" cy="707886"/>
          </a:xfrm>
          <a:prstGeom prst="rect">
            <a:avLst/>
          </a:prstGeom>
          <a:noFill/>
        </p:spPr>
        <p:txBody>
          <a:bodyPr wrap="square" rtlCol="0">
            <a:spAutoFit/>
          </a:bodyPr>
          <a:lstStyle/>
          <a:p>
            <a:r>
              <a:rPr lang="en-US" sz="2000" b="1" dirty="0">
                <a:solidFill>
                  <a:srgbClr val="660066"/>
                </a:solidFill>
              </a:rPr>
              <a:t>Father’s Lawyer</a:t>
            </a:r>
          </a:p>
        </p:txBody>
      </p:sp>
      <p:sp>
        <p:nvSpPr>
          <p:cNvPr id="11" name="Content Placeholder 10"/>
          <p:cNvSpPr>
            <a:spLocks noGrp="1"/>
          </p:cNvSpPr>
          <p:nvPr>
            <p:ph sz="quarter" idx="1"/>
          </p:nvPr>
        </p:nvSpPr>
        <p:spPr>
          <a:xfrm>
            <a:off x="228600" y="2895600"/>
            <a:ext cx="1828800" cy="2667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800" b="1" dirty="0"/>
              <a:t>Grand-mother</a:t>
            </a:r>
          </a:p>
        </p:txBody>
      </p:sp>
      <p:sp>
        <p:nvSpPr>
          <p:cNvPr id="12" name="Content Placeholder 10"/>
          <p:cNvSpPr txBox="1">
            <a:spLocks/>
          </p:cNvSpPr>
          <p:nvPr/>
        </p:nvSpPr>
        <p:spPr>
          <a:xfrm>
            <a:off x="1676400" y="3657600"/>
            <a:ext cx="3124200" cy="2895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a:t>Mother</a:t>
            </a:r>
          </a:p>
        </p:txBody>
      </p:sp>
      <p:sp>
        <p:nvSpPr>
          <p:cNvPr id="14" name="Content Placeholder 10"/>
          <p:cNvSpPr txBox="1">
            <a:spLocks/>
          </p:cNvSpPr>
          <p:nvPr/>
        </p:nvSpPr>
        <p:spPr>
          <a:xfrm>
            <a:off x="152400" y="914400"/>
            <a:ext cx="1524000" cy="1447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1800" b="1" dirty="0"/>
              <a:t>Step Mother</a:t>
            </a:r>
          </a:p>
        </p:txBody>
      </p:sp>
      <p:sp>
        <p:nvSpPr>
          <p:cNvPr id="15" name="Frame 14"/>
          <p:cNvSpPr/>
          <p:nvPr/>
        </p:nvSpPr>
        <p:spPr>
          <a:xfrm>
            <a:off x="4953000" y="52578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5105400" y="5638800"/>
            <a:ext cx="1219199" cy="707886"/>
          </a:xfrm>
          <a:prstGeom prst="rect">
            <a:avLst/>
          </a:prstGeom>
          <a:noFill/>
        </p:spPr>
        <p:txBody>
          <a:bodyPr wrap="square" rtlCol="0">
            <a:spAutoFit/>
          </a:bodyPr>
          <a:lstStyle/>
          <a:p>
            <a:r>
              <a:rPr lang="en-US" sz="2000" b="1" dirty="0">
                <a:solidFill>
                  <a:srgbClr val="660066"/>
                </a:solidFill>
              </a:rPr>
              <a:t>Mother’s Lawyer</a:t>
            </a:r>
          </a:p>
        </p:txBody>
      </p:sp>
      <p:cxnSp>
        <p:nvCxnSpPr>
          <p:cNvPr id="18" name="Straight Arrow Connector 17"/>
          <p:cNvCxnSpPr/>
          <p:nvPr/>
        </p:nvCxnSpPr>
        <p:spPr>
          <a:xfrm>
            <a:off x="1905000" y="3276600"/>
            <a:ext cx="762000" cy="381000"/>
          </a:xfrm>
          <a:prstGeom prst="straightConnector1">
            <a:avLst/>
          </a:prstGeom>
          <a:ln w="2857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981200" y="3200400"/>
            <a:ext cx="762000" cy="381000"/>
          </a:xfrm>
          <a:prstGeom prst="straightConnector1">
            <a:avLst/>
          </a:prstGeom>
          <a:ln w="2857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676400" y="1143000"/>
            <a:ext cx="533400" cy="152400"/>
          </a:xfrm>
          <a:prstGeom prst="straightConnector1">
            <a:avLst/>
          </a:prstGeom>
          <a:ln w="2857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676400" y="1295400"/>
            <a:ext cx="533400" cy="152400"/>
          </a:xfrm>
          <a:prstGeom prst="straightConnector1">
            <a:avLst/>
          </a:prstGeom>
          <a:ln w="28575"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p:nvPr/>
        </p:nvCxnSpPr>
        <p:spPr>
          <a:xfrm flipV="1">
            <a:off x="1295400" y="2438400"/>
            <a:ext cx="762000" cy="381000"/>
          </a:xfrm>
          <a:prstGeom prst="bentConnector3">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16200000" flipV="1">
            <a:off x="3124200" y="3124200"/>
            <a:ext cx="762000" cy="304800"/>
          </a:xfrm>
          <a:prstGeom prst="bentConnector3">
            <a:avLst>
              <a:gd name="adj1" fmla="val 43333"/>
            </a:avLst>
          </a:prstGeom>
          <a:ln w="76200" cmpd="tri">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rot="16200000" flipH="1">
            <a:off x="1143000" y="2438400"/>
            <a:ext cx="1905000" cy="533400"/>
          </a:xfrm>
          <a:prstGeom prst="bentConnector3">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8" idx="1"/>
          </p:cNvCxnSpPr>
          <p:nvPr/>
        </p:nvCxnSpPr>
        <p:spPr>
          <a:xfrm flipV="1">
            <a:off x="4495800" y="2781300"/>
            <a:ext cx="1676400" cy="1257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800600" y="3962400"/>
            <a:ext cx="1447800" cy="495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810000" y="1143000"/>
            <a:ext cx="381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419600" y="6248400"/>
            <a:ext cx="381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a:xfrm rot="10800000">
            <a:off x="3810000" y="2667000"/>
            <a:ext cx="1828800" cy="990600"/>
          </a:xfrm>
          <a:prstGeom prst="bentConnector3">
            <a:avLst>
              <a:gd name="adj1" fmla="val 50000"/>
            </a:avLst>
          </a:prstGeom>
          <a:ln w="76200" cmpd="tri">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Elbow Connector 27"/>
          <p:cNvCxnSpPr/>
          <p:nvPr/>
        </p:nvCxnSpPr>
        <p:spPr>
          <a:xfrm rot="10800000">
            <a:off x="4038600" y="2514600"/>
            <a:ext cx="2133600" cy="533400"/>
          </a:xfrm>
          <a:prstGeom prst="bentConnector3">
            <a:avLst>
              <a:gd name="adj1" fmla="val 50000"/>
            </a:avLst>
          </a:prstGeom>
          <a:ln w="76200" cmpd="tri">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7274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3080"/>
            <a:ext cx="8001000" cy="1554162"/>
          </a:xfrm>
        </p:spPr>
        <p:txBody>
          <a:bodyPr>
            <a:normAutofit fontScale="90000"/>
          </a:bodyPr>
          <a:lstStyle/>
          <a:p>
            <a:r>
              <a:rPr lang="en-US" dirty="0">
                <a:solidFill>
                  <a:srgbClr val="660066"/>
                </a:solidFill>
              </a:rPr>
              <a:t>Based on This Conflict Map. What General, Refining and Testing Questions Would You Ask as a Conflict Coach?</a:t>
            </a:r>
          </a:p>
        </p:txBody>
      </p:sp>
      <p:sp>
        <p:nvSpPr>
          <p:cNvPr id="4" name="Slide Number Placeholder 3"/>
          <p:cNvSpPr>
            <a:spLocks noGrp="1"/>
          </p:cNvSpPr>
          <p:nvPr>
            <p:ph type="sldNum" sz="quarter" idx="12"/>
          </p:nvPr>
        </p:nvSpPr>
        <p:spPr/>
        <p:txBody>
          <a:bodyPr/>
          <a:lstStyle/>
          <a:p>
            <a:fld id="{D43A258E-717C-4617-81D7-D63D07A303A9}" type="slidenum">
              <a:rPr lang="en-US" smtClean="0"/>
              <a:pPr/>
              <a:t>32</a:t>
            </a:fld>
            <a:endParaRPr lang="en-US" dirty="0"/>
          </a:p>
        </p:txBody>
      </p:sp>
      <p:sp>
        <p:nvSpPr>
          <p:cNvPr id="5" name="Content Placeholder 4"/>
          <p:cNvSpPr>
            <a:spLocks noGrp="1"/>
          </p:cNvSpPr>
          <p:nvPr>
            <p:ph sz="quarter" idx="1"/>
          </p:nvPr>
        </p:nvSpPr>
        <p:spPr>
          <a:xfrm>
            <a:off x="457200" y="1981200"/>
            <a:ext cx="8382000" cy="4038600"/>
          </a:xfrm>
        </p:spPr>
        <p:txBody>
          <a:bodyPr>
            <a:noAutofit/>
          </a:bodyPr>
          <a:lstStyle/>
          <a:p>
            <a:r>
              <a:rPr lang="en-US" sz="4400" dirty="0">
                <a:solidFill>
                  <a:schemeClr val="tx2">
                    <a:lumMod val="50000"/>
                  </a:schemeClr>
                </a:solidFill>
              </a:rPr>
              <a:t>What  General Questions Would You Ask?</a:t>
            </a:r>
          </a:p>
          <a:p>
            <a:r>
              <a:rPr lang="en-US" sz="4400" dirty="0">
                <a:solidFill>
                  <a:schemeClr val="bg2">
                    <a:lumMod val="50000"/>
                  </a:schemeClr>
                </a:solidFill>
              </a:rPr>
              <a:t>What Refining Questions Would You Ask? </a:t>
            </a:r>
          </a:p>
          <a:p>
            <a:r>
              <a:rPr lang="en-US" sz="4400" dirty="0">
                <a:solidFill>
                  <a:schemeClr val="bg2">
                    <a:lumMod val="25000"/>
                  </a:schemeClr>
                </a:solidFill>
              </a:rPr>
              <a:t>What Testing Questions Would You Ask? </a:t>
            </a:r>
          </a:p>
        </p:txBody>
      </p:sp>
    </p:spTree>
    <p:extLst>
      <p:ext uri="{BB962C8B-B14F-4D97-AF65-F5344CB8AC3E}">
        <p14:creationId xmlns:p14="http://schemas.microsoft.com/office/powerpoint/2010/main" val="2051618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66"/>
                </a:solidFill>
              </a:rPr>
              <a:t>Does This Map Change Per Issue? </a:t>
            </a:r>
          </a:p>
        </p:txBody>
      </p:sp>
      <p:sp>
        <p:nvSpPr>
          <p:cNvPr id="4" name="Slide Number Placeholder 3"/>
          <p:cNvSpPr>
            <a:spLocks noGrp="1"/>
          </p:cNvSpPr>
          <p:nvPr>
            <p:ph type="sldNum" sz="quarter" idx="12"/>
          </p:nvPr>
        </p:nvSpPr>
        <p:spPr/>
        <p:txBody>
          <a:bodyPr/>
          <a:lstStyle/>
          <a:p>
            <a:fld id="{D43A258E-717C-4617-81D7-D63D07A303A9}" type="slidenum">
              <a:rPr lang="en-US" smtClean="0"/>
              <a:pPr/>
              <a:t>33</a:t>
            </a:fld>
            <a:endParaRPr lang="en-US" dirty="0"/>
          </a:p>
        </p:txBody>
      </p:sp>
      <p:sp>
        <p:nvSpPr>
          <p:cNvPr id="5" name="Content Placeholder 4"/>
          <p:cNvSpPr>
            <a:spLocks noGrp="1"/>
          </p:cNvSpPr>
          <p:nvPr>
            <p:ph sz="quarter" idx="1"/>
          </p:nvPr>
        </p:nvSpPr>
        <p:spPr/>
        <p:txBody>
          <a:bodyPr>
            <a:noAutofit/>
          </a:bodyPr>
          <a:lstStyle/>
          <a:p>
            <a:pPr marL="0" indent="0">
              <a:buNone/>
            </a:pPr>
            <a:r>
              <a:rPr lang="en-US" sz="4000" dirty="0">
                <a:solidFill>
                  <a:srgbClr val="660066"/>
                </a:solidFill>
              </a:rPr>
              <a:t>Assume there are two key issues in the conflict:</a:t>
            </a:r>
          </a:p>
          <a:p>
            <a:r>
              <a:rPr lang="en-US" sz="4000" dirty="0">
                <a:solidFill>
                  <a:srgbClr val="660066"/>
                </a:solidFill>
              </a:rPr>
              <a:t>1. The role of the father in shared decision-making in </a:t>
            </a:r>
            <a:r>
              <a:rPr lang="en-US" sz="4000" dirty="0" err="1">
                <a:solidFill>
                  <a:srgbClr val="660066"/>
                </a:solidFill>
              </a:rPr>
              <a:t>DeJahn’s</a:t>
            </a:r>
            <a:r>
              <a:rPr lang="en-US" sz="4000" dirty="0">
                <a:solidFill>
                  <a:srgbClr val="660066"/>
                </a:solidFill>
              </a:rPr>
              <a:t> education</a:t>
            </a:r>
          </a:p>
          <a:p>
            <a:r>
              <a:rPr lang="en-US" sz="4000" dirty="0">
                <a:solidFill>
                  <a:srgbClr val="660066"/>
                </a:solidFill>
              </a:rPr>
              <a:t>The interventions desired by Sara and Dwayne/Tanya</a:t>
            </a:r>
          </a:p>
          <a:p>
            <a:endParaRPr lang="en-US" sz="4000" dirty="0">
              <a:solidFill>
                <a:srgbClr val="660066"/>
              </a:solidFill>
            </a:endParaRPr>
          </a:p>
        </p:txBody>
      </p:sp>
    </p:spTree>
    <p:extLst>
      <p:ext uri="{BB962C8B-B14F-4D97-AF65-F5344CB8AC3E}">
        <p14:creationId xmlns:p14="http://schemas.microsoft.com/office/powerpoint/2010/main" val="138964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867"/>
            <a:ext cx="7772400" cy="944562"/>
          </a:xfrm>
        </p:spPr>
        <p:txBody>
          <a:bodyPr>
            <a:normAutofit/>
          </a:bodyPr>
          <a:lstStyle/>
          <a:p>
            <a:r>
              <a:rPr lang="en-US" sz="3600" dirty="0">
                <a:solidFill>
                  <a:srgbClr val="660066"/>
                </a:solidFill>
              </a:rPr>
              <a:t>Shared Decision-Making</a:t>
            </a:r>
          </a:p>
        </p:txBody>
      </p:sp>
      <p:sp>
        <p:nvSpPr>
          <p:cNvPr id="4" name="Slide Number Placeholder 3"/>
          <p:cNvSpPr>
            <a:spLocks noGrp="1"/>
          </p:cNvSpPr>
          <p:nvPr>
            <p:ph type="sldNum" sz="quarter" idx="12"/>
          </p:nvPr>
        </p:nvSpPr>
        <p:spPr/>
        <p:txBody>
          <a:bodyPr/>
          <a:lstStyle/>
          <a:p>
            <a:fld id="{D43A258E-717C-4617-81D7-D63D07A303A9}" type="slidenum">
              <a:rPr lang="en-US" smtClean="0"/>
              <a:pPr/>
              <a:t>34</a:t>
            </a:fld>
            <a:endParaRPr lang="en-US" dirty="0"/>
          </a:p>
        </p:txBody>
      </p:sp>
      <p:sp>
        <p:nvSpPr>
          <p:cNvPr id="6" name="Oval 5"/>
          <p:cNvSpPr/>
          <p:nvPr/>
        </p:nvSpPr>
        <p:spPr>
          <a:xfrm>
            <a:off x="2057400" y="1066800"/>
            <a:ext cx="2057400" cy="1828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Father</a:t>
            </a:r>
          </a:p>
        </p:txBody>
      </p:sp>
      <p:sp>
        <p:nvSpPr>
          <p:cNvPr id="7" name="Isosceles Triangle 6"/>
          <p:cNvSpPr/>
          <p:nvPr/>
        </p:nvSpPr>
        <p:spPr>
          <a:xfrm flipH="1">
            <a:off x="6248400" y="1371600"/>
            <a:ext cx="2667000" cy="3581400"/>
          </a:xfrm>
          <a:prstGeom prst="triangl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660066"/>
                </a:solidFill>
              </a:rPr>
              <a:t>Educational</a:t>
            </a:r>
            <a:r>
              <a:rPr lang="en-US" b="1" dirty="0"/>
              <a:t> </a:t>
            </a:r>
            <a:r>
              <a:rPr lang="en-US" b="1" dirty="0">
                <a:solidFill>
                  <a:srgbClr val="660066"/>
                </a:solidFill>
              </a:rPr>
              <a:t>System</a:t>
            </a:r>
          </a:p>
        </p:txBody>
      </p:sp>
      <p:sp>
        <p:nvSpPr>
          <p:cNvPr id="8" name="Rectangle 7"/>
          <p:cNvSpPr/>
          <p:nvPr/>
        </p:nvSpPr>
        <p:spPr>
          <a:xfrm>
            <a:off x="7162800" y="1828800"/>
            <a:ext cx="1066800" cy="6858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660066"/>
                </a:solidFill>
              </a:rPr>
              <a:t>Educator</a:t>
            </a:r>
          </a:p>
        </p:txBody>
      </p:sp>
      <p:sp>
        <p:nvSpPr>
          <p:cNvPr id="9" name="Frame 8"/>
          <p:cNvSpPr/>
          <p:nvPr/>
        </p:nvSpPr>
        <p:spPr>
          <a:xfrm>
            <a:off x="4267200" y="9906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419600" y="1295400"/>
            <a:ext cx="1219199" cy="707886"/>
          </a:xfrm>
          <a:prstGeom prst="rect">
            <a:avLst/>
          </a:prstGeom>
          <a:noFill/>
        </p:spPr>
        <p:txBody>
          <a:bodyPr wrap="square" rtlCol="0">
            <a:spAutoFit/>
          </a:bodyPr>
          <a:lstStyle/>
          <a:p>
            <a:r>
              <a:rPr lang="en-US" sz="2000" b="1" dirty="0">
                <a:solidFill>
                  <a:srgbClr val="660066"/>
                </a:solidFill>
              </a:rPr>
              <a:t>Father’s Lawyer</a:t>
            </a:r>
          </a:p>
        </p:txBody>
      </p:sp>
      <p:sp>
        <p:nvSpPr>
          <p:cNvPr id="11" name="Content Placeholder 10"/>
          <p:cNvSpPr>
            <a:spLocks noGrp="1"/>
          </p:cNvSpPr>
          <p:nvPr>
            <p:ph sz="quarter" idx="1"/>
          </p:nvPr>
        </p:nvSpPr>
        <p:spPr>
          <a:xfrm>
            <a:off x="228600" y="2895600"/>
            <a:ext cx="1828800" cy="2667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800" b="1" dirty="0"/>
              <a:t>Grand-mother</a:t>
            </a:r>
          </a:p>
        </p:txBody>
      </p:sp>
      <p:sp>
        <p:nvSpPr>
          <p:cNvPr id="12" name="Content Placeholder 10"/>
          <p:cNvSpPr txBox="1">
            <a:spLocks/>
          </p:cNvSpPr>
          <p:nvPr/>
        </p:nvSpPr>
        <p:spPr>
          <a:xfrm>
            <a:off x="1676400" y="3657600"/>
            <a:ext cx="3124200" cy="2895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a:t>Mother</a:t>
            </a:r>
          </a:p>
        </p:txBody>
      </p:sp>
      <p:sp>
        <p:nvSpPr>
          <p:cNvPr id="14" name="Content Placeholder 10"/>
          <p:cNvSpPr txBox="1">
            <a:spLocks/>
          </p:cNvSpPr>
          <p:nvPr/>
        </p:nvSpPr>
        <p:spPr>
          <a:xfrm>
            <a:off x="152400" y="914400"/>
            <a:ext cx="1524000" cy="1447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1800" b="1" dirty="0"/>
              <a:t>Step Mother</a:t>
            </a:r>
          </a:p>
        </p:txBody>
      </p:sp>
      <p:sp>
        <p:nvSpPr>
          <p:cNvPr id="15" name="Frame 14"/>
          <p:cNvSpPr/>
          <p:nvPr/>
        </p:nvSpPr>
        <p:spPr>
          <a:xfrm>
            <a:off x="4953000" y="52578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5105400" y="5638800"/>
            <a:ext cx="1219199" cy="707886"/>
          </a:xfrm>
          <a:prstGeom prst="rect">
            <a:avLst/>
          </a:prstGeom>
          <a:noFill/>
        </p:spPr>
        <p:txBody>
          <a:bodyPr wrap="square" rtlCol="0">
            <a:spAutoFit/>
          </a:bodyPr>
          <a:lstStyle/>
          <a:p>
            <a:r>
              <a:rPr lang="en-US" sz="2000" b="1" dirty="0">
                <a:solidFill>
                  <a:srgbClr val="660066"/>
                </a:solidFill>
              </a:rPr>
              <a:t>Mother’s Lawyer</a:t>
            </a:r>
          </a:p>
        </p:txBody>
      </p:sp>
      <p:cxnSp>
        <p:nvCxnSpPr>
          <p:cNvPr id="18" name="Straight Arrow Connector 17"/>
          <p:cNvCxnSpPr/>
          <p:nvPr/>
        </p:nvCxnSpPr>
        <p:spPr>
          <a:xfrm>
            <a:off x="1905000" y="3276600"/>
            <a:ext cx="76200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981200" y="3200400"/>
            <a:ext cx="76200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676400" y="1143000"/>
            <a:ext cx="5334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676400" y="1295400"/>
            <a:ext cx="5334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16200000" flipV="1">
            <a:off x="3124200" y="3124200"/>
            <a:ext cx="762000" cy="304800"/>
          </a:xfrm>
          <a:prstGeom prst="bentConnector3">
            <a:avLst>
              <a:gd name="adj1" fmla="val 43333"/>
            </a:avLst>
          </a:prstGeom>
          <a:ln w="76200" cmpd="tri">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rot="16200000" flipH="1">
            <a:off x="1143000" y="2438400"/>
            <a:ext cx="1905000" cy="533400"/>
          </a:xfrm>
          <a:prstGeom prst="bentConnector3">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810000" y="1143000"/>
            <a:ext cx="381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419600" y="6248400"/>
            <a:ext cx="381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rot="16200000" flipV="1">
            <a:off x="3619500" y="3695700"/>
            <a:ext cx="2819400" cy="152400"/>
          </a:xfrm>
          <a:prstGeom prst="bentConnector3">
            <a:avLst>
              <a:gd name="adj1" fmla="val 50000"/>
            </a:avLst>
          </a:prstGeom>
          <a:ln w="76200" cmpd="tri">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076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867"/>
            <a:ext cx="7772400" cy="728133"/>
          </a:xfrm>
        </p:spPr>
        <p:txBody>
          <a:bodyPr>
            <a:normAutofit/>
          </a:bodyPr>
          <a:lstStyle/>
          <a:p>
            <a:r>
              <a:rPr lang="en-US" sz="3600" dirty="0">
                <a:solidFill>
                  <a:srgbClr val="660066"/>
                </a:solidFill>
              </a:rPr>
              <a:t>Desired Interventions</a:t>
            </a:r>
          </a:p>
        </p:txBody>
      </p:sp>
      <p:sp>
        <p:nvSpPr>
          <p:cNvPr id="4" name="Slide Number Placeholder 3"/>
          <p:cNvSpPr>
            <a:spLocks noGrp="1"/>
          </p:cNvSpPr>
          <p:nvPr>
            <p:ph type="sldNum" sz="quarter" idx="12"/>
          </p:nvPr>
        </p:nvSpPr>
        <p:spPr/>
        <p:txBody>
          <a:bodyPr/>
          <a:lstStyle/>
          <a:p>
            <a:fld id="{D43A258E-717C-4617-81D7-D63D07A303A9}" type="slidenum">
              <a:rPr lang="en-US" smtClean="0"/>
              <a:pPr/>
              <a:t>35</a:t>
            </a:fld>
            <a:endParaRPr lang="en-US" dirty="0"/>
          </a:p>
        </p:txBody>
      </p:sp>
      <p:sp>
        <p:nvSpPr>
          <p:cNvPr id="6" name="Oval 5"/>
          <p:cNvSpPr/>
          <p:nvPr/>
        </p:nvSpPr>
        <p:spPr>
          <a:xfrm>
            <a:off x="2057400" y="1066800"/>
            <a:ext cx="2057400" cy="1828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Father</a:t>
            </a:r>
          </a:p>
        </p:txBody>
      </p:sp>
      <p:sp>
        <p:nvSpPr>
          <p:cNvPr id="7" name="Isosceles Triangle 6"/>
          <p:cNvSpPr/>
          <p:nvPr/>
        </p:nvSpPr>
        <p:spPr>
          <a:xfrm flipH="1">
            <a:off x="5105400" y="152400"/>
            <a:ext cx="3810000" cy="4876800"/>
          </a:xfrm>
          <a:prstGeom prst="triangl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Educational</a:t>
            </a:r>
            <a:r>
              <a:rPr lang="en-US" sz="2400" b="1" dirty="0"/>
              <a:t> </a:t>
            </a:r>
            <a:r>
              <a:rPr lang="en-US" sz="2400" b="1" dirty="0">
                <a:solidFill>
                  <a:srgbClr val="660066"/>
                </a:solidFill>
              </a:rPr>
              <a:t>System</a:t>
            </a:r>
          </a:p>
        </p:txBody>
      </p:sp>
      <p:sp>
        <p:nvSpPr>
          <p:cNvPr id="8" name="Rectangle 7"/>
          <p:cNvSpPr/>
          <p:nvPr/>
        </p:nvSpPr>
        <p:spPr>
          <a:xfrm>
            <a:off x="6172200" y="2286000"/>
            <a:ext cx="1676400" cy="9906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Educator</a:t>
            </a:r>
          </a:p>
        </p:txBody>
      </p:sp>
      <p:sp>
        <p:nvSpPr>
          <p:cNvPr id="9" name="Frame 8"/>
          <p:cNvSpPr/>
          <p:nvPr/>
        </p:nvSpPr>
        <p:spPr>
          <a:xfrm>
            <a:off x="4267200" y="9906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419600" y="1295400"/>
            <a:ext cx="1219199" cy="707886"/>
          </a:xfrm>
          <a:prstGeom prst="rect">
            <a:avLst/>
          </a:prstGeom>
          <a:noFill/>
        </p:spPr>
        <p:txBody>
          <a:bodyPr wrap="square" rtlCol="0">
            <a:spAutoFit/>
          </a:bodyPr>
          <a:lstStyle/>
          <a:p>
            <a:r>
              <a:rPr lang="en-US" sz="2000" b="1" dirty="0">
                <a:solidFill>
                  <a:srgbClr val="660066"/>
                </a:solidFill>
              </a:rPr>
              <a:t>Father’s Lawyer</a:t>
            </a:r>
          </a:p>
        </p:txBody>
      </p:sp>
      <p:sp>
        <p:nvSpPr>
          <p:cNvPr id="11" name="Content Placeholder 10"/>
          <p:cNvSpPr>
            <a:spLocks noGrp="1"/>
          </p:cNvSpPr>
          <p:nvPr>
            <p:ph sz="quarter" idx="1"/>
          </p:nvPr>
        </p:nvSpPr>
        <p:spPr>
          <a:xfrm>
            <a:off x="228600" y="2895600"/>
            <a:ext cx="1828800" cy="2667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800" b="1" dirty="0"/>
              <a:t>Grand-mother</a:t>
            </a:r>
          </a:p>
        </p:txBody>
      </p:sp>
      <p:sp>
        <p:nvSpPr>
          <p:cNvPr id="12" name="Content Placeholder 10"/>
          <p:cNvSpPr txBox="1">
            <a:spLocks/>
          </p:cNvSpPr>
          <p:nvPr/>
        </p:nvSpPr>
        <p:spPr>
          <a:xfrm>
            <a:off x="1676400" y="3657600"/>
            <a:ext cx="3124200" cy="2895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a:t>Mother</a:t>
            </a:r>
          </a:p>
        </p:txBody>
      </p:sp>
      <p:sp>
        <p:nvSpPr>
          <p:cNvPr id="14" name="Content Placeholder 10"/>
          <p:cNvSpPr txBox="1">
            <a:spLocks/>
          </p:cNvSpPr>
          <p:nvPr/>
        </p:nvSpPr>
        <p:spPr>
          <a:xfrm>
            <a:off x="152400" y="914400"/>
            <a:ext cx="1524000" cy="1447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1800" b="1" dirty="0"/>
              <a:t>Step Mother</a:t>
            </a:r>
          </a:p>
        </p:txBody>
      </p:sp>
      <p:sp>
        <p:nvSpPr>
          <p:cNvPr id="15" name="Frame 14"/>
          <p:cNvSpPr/>
          <p:nvPr/>
        </p:nvSpPr>
        <p:spPr>
          <a:xfrm>
            <a:off x="4953000" y="52578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5105400" y="5638800"/>
            <a:ext cx="1219199" cy="707886"/>
          </a:xfrm>
          <a:prstGeom prst="rect">
            <a:avLst/>
          </a:prstGeom>
          <a:noFill/>
        </p:spPr>
        <p:txBody>
          <a:bodyPr wrap="square" rtlCol="0">
            <a:spAutoFit/>
          </a:bodyPr>
          <a:lstStyle/>
          <a:p>
            <a:r>
              <a:rPr lang="en-US" sz="2000" b="1" dirty="0">
                <a:solidFill>
                  <a:srgbClr val="660066"/>
                </a:solidFill>
              </a:rPr>
              <a:t>Mother’s Lawyer</a:t>
            </a:r>
          </a:p>
        </p:txBody>
      </p:sp>
      <p:cxnSp>
        <p:nvCxnSpPr>
          <p:cNvPr id="18" name="Straight Arrow Connector 17"/>
          <p:cNvCxnSpPr/>
          <p:nvPr/>
        </p:nvCxnSpPr>
        <p:spPr>
          <a:xfrm>
            <a:off x="1905000" y="3276600"/>
            <a:ext cx="76200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676400" y="1143000"/>
            <a:ext cx="5334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p:nvPr/>
        </p:nvCxnSpPr>
        <p:spPr>
          <a:xfrm flipV="1">
            <a:off x="1295400" y="2438400"/>
            <a:ext cx="762000" cy="381000"/>
          </a:xfrm>
          <a:prstGeom prst="bentConnector3">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16200000" flipV="1">
            <a:off x="3124200" y="3124200"/>
            <a:ext cx="762000" cy="304800"/>
          </a:xfrm>
          <a:prstGeom prst="bentConnector3">
            <a:avLst>
              <a:gd name="adj1" fmla="val 43333"/>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rot="16200000" flipH="1">
            <a:off x="1143000" y="2438400"/>
            <a:ext cx="1905000" cy="533400"/>
          </a:xfrm>
          <a:prstGeom prst="bentConnector3">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8" idx="1"/>
          </p:cNvCxnSpPr>
          <p:nvPr/>
        </p:nvCxnSpPr>
        <p:spPr>
          <a:xfrm flipV="1">
            <a:off x="4495800" y="2781300"/>
            <a:ext cx="1676400" cy="12573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800600" y="3962400"/>
            <a:ext cx="1447800" cy="4953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810000" y="1143000"/>
            <a:ext cx="381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419600" y="6248400"/>
            <a:ext cx="381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a:xfrm rot="10800000">
            <a:off x="3810000" y="2667000"/>
            <a:ext cx="1828800" cy="990600"/>
          </a:xfrm>
          <a:prstGeom prst="bentConnector3">
            <a:avLst>
              <a:gd name="adj1" fmla="val 5000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Elbow Connector 27"/>
          <p:cNvCxnSpPr/>
          <p:nvPr/>
        </p:nvCxnSpPr>
        <p:spPr>
          <a:xfrm rot="10800000">
            <a:off x="4038600" y="2514600"/>
            <a:ext cx="2133600" cy="533400"/>
          </a:xfrm>
          <a:prstGeom prst="bentConnector3">
            <a:avLst>
              <a:gd name="adj1" fmla="val 5000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5273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4419600"/>
            <a:ext cx="3857625" cy="2090808"/>
          </a:xfrm>
        </p:spPr>
        <p:txBody>
          <a:bodyPr/>
          <a:lstStyle/>
          <a:p>
            <a:r>
              <a:rPr lang="en-US" sz="3600" dirty="0"/>
              <a:t>With these additional tools you enable the party to consider how relationships change given the driver</a:t>
            </a:r>
          </a:p>
        </p:txBody>
      </p:sp>
      <p:sp>
        <p:nvSpPr>
          <p:cNvPr id="6" name="TextBox 5"/>
          <p:cNvSpPr txBox="1"/>
          <p:nvPr/>
        </p:nvSpPr>
        <p:spPr>
          <a:xfrm>
            <a:off x="1143000" y="1524000"/>
            <a:ext cx="3429000" cy="4247317"/>
          </a:xfrm>
          <a:prstGeom prst="rect">
            <a:avLst/>
          </a:prstGeom>
          <a:noFill/>
          <a:ln>
            <a:noFill/>
          </a:ln>
        </p:spPr>
        <p:txBody>
          <a:bodyPr wrap="square" rtlCol="0">
            <a:spAutoFit/>
          </a:bodyPr>
          <a:lstStyle/>
          <a:p>
            <a:r>
              <a:rPr lang="en-US" sz="5400" b="1" dirty="0">
                <a:solidFill>
                  <a:srgbClr val="660066"/>
                </a:solidFill>
              </a:rPr>
              <a:t>Stage 2: </a:t>
            </a:r>
          </a:p>
          <a:p>
            <a:r>
              <a:rPr lang="en-US" sz="5400" b="1" dirty="0">
                <a:solidFill>
                  <a:srgbClr val="660066"/>
                </a:solidFill>
              </a:rPr>
              <a:t>-Identity</a:t>
            </a:r>
          </a:p>
          <a:p>
            <a:r>
              <a:rPr lang="en-US" sz="5400" b="1" dirty="0">
                <a:solidFill>
                  <a:srgbClr val="660066"/>
                </a:solidFill>
              </a:rPr>
              <a:t>-Emotion</a:t>
            </a:r>
          </a:p>
          <a:p>
            <a:r>
              <a:rPr lang="en-US" sz="5400" b="1" dirty="0">
                <a:solidFill>
                  <a:srgbClr val="660066"/>
                </a:solidFill>
              </a:rPr>
              <a:t>-Power</a:t>
            </a:r>
          </a:p>
          <a:p>
            <a:r>
              <a:rPr lang="en-US" sz="5400" b="1" dirty="0">
                <a:solidFill>
                  <a:srgbClr val="660066"/>
                </a:solidFill>
              </a:rPr>
              <a:t>-Trust</a:t>
            </a:r>
          </a:p>
        </p:txBody>
      </p:sp>
    </p:spTree>
    <p:extLst>
      <p:ext uri="{BB962C8B-B14F-4D97-AF65-F5344CB8AC3E}">
        <p14:creationId xmlns:p14="http://schemas.microsoft.com/office/powerpoint/2010/main" val="2926755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867"/>
            <a:ext cx="4267200" cy="728133"/>
          </a:xfrm>
        </p:spPr>
        <p:txBody>
          <a:bodyPr>
            <a:normAutofit/>
          </a:bodyPr>
          <a:lstStyle/>
          <a:p>
            <a:r>
              <a:rPr lang="en-US" sz="3600" dirty="0">
                <a:solidFill>
                  <a:srgbClr val="660066"/>
                </a:solidFill>
              </a:rPr>
              <a:t>Identity Drivers</a:t>
            </a:r>
          </a:p>
        </p:txBody>
      </p:sp>
      <p:sp>
        <p:nvSpPr>
          <p:cNvPr id="4" name="Slide Number Placeholder 3"/>
          <p:cNvSpPr>
            <a:spLocks noGrp="1"/>
          </p:cNvSpPr>
          <p:nvPr>
            <p:ph type="sldNum" sz="quarter" idx="12"/>
          </p:nvPr>
        </p:nvSpPr>
        <p:spPr/>
        <p:txBody>
          <a:bodyPr/>
          <a:lstStyle/>
          <a:p>
            <a:fld id="{D43A258E-717C-4617-81D7-D63D07A303A9}" type="slidenum">
              <a:rPr lang="en-US" smtClean="0"/>
              <a:pPr/>
              <a:t>37</a:t>
            </a:fld>
            <a:endParaRPr lang="en-US" dirty="0"/>
          </a:p>
        </p:txBody>
      </p:sp>
      <p:sp>
        <p:nvSpPr>
          <p:cNvPr id="6" name="Oval 5"/>
          <p:cNvSpPr/>
          <p:nvPr/>
        </p:nvSpPr>
        <p:spPr>
          <a:xfrm>
            <a:off x="3200400" y="228600"/>
            <a:ext cx="3581400" cy="31242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Father</a:t>
            </a:r>
          </a:p>
        </p:txBody>
      </p:sp>
      <p:sp>
        <p:nvSpPr>
          <p:cNvPr id="7" name="Isosceles Triangle 6"/>
          <p:cNvSpPr/>
          <p:nvPr/>
        </p:nvSpPr>
        <p:spPr>
          <a:xfrm flipH="1">
            <a:off x="6477000" y="228600"/>
            <a:ext cx="2362200" cy="3048000"/>
          </a:xfrm>
          <a:prstGeom prst="triangl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660066"/>
                </a:solidFill>
              </a:rPr>
              <a:t>Educational</a:t>
            </a:r>
            <a:r>
              <a:rPr lang="en-US" sz="1400" b="1" dirty="0"/>
              <a:t> </a:t>
            </a:r>
            <a:r>
              <a:rPr lang="en-US" sz="1400" b="1" dirty="0">
                <a:solidFill>
                  <a:srgbClr val="660066"/>
                </a:solidFill>
              </a:rPr>
              <a:t>System</a:t>
            </a:r>
          </a:p>
        </p:txBody>
      </p:sp>
      <p:sp>
        <p:nvSpPr>
          <p:cNvPr id="11" name="Content Placeholder 10"/>
          <p:cNvSpPr>
            <a:spLocks noGrp="1"/>
          </p:cNvSpPr>
          <p:nvPr>
            <p:ph sz="quarter" idx="1"/>
          </p:nvPr>
        </p:nvSpPr>
        <p:spPr>
          <a:xfrm>
            <a:off x="152400" y="4038600"/>
            <a:ext cx="18288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800" b="1" dirty="0"/>
              <a:t>Grand-mother</a:t>
            </a:r>
          </a:p>
        </p:txBody>
      </p:sp>
      <p:sp>
        <p:nvSpPr>
          <p:cNvPr id="12" name="Content Placeholder 10"/>
          <p:cNvSpPr txBox="1">
            <a:spLocks/>
          </p:cNvSpPr>
          <p:nvPr/>
        </p:nvSpPr>
        <p:spPr>
          <a:xfrm>
            <a:off x="1676400" y="3657600"/>
            <a:ext cx="3124200" cy="2895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a:t>Mother</a:t>
            </a:r>
          </a:p>
        </p:txBody>
      </p:sp>
      <p:sp>
        <p:nvSpPr>
          <p:cNvPr id="14" name="Content Placeholder 10"/>
          <p:cNvSpPr txBox="1">
            <a:spLocks/>
          </p:cNvSpPr>
          <p:nvPr/>
        </p:nvSpPr>
        <p:spPr>
          <a:xfrm>
            <a:off x="381000" y="914400"/>
            <a:ext cx="2438400" cy="24384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1800" b="1" dirty="0"/>
              <a:t>Step Mother</a:t>
            </a:r>
          </a:p>
        </p:txBody>
      </p:sp>
      <p:sp>
        <p:nvSpPr>
          <p:cNvPr id="15" name="Frame 14"/>
          <p:cNvSpPr/>
          <p:nvPr/>
        </p:nvSpPr>
        <p:spPr>
          <a:xfrm>
            <a:off x="4953000" y="52578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5105400" y="5638800"/>
            <a:ext cx="1219199" cy="707886"/>
          </a:xfrm>
          <a:prstGeom prst="rect">
            <a:avLst/>
          </a:prstGeom>
          <a:noFill/>
        </p:spPr>
        <p:txBody>
          <a:bodyPr wrap="square" rtlCol="0">
            <a:spAutoFit/>
          </a:bodyPr>
          <a:lstStyle/>
          <a:p>
            <a:r>
              <a:rPr lang="en-US" sz="2000" b="1" dirty="0">
                <a:solidFill>
                  <a:srgbClr val="660066"/>
                </a:solidFill>
              </a:rPr>
              <a:t>Mother’s Lawyer</a:t>
            </a:r>
          </a:p>
        </p:txBody>
      </p:sp>
      <p:cxnSp>
        <p:nvCxnSpPr>
          <p:cNvPr id="18" name="Straight Arrow Connector 17"/>
          <p:cNvCxnSpPr/>
          <p:nvPr/>
        </p:nvCxnSpPr>
        <p:spPr>
          <a:xfrm>
            <a:off x="990600" y="5257800"/>
            <a:ext cx="76200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914400" y="5334000"/>
            <a:ext cx="76200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590800" y="1371600"/>
            <a:ext cx="5334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590800" y="1143000"/>
            <a:ext cx="5334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5400000" flipH="1" flipV="1">
            <a:off x="3467100" y="3314700"/>
            <a:ext cx="609600" cy="228600"/>
          </a:xfrm>
          <a:prstGeom prst="bentConnector3">
            <a:avLst>
              <a:gd name="adj1" fmla="val 50000"/>
            </a:avLst>
          </a:prstGeom>
          <a:ln w="76200" cmpd="tri">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rot="16200000" flipH="1">
            <a:off x="2247900" y="3238500"/>
            <a:ext cx="762000" cy="228600"/>
          </a:xfrm>
          <a:prstGeom prst="bentConnector3">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419600" y="6096000"/>
            <a:ext cx="381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7" name="Content Placeholder 10"/>
          <p:cNvSpPr txBox="1">
            <a:spLocks/>
          </p:cNvSpPr>
          <p:nvPr/>
        </p:nvSpPr>
        <p:spPr>
          <a:xfrm>
            <a:off x="6400800" y="3810000"/>
            <a:ext cx="2590800" cy="23622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err="1"/>
              <a:t>DeJahn</a:t>
            </a:r>
            <a:endParaRPr lang="en-US" sz="2400" b="1" dirty="0"/>
          </a:p>
        </p:txBody>
      </p:sp>
      <p:cxnSp>
        <p:nvCxnSpPr>
          <p:cNvPr id="28" name="Straight Arrow Connector 27"/>
          <p:cNvCxnSpPr/>
          <p:nvPr/>
        </p:nvCxnSpPr>
        <p:spPr>
          <a:xfrm>
            <a:off x="4724400" y="4724400"/>
            <a:ext cx="1676400" cy="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800600" y="3276600"/>
            <a:ext cx="1600200" cy="1219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5983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66"/>
                </a:solidFill>
              </a:rPr>
              <a:t>Identity Questions That May Arise</a:t>
            </a:r>
          </a:p>
        </p:txBody>
      </p:sp>
      <p:sp>
        <p:nvSpPr>
          <p:cNvPr id="3" name="Text Placeholder 2"/>
          <p:cNvSpPr>
            <a:spLocks noGrp="1"/>
          </p:cNvSpPr>
          <p:nvPr>
            <p:ph type="body" idx="1"/>
          </p:nvPr>
        </p:nvSpPr>
        <p:spPr>
          <a:xfrm>
            <a:off x="685800" y="2514600"/>
            <a:ext cx="7772400" cy="4343400"/>
          </a:xfrm>
        </p:spPr>
        <p:txBody>
          <a:bodyPr>
            <a:normAutofit/>
          </a:bodyPr>
          <a:lstStyle/>
          <a:p>
            <a:pPr marL="342900" indent="-342900">
              <a:buFont typeface="Arial"/>
              <a:buChar char="•"/>
            </a:pPr>
            <a:r>
              <a:rPr lang="en-US" sz="2800" dirty="0">
                <a:solidFill>
                  <a:srgbClr val="660066"/>
                </a:solidFill>
              </a:rPr>
              <a:t>How does your role as mother/father change in this situation with shared custody?</a:t>
            </a:r>
          </a:p>
          <a:p>
            <a:pPr marL="342900" indent="-342900">
              <a:buFont typeface="Arial"/>
              <a:buChar char="•"/>
            </a:pPr>
            <a:r>
              <a:rPr lang="en-US" sz="2800" dirty="0">
                <a:solidFill>
                  <a:srgbClr val="660066"/>
                </a:solidFill>
              </a:rPr>
              <a:t>How well can you be “mother/father/stepmother/grandmother” to </a:t>
            </a:r>
            <a:r>
              <a:rPr lang="en-US" sz="2800" dirty="0" err="1">
                <a:solidFill>
                  <a:srgbClr val="660066"/>
                </a:solidFill>
              </a:rPr>
              <a:t>DeJaun</a:t>
            </a:r>
            <a:r>
              <a:rPr lang="en-US" sz="2800" dirty="0">
                <a:solidFill>
                  <a:srgbClr val="660066"/>
                </a:solidFill>
              </a:rPr>
              <a:t> if the legal battles take precedence?</a:t>
            </a:r>
          </a:p>
          <a:p>
            <a:pPr marL="342900" indent="-342900">
              <a:buFont typeface="Arial"/>
              <a:buChar char="•"/>
            </a:pPr>
            <a:r>
              <a:rPr lang="en-US" sz="2800" dirty="0">
                <a:solidFill>
                  <a:srgbClr val="660066"/>
                </a:solidFill>
              </a:rPr>
              <a:t>What does the struggle now mean to the possible ability to be your best self in the future? Their ability to be their best selves?</a:t>
            </a:r>
          </a:p>
          <a:p>
            <a:pPr marL="342900" indent="-342900">
              <a:buFont typeface="Arial"/>
              <a:buChar char="•"/>
            </a:pPr>
            <a:r>
              <a:rPr lang="en-US" sz="3900" b="1" dirty="0">
                <a:solidFill>
                  <a:srgbClr val="660066"/>
                </a:solidFill>
              </a:rPr>
              <a:t>OTHER?</a:t>
            </a:r>
          </a:p>
          <a:p>
            <a:pPr marL="342900" indent="-342900">
              <a:buFont typeface="Arial"/>
              <a:buChar char="•"/>
            </a:pPr>
            <a:endParaRPr lang="en-US" sz="2800" dirty="0">
              <a:solidFill>
                <a:srgbClr val="660066"/>
              </a:solidFill>
            </a:endParaRPr>
          </a:p>
          <a:p>
            <a:pPr marL="342900" indent="-342900">
              <a:buFont typeface="Arial"/>
              <a:buChar char="•"/>
            </a:pPr>
            <a:endParaRPr lang="en-US" sz="2800" dirty="0">
              <a:solidFill>
                <a:srgbClr val="660066"/>
              </a:solidFill>
            </a:endParaRPr>
          </a:p>
        </p:txBody>
      </p:sp>
      <p:sp>
        <p:nvSpPr>
          <p:cNvPr id="5" name="Slide Number Placeholder 4"/>
          <p:cNvSpPr>
            <a:spLocks noGrp="1"/>
          </p:cNvSpPr>
          <p:nvPr>
            <p:ph type="sldNum" sz="quarter" idx="12"/>
          </p:nvPr>
        </p:nvSpPr>
        <p:spPr/>
        <p:txBody>
          <a:bodyPr/>
          <a:lstStyle/>
          <a:p>
            <a:fld id="{D43A258E-717C-4617-81D7-D63D07A303A9}" type="slidenum">
              <a:rPr lang="en-US" smtClean="0"/>
              <a:pPr/>
              <a:t>38</a:t>
            </a:fld>
            <a:endParaRPr lang="en-US" dirty="0"/>
          </a:p>
        </p:txBody>
      </p:sp>
    </p:spTree>
    <p:extLst>
      <p:ext uri="{BB962C8B-B14F-4D97-AF65-F5344CB8AC3E}">
        <p14:creationId xmlns:p14="http://schemas.microsoft.com/office/powerpoint/2010/main" val="413265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867"/>
            <a:ext cx="4267200" cy="728133"/>
          </a:xfrm>
        </p:spPr>
        <p:txBody>
          <a:bodyPr>
            <a:normAutofit/>
          </a:bodyPr>
          <a:lstStyle/>
          <a:p>
            <a:r>
              <a:rPr lang="en-US" sz="3600" dirty="0">
                <a:solidFill>
                  <a:srgbClr val="660066"/>
                </a:solidFill>
              </a:rPr>
              <a:t>Emotion Drivers</a:t>
            </a:r>
          </a:p>
        </p:txBody>
      </p:sp>
      <p:sp>
        <p:nvSpPr>
          <p:cNvPr id="4" name="Slide Number Placeholder 3"/>
          <p:cNvSpPr>
            <a:spLocks noGrp="1"/>
          </p:cNvSpPr>
          <p:nvPr>
            <p:ph type="sldNum" sz="quarter" idx="12"/>
          </p:nvPr>
        </p:nvSpPr>
        <p:spPr/>
        <p:txBody>
          <a:bodyPr/>
          <a:lstStyle/>
          <a:p>
            <a:fld id="{D43A258E-717C-4617-81D7-D63D07A303A9}" type="slidenum">
              <a:rPr lang="en-US" smtClean="0"/>
              <a:pPr/>
              <a:t>39</a:t>
            </a:fld>
            <a:endParaRPr lang="en-US" dirty="0"/>
          </a:p>
        </p:txBody>
      </p:sp>
      <p:sp>
        <p:nvSpPr>
          <p:cNvPr id="6" name="Oval 5"/>
          <p:cNvSpPr/>
          <p:nvPr/>
        </p:nvSpPr>
        <p:spPr>
          <a:xfrm>
            <a:off x="3200400" y="228600"/>
            <a:ext cx="4800600" cy="3352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Father</a:t>
            </a:r>
          </a:p>
        </p:txBody>
      </p:sp>
      <p:sp>
        <p:nvSpPr>
          <p:cNvPr id="12" name="Content Placeholder 10"/>
          <p:cNvSpPr txBox="1">
            <a:spLocks/>
          </p:cNvSpPr>
          <p:nvPr/>
        </p:nvSpPr>
        <p:spPr>
          <a:xfrm>
            <a:off x="1676400" y="3657600"/>
            <a:ext cx="3124200" cy="2895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a:t>Mother</a:t>
            </a:r>
          </a:p>
        </p:txBody>
      </p:sp>
      <p:sp>
        <p:nvSpPr>
          <p:cNvPr id="14" name="Content Placeholder 10"/>
          <p:cNvSpPr txBox="1">
            <a:spLocks/>
          </p:cNvSpPr>
          <p:nvPr/>
        </p:nvSpPr>
        <p:spPr>
          <a:xfrm>
            <a:off x="381000" y="914400"/>
            <a:ext cx="2438400" cy="24384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1800" b="1" dirty="0"/>
              <a:t>Step Mother</a:t>
            </a:r>
          </a:p>
        </p:txBody>
      </p:sp>
      <p:cxnSp>
        <p:nvCxnSpPr>
          <p:cNvPr id="25" name="Straight Arrow Connector 24"/>
          <p:cNvCxnSpPr/>
          <p:nvPr/>
        </p:nvCxnSpPr>
        <p:spPr>
          <a:xfrm>
            <a:off x="2667000" y="1295400"/>
            <a:ext cx="609600" cy="0"/>
          </a:xfrm>
          <a:prstGeom prst="straightConnector1">
            <a:avLst/>
          </a:prstGeom>
          <a:ln w="571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5400000" flipH="1" flipV="1">
            <a:off x="3467100" y="3314700"/>
            <a:ext cx="609600" cy="228600"/>
          </a:xfrm>
          <a:prstGeom prst="bentConnector3">
            <a:avLst>
              <a:gd name="adj1" fmla="val 5000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rot="16200000" flipH="1">
            <a:off x="2247900" y="3238500"/>
            <a:ext cx="762000" cy="228600"/>
          </a:xfrm>
          <a:prstGeom prst="bentConnector3">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7" name="Content Placeholder 10"/>
          <p:cNvSpPr txBox="1">
            <a:spLocks/>
          </p:cNvSpPr>
          <p:nvPr/>
        </p:nvSpPr>
        <p:spPr>
          <a:xfrm>
            <a:off x="6172200" y="3810000"/>
            <a:ext cx="2743200" cy="23622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err="1"/>
              <a:t>DeJahn</a:t>
            </a:r>
            <a:endParaRPr lang="en-US" sz="2400" b="1" dirty="0"/>
          </a:p>
        </p:txBody>
      </p:sp>
      <p:cxnSp>
        <p:nvCxnSpPr>
          <p:cNvPr id="28" name="Straight Arrow Connector 27"/>
          <p:cNvCxnSpPr/>
          <p:nvPr/>
        </p:nvCxnSpPr>
        <p:spPr>
          <a:xfrm>
            <a:off x="4648200" y="4419600"/>
            <a:ext cx="1676400" cy="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rot="16200000" flipH="1">
            <a:off x="7200900" y="3314700"/>
            <a:ext cx="762000" cy="228600"/>
          </a:xfrm>
          <a:prstGeom prst="bentConnector3">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365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2338" y="2144317"/>
            <a:ext cx="3857625" cy="1568106"/>
          </a:xfrm>
        </p:spPr>
        <p:txBody>
          <a:bodyPr/>
          <a:lstStyle/>
          <a:p>
            <a:r>
              <a:rPr lang="en-US" sz="3600" dirty="0">
                <a:solidFill>
                  <a:srgbClr val="C6E8AA"/>
                </a:solidFill>
              </a:rPr>
              <a:t>Introducing Conflict Coaching As An ADR Process</a:t>
            </a:r>
          </a:p>
        </p:txBody>
      </p:sp>
      <p:pic>
        <p:nvPicPr>
          <p:cNvPr id="5" name="Picture Placeholder 4" descr="conflict-coaching-services-conflict-coaching-matters-conflict-book.jpg"/>
          <p:cNvPicPr>
            <a:picLocks noGrp="1" noChangeAspect="1"/>
          </p:cNvPicPr>
          <p:nvPr>
            <p:ph type="pic" idx="2"/>
          </p:nvPr>
        </p:nvPicPr>
        <p:blipFill rotWithShape="1">
          <a:blip r:embed="rId2">
            <a:extLst>
              <a:ext uri="{28A0092B-C50C-407E-A947-70E740481C1C}">
                <a14:useLocalDpi xmlns:a14="http://schemas.microsoft.com/office/drawing/2010/main" val="0"/>
              </a:ext>
            </a:extLst>
          </a:blip>
          <a:srcRect t="3629" b="-4991"/>
          <a:stretch/>
        </p:blipFill>
        <p:spPr>
          <a:xfrm>
            <a:off x="775097" y="1708149"/>
            <a:ext cx="3305175" cy="3192463"/>
          </a:xfrm>
        </p:spPr>
      </p:pic>
    </p:spTree>
    <p:extLst>
      <p:ext uri="{BB962C8B-B14F-4D97-AF65-F5344CB8AC3E}">
        <p14:creationId xmlns:p14="http://schemas.microsoft.com/office/powerpoint/2010/main" val="1794104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66"/>
                </a:solidFill>
              </a:rPr>
              <a:t>Emotion Questions That May Arise</a:t>
            </a:r>
          </a:p>
        </p:txBody>
      </p:sp>
      <p:sp>
        <p:nvSpPr>
          <p:cNvPr id="3" name="Text Placeholder 2"/>
          <p:cNvSpPr>
            <a:spLocks noGrp="1"/>
          </p:cNvSpPr>
          <p:nvPr>
            <p:ph type="body" idx="1"/>
          </p:nvPr>
        </p:nvSpPr>
        <p:spPr>
          <a:xfrm>
            <a:off x="685800" y="2514600"/>
            <a:ext cx="7772400" cy="4343400"/>
          </a:xfrm>
        </p:spPr>
        <p:txBody>
          <a:bodyPr>
            <a:normAutofit/>
          </a:bodyPr>
          <a:lstStyle/>
          <a:p>
            <a:pPr marL="342900" indent="-342900">
              <a:buFont typeface="Arial"/>
              <a:buChar char="•"/>
            </a:pPr>
            <a:r>
              <a:rPr lang="en-US" sz="2800" dirty="0">
                <a:solidFill>
                  <a:srgbClr val="660066"/>
                </a:solidFill>
              </a:rPr>
              <a:t>How are you feeling about this conflict now concerning possibility of shared custody? How are they?</a:t>
            </a:r>
          </a:p>
          <a:p>
            <a:pPr marL="342900" indent="-342900">
              <a:buFont typeface="Arial"/>
              <a:buChar char="•"/>
            </a:pPr>
            <a:r>
              <a:rPr lang="en-US" sz="2800" dirty="0">
                <a:solidFill>
                  <a:srgbClr val="660066"/>
                </a:solidFill>
              </a:rPr>
              <a:t>What are these “new”/additional emotions causing you to do or not do? Them?</a:t>
            </a:r>
          </a:p>
          <a:p>
            <a:pPr marL="342900" indent="-342900">
              <a:buFont typeface="Arial"/>
              <a:buChar char="•"/>
            </a:pPr>
            <a:r>
              <a:rPr lang="en-US" sz="2800" dirty="0">
                <a:solidFill>
                  <a:srgbClr val="660066"/>
                </a:solidFill>
              </a:rPr>
              <a:t>How are these behaviors coming from emotions undercutting or supporting your desired identities and power/influence/agency?</a:t>
            </a:r>
          </a:p>
          <a:p>
            <a:pPr marL="342900" indent="-342900">
              <a:buFont typeface="Arial"/>
              <a:buChar char="•"/>
            </a:pPr>
            <a:r>
              <a:rPr lang="en-US" sz="3900" b="1" dirty="0">
                <a:solidFill>
                  <a:srgbClr val="660066"/>
                </a:solidFill>
              </a:rPr>
              <a:t>OTHER?</a:t>
            </a:r>
          </a:p>
          <a:p>
            <a:pPr marL="342900" indent="-342900">
              <a:buFont typeface="Arial"/>
              <a:buChar char="•"/>
            </a:pPr>
            <a:endParaRPr lang="en-US" sz="2800" dirty="0">
              <a:solidFill>
                <a:srgbClr val="660066"/>
              </a:solidFill>
            </a:endParaRPr>
          </a:p>
          <a:p>
            <a:pPr marL="342900" indent="-342900">
              <a:buFont typeface="Arial"/>
              <a:buChar char="•"/>
            </a:pPr>
            <a:endParaRPr lang="en-US" sz="2800" dirty="0">
              <a:solidFill>
                <a:srgbClr val="660066"/>
              </a:solidFill>
            </a:endParaRPr>
          </a:p>
        </p:txBody>
      </p:sp>
      <p:sp>
        <p:nvSpPr>
          <p:cNvPr id="5" name="Slide Number Placeholder 4"/>
          <p:cNvSpPr>
            <a:spLocks noGrp="1"/>
          </p:cNvSpPr>
          <p:nvPr>
            <p:ph type="sldNum" sz="quarter" idx="12"/>
          </p:nvPr>
        </p:nvSpPr>
        <p:spPr/>
        <p:txBody>
          <a:bodyPr/>
          <a:lstStyle/>
          <a:p>
            <a:fld id="{D43A258E-717C-4617-81D7-D63D07A303A9}" type="slidenum">
              <a:rPr lang="en-US" smtClean="0"/>
              <a:pPr/>
              <a:t>40</a:t>
            </a:fld>
            <a:endParaRPr lang="en-US" dirty="0"/>
          </a:p>
        </p:txBody>
      </p:sp>
    </p:spTree>
    <p:extLst>
      <p:ext uri="{BB962C8B-B14F-4D97-AF65-F5344CB8AC3E}">
        <p14:creationId xmlns:p14="http://schemas.microsoft.com/office/powerpoint/2010/main" val="1873577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867"/>
            <a:ext cx="7772400" cy="728133"/>
          </a:xfrm>
        </p:spPr>
        <p:txBody>
          <a:bodyPr>
            <a:normAutofit/>
          </a:bodyPr>
          <a:lstStyle/>
          <a:p>
            <a:r>
              <a:rPr lang="en-US" sz="3600" dirty="0">
                <a:solidFill>
                  <a:srgbClr val="660066"/>
                </a:solidFill>
              </a:rPr>
              <a:t>Power Drivers</a:t>
            </a:r>
          </a:p>
        </p:txBody>
      </p:sp>
      <p:sp>
        <p:nvSpPr>
          <p:cNvPr id="4" name="Slide Number Placeholder 3"/>
          <p:cNvSpPr>
            <a:spLocks noGrp="1"/>
          </p:cNvSpPr>
          <p:nvPr>
            <p:ph type="sldNum" sz="quarter" idx="12"/>
          </p:nvPr>
        </p:nvSpPr>
        <p:spPr/>
        <p:txBody>
          <a:bodyPr/>
          <a:lstStyle/>
          <a:p>
            <a:fld id="{D43A258E-717C-4617-81D7-D63D07A303A9}" type="slidenum">
              <a:rPr lang="en-US" smtClean="0"/>
              <a:pPr/>
              <a:t>41</a:t>
            </a:fld>
            <a:endParaRPr lang="en-US" dirty="0"/>
          </a:p>
        </p:txBody>
      </p:sp>
      <p:sp>
        <p:nvSpPr>
          <p:cNvPr id="6" name="Oval 5"/>
          <p:cNvSpPr/>
          <p:nvPr/>
        </p:nvSpPr>
        <p:spPr>
          <a:xfrm>
            <a:off x="2057400" y="1066800"/>
            <a:ext cx="2057400" cy="1828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Father</a:t>
            </a:r>
          </a:p>
        </p:txBody>
      </p:sp>
      <p:sp>
        <p:nvSpPr>
          <p:cNvPr id="7" name="Isosceles Triangle 6"/>
          <p:cNvSpPr/>
          <p:nvPr/>
        </p:nvSpPr>
        <p:spPr>
          <a:xfrm flipH="1">
            <a:off x="6324600" y="1295400"/>
            <a:ext cx="2667000" cy="3810000"/>
          </a:xfrm>
          <a:prstGeom prst="triangl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660066"/>
                </a:solidFill>
              </a:rPr>
              <a:t>Educational</a:t>
            </a:r>
            <a:r>
              <a:rPr lang="en-US" sz="2000" b="1" dirty="0"/>
              <a:t> </a:t>
            </a:r>
            <a:r>
              <a:rPr lang="en-US" sz="2000" b="1" dirty="0">
                <a:solidFill>
                  <a:srgbClr val="660066"/>
                </a:solidFill>
              </a:rPr>
              <a:t>System </a:t>
            </a:r>
          </a:p>
          <a:p>
            <a:pPr algn="ctr"/>
            <a:r>
              <a:rPr lang="en-US" sz="2000" b="1" dirty="0">
                <a:solidFill>
                  <a:srgbClr val="660066"/>
                </a:solidFill>
              </a:rPr>
              <a:t>Legal</a:t>
            </a:r>
          </a:p>
        </p:txBody>
      </p:sp>
      <p:sp>
        <p:nvSpPr>
          <p:cNvPr id="9" name="Frame 8"/>
          <p:cNvSpPr/>
          <p:nvPr/>
        </p:nvSpPr>
        <p:spPr>
          <a:xfrm>
            <a:off x="4267200" y="152400"/>
            <a:ext cx="2209800" cy="22098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572000" y="838200"/>
            <a:ext cx="1600200" cy="830997"/>
          </a:xfrm>
          <a:prstGeom prst="rect">
            <a:avLst/>
          </a:prstGeom>
          <a:noFill/>
        </p:spPr>
        <p:txBody>
          <a:bodyPr wrap="square" rtlCol="0">
            <a:spAutoFit/>
          </a:bodyPr>
          <a:lstStyle/>
          <a:p>
            <a:pPr algn="ctr"/>
            <a:r>
              <a:rPr lang="en-US" sz="2400" b="1" dirty="0">
                <a:solidFill>
                  <a:srgbClr val="660066"/>
                </a:solidFill>
              </a:rPr>
              <a:t>Father’s Lawyer</a:t>
            </a:r>
          </a:p>
        </p:txBody>
      </p:sp>
      <p:sp>
        <p:nvSpPr>
          <p:cNvPr id="11" name="Content Placeholder 10"/>
          <p:cNvSpPr>
            <a:spLocks noGrp="1"/>
          </p:cNvSpPr>
          <p:nvPr>
            <p:ph sz="quarter" idx="1"/>
          </p:nvPr>
        </p:nvSpPr>
        <p:spPr>
          <a:xfrm>
            <a:off x="228600" y="1752600"/>
            <a:ext cx="1828800" cy="426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800" b="1" dirty="0"/>
              <a:t>Grand-mother</a:t>
            </a:r>
          </a:p>
        </p:txBody>
      </p:sp>
      <p:sp>
        <p:nvSpPr>
          <p:cNvPr id="12" name="Content Placeholder 10"/>
          <p:cNvSpPr txBox="1">
            <a:spLocks/>
          </p:cNvSpPr>
          <p:nvPr/>
        </p:nvSpPr>
        <p:spPr>
          <a:xfrm>
            <a:off x="1676400" y="3657600"/>
            <a:ext cx="3124200" cy="2895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a:t>Mother</a:t>
            </a:r>
          </a:p>
        </p:txBody>
      </p:sp>
      <p:sp>
        <p:nvSpPr>
          <p:cNvPr id="14" name="Content Placeholder 10"/>
          <p:cNvSpPr txBox="1">
            <a:spLocks/>
          </p:cNvSpPr>
          <p:nvPr/>
        </p:nvSpPr>
        <p:spPr>
          <a:xfrm>
            <a:off x="457200" y="762000"/>
            <a:ext cx="1371600" cy="8382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1800" b="1" dirty="0"/>
              <a:t>Step Mother</a:t>
            </a:r>
          </a:p>
        </p:txBody>
      </p:sp>
      <p:sp>
        <p:nvSpPr>
          <p:cNvPr id="15" name="Frame 14"/>
          <p:cNvSpPr/>
          <p:nvPr/>
        </p:nvSpPr>
        <p:spPr>
          <a:xfrm>
            <a:off x="5257800" y="51816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5410200" y="5562600"/>
            <a:ext cx="1219199" cy="707886"/>
          </a:xfrm>
          <a:prstGeom prst="rect">
            <a:avLst/>
          </a:prstGeom>
          <a:noFill/>
        </p:spPr>
        <p:txBody>
          <a:bodyPr wrap="square" rtlCol="0">
            <a:spAutoFit/>
          </a:bodyPr>
          <a:lstStyle/>
          <a:p>
            <a:r>
              <a:rPr lang="en-US" sz="2000" b="1" dirty="0">
                <a:solidFill>
                  <a:srgbClr val="660066"/>
                </a:solidFill>
              </a:rPr>
              <a:t>Mother’s Lawyer</a:t>
            </a:r>
          </a:p>
        </p:txBody>
      </p:sp>
      <p:cxnSp>
        <p:nvCxnSpPr>
          <p:cNvPr id="18" name="Straight Arrow Connector 17"/>
          <p:cNvCxnSpPr/>
          <p:nvPr/>
        </p:nvCxnSpPr>
        <p:spPr>
          <a:xfrm>
            <a:off x="2057400" y="3276600"/>
            <a:ext cx="762000" cy="3810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828800" y="1143000"/>
            <a:ext cx="5334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16200000" flipV="1">
            <a:off x="3124200" y="3124200"/>
            <a:ext cx="762000" cy="304800"/>
          </a:xfrm>
          <a:prstGeom prst="bentConnector3">
            <a:avLst>
              <a:gd name="adj1" fmla="val 43333"/>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724400" y="3581400"/>
            <a:ext cx="2133600" cy="1028700"/>
          </a:xfrm>
          <a:prstGeom prst="straightConnector1">
            <a:avLst/>
          </a:prstGeom>
          <a:ln w="127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3429000" y="457200"/>
            <a:ext cx="762000" cy="6096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495800" y="5943600"/>
            <a:ext cx="685800" cy="3048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p:nvPr/>
        </p:nvCxnSpPr>
        <p:spPr>
          <a:xfrm rot="5400000" flipH="1" flipV="1">
            <a:off x="6477000" y="5486400"/>
            <a:ext cx="990600" cy="228600"/>
          </a:xfrm>
          <a:prstGeom prst="bentConnector3">
            <a:avLst>
              <a:gd name="adj1" fmla="val 5000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Elbow Connector 37"/>
          <p:cNvCxnSpPr/>
          <p:nvPr/>
        </p:nvCxnSpPr>
        <p:spPr>
          <a:xfrm rot="16200000" flipV="1">
            <a:off x="6096000" y="2438400"/>
            <a:ext cx="838200" cy="838200"/>
          </a:xfrm>
          <a:prstGeom prst="bentConnector3">
            <a:avLst>
              <a:gd name="adj1" fmla="val 5000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954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66"/>
                </a:solidFill>
              </a:rPr>
              <a:t>Power Questions That May Arise</a:t>
            </a:r>
          </a:p>
        </p:txBody>
      </p:sp>
      <p:sp>
        <p:nvSpPr>
          <p:cNvPr id="3" name="Text Placeholder 2"/>
          <p:cNvSpPr>
            <a:spLocks noGrp="1"/>
          </p:cNvSpPr>
          <p:nvPr>
            <p:ph type="body" idx="1"/>
          </p:nvPr>
        </p:nvSpPr>
        <p:spPr>
          <a:xfrm>
            <a:off x="685800" y="2514600"/>
            <a:ext cx="7772400" cy="4343400"/>
          </a:xfrm>
        </p:spPr>
        <p:txBody>
          <a:bodyPr>
            <a:normAutofit fontScale="92500"/>
          </a:bodyPr>
          <a:lstStyle/>
          <a:p>
            <a:pPr marL="342900" indent="-342900">
              <a:buFont typeface="Arial"/>
              <a:buChar char="•"/>
            </a:pPr>
            <a:r>
              <a:rPr lang="en-US" sz="2800" dirty="0">
                <a:solidFill>
                  <a:srgbClr val="660066"/>
                </a:solidFill>
              </a:rPr>
              <a:t>What are the advantages/disadvantages of the emphasis on legal strategy as a means to power? For you? For them?</a:t>
            </a:r>
          </a:p>
          <a:p>
            <a:pPr marL="342900" indent="-342900">
              <a:buFont typeface="Arial"/>
              <a:buChar char="•"/>
            </a:pPr>
            <a:r>
              <a:rPr lang="en-US" sz="2800" dirty="0">
                <a:solidFill>
                  <a:srgbClr val="660066"/>
                </a:solidFill>
              </a:rPr>
              <a:t>What kind of power would it be good for you and Dwayne to share? Why?</a:t>
            </a:r>
          </a:p>
          <a:p>
            <a:pPr marL="342900" indent="-342900">
              <a:buFont typeface="Arial"/>
              <a:buChar char="•"/>
            </a:pPr>
            <a:r>
              <a:rPr lang="en-US" sz="2800" dirty="0">
                <a:solidFill>
                  <a:srgbClr val="660066"/>
                </a:solidFill>
              </a:rPr>
              <a:t>What do you know about the educational system’s power that supports your power struggle with Dwayne/Sara?</a:t>
            </a:r>
          </a:p>
          <a:p>
            <a:pPr marL="342900" indent="-342900">
              <a:buFont typeface="Arial"/>
              <a:buChar char="•"/>
            </a:pPr>
            <a:r>
              <a:rPr lang="en-US" sz="2800" dirty="0">
                <a:solidFill>
                  <a:srgbClr val="660066"/>
                </a:solidFill>
              </a:rPr>
              <a:t>What don’t you know about the educational system’s power that can hurt you? </a:t>
            </a:r>
          </a:p>
          <a:p>
            <a:pPr marL="342900" indent="-342900">
              <a:buFont typeface="Arial"/>
              <a:buChar char="•"/>
            </a:pPr>
            <a:r>
              <a:rPr lang="en-US" sz="3900" b="1" dirty="0">
                <a:solidFill>
                  <a:srgbClr val="660066"/>
                </a:solidFill>
              </a:rPr>
              <a:t>OTHER?</a:t>
            </a:r>
          </a:p>
          <a:p>
            <a:pPr marL="342900" indent="-342900">
              <a:buFont typeface="Arial"/>
              <a:buChar char="•"/>
            </a:pPr>
            <a:endParaRPr lang="en-US" sz="2800" dirty="0">
              <a:solidFill>
                <a:srgbClr val="660066"/>
              </a:solidFill>
            </a:endParaRPr>
          </a:p>
          <a:p>
            <a:pPr marL="342900" indent="-342900">
              <a:buFont typeface="Arial"/>
              <a:buChar char="•"/>
            </a:pPr>
            <a:endParaRPr lang="en-US" sz="2800" dirty="0">
              <a:solidFill>
                <a:srgbClr val="660066"/>
              </a:solidFill>
            </a:endParaRPr>
          </a:p>
        </p:txBody>
      </p:sp>
      <p:sp>
        <p:nvSpPr>
          <p:cNvPr id="5" name="Slide Number Placeholder 4"/>
          <p:cNvSpPr>
            <a:spLocks noGrp="1"/>
          </p:cNvSpPr>
          <p:nvPr>
            <p:ph type="sldNum" sz="quarter" idx="12"/>
          </p:nvPr>
        </p:nvSpPr>
        <p:spPr/>
        <p:txBody>
          <a:bodyPr/>
          <a:lstStyle/>
          <a:p>
            <a:fld id="{D43A258E-717C-4617-81D7-D63D07A303A9}" type="slidenum">
              <a:rPr lang="en-US" smtClean="0"/>
              <a:pPr/>
              <a:t>42</a:t>
            </a:fld>
            <a:endParaRPr lang="en-US" dirty="0"/>
          </a:p>
        </p:txBody>
      </p:sp>
    </p:spTree>
    <p:extLst>
      <p:ext uri="{BB962C8B-B14F-4D97-AF65-F5344CB8AC3E}">
        <p14:creationId xmlns:p14="http://schemas.microsoft.com/office/powerpoint/2010/main" val="7693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867"/>
            <a:ext cx="7772400" cy="728133"/>
          </a:xfrm>
        </p:spPr>
        <p:txBody>
          <a:bodyPr>
            <a:normAutofit/>
          </a:bodyPr>
          <a:lstStyle/>
          <a:p>
            <a:r>
              <a:rPr lang="en-US" sz="3600" dirty="0">
                <a:solidFill>
                  <a:srgbClr val="660066"/>
                </a:solidFill>
              </a:rPr>
              <a:t>Trust Drivers</a:t>
            </a:r>
          </a:p>
        </p:txBody>
      </p:sp>
      <p:sp>
        <p:nvSpPr>
          <p:cNvPr id="4" name="Slide Number Placeholder 3"/>
          <p:cNvSpPr>
            <a:spLocks noGrp="1"/>
          </p:cNvSpPr>
          <p:nvPr>
            <p:ph type="sldNum" sz="quarter" idx="12"/>
          </p:nvPr>
        </p:nvSpPr>
        <p:spPr/>
        <p:txBody>
          <a:bodyPr/>
          <a:lstStyle/>
          <a:p>
            <a:fld id="{D43A258E-717C-4617-81D7-D63D07A303A9}" type="slidenum">
              <a:rPr lang="en-US" smtClean="0"/>
              <a:pPr/>
              <a:t>43</a:t>
            </a:fld>
            <a:endParaRPr lang="en-US" dirty="0"/>
          </a:p>
        </p:txBody>
      </p:sp>
      <p:sp>
        <p:nvSpPr>
          <p:cNvPr id="6" name="Oval 5"/>
          <p:cNvSpPr/>
          <p:nvPr/>
        </p:nvSpPr>
        <p:spPr>
          <a:xfrm>
            <a:off x="2057400" y="1066800"/>
            <a:ext cx="2057400" cy="1828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Father</a:t>
            </a:r>
          </a:p>
        </p:txBody>
      </p:sp>
      <p:sp>
        <p:nvSpPr>
          <p:cNvPr id="7" name="Isosceles Triangle 6"/>
          <p:cNvSpPr/>
          <p:nvPr/>
        </p:nvSpPr>
        <p:spPr>
          <a:xfrm flipH="1">
            <a:off x="5105400" y="152400"/>
            <a:ext cx="3810000" cy="3048000"/>
          </a:xfrm>
          <a:prstGeom prst="triangl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Educational</a:t>
            </a:r>
            <a:r>
              <a:rPr lang="en-US" sz="2400" b="1" dirty="0"/>
              <a:t> </a:t>
            </a:r>
            <a:r>
              <a:rPr lang="en-US" sz="2400" b="1" dirty="0">
                <a:solidFill>
                  <a:srgbClr val="660066"/>
                </a:solidFill>
              </a:rPr>
              <a:t>System</a:t>
            </a:r>
          </a:p>
        </p:txBody>
      </p:sp>
      <p:sp>
        <p:nvSpPr>
          <p:cNvPr id="8" name="Rectangle 7"/>
          <p:cNvSpPr/>
          <p:nvPr/>
        </p:nvSpPr>
        <p:spPr>
          <a:xfrm>
            <a:off x="6172200" y="1066800"/>
            <a:ext cx="1676400" cy="9906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Educator</a:t>
            </a:r>
          </a:p>
        </p:txBody>
      </p:sp>
      <p:sp>
        <p:nvSpPr>
          <p:cNvPr id="9" name="Frame 8"/>
          <p:cNvSpPr/>
          <p:nvPr/>
        </p:nvSpPr>
        <p:spPr>
          <a:xfrm>
            <a:off x="3962400" y="1524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114800" y="457200"/>
            <a:ext cx="1219199" cy="707886"/>
          </a:xfrm>
          <a:prstGeom prst="rect">
            <a:avLst/>
          </a:prstGeom>
          <a:noFill/>
        </p:spPr>
        <p:txBody>
          <a:bodyPr wrap="square" rtlCol="0">
            <a:spAutoFit/>
          </a:bodyPr>
          <a:lstStyle/>
          <a:p>
            <a:r>
              <a:rPr lang="en-US" sz="2000" b="1" dirty="0">
                <a:solidFill>
                  <a:srgbClr val="660066"/>
                </a:solidFill>
              </a:rPr>
              <a:t>Father’s Lawyer</a:t>
            </a:r>
          </a:p>
        </p:txBody>
      </p:sp>
      <p:sp>
        <p:nvSpPr>
          <p:cNvPr id="11" name="Content Placeholder 10"/>
          <p:cNvSpPr>
            <a:spLocks noGrp="1"/>
          </p:cNvSpPr>
          <p:nvPr>
            <p:ph sz="quarter" idx="1"/>
          </p:nvPr>
        </p:nvSpPr>
        <p:spPr>
          <a:xfrm>
            <a:off x="228600" y="2895600"/>
            <a:ext cx="1828800" cy="2667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800" b="1" dirty="0"/>
              <a:t>Grand-mother</a:t>
            </a:r>
          </a:p>
        </p:txBody>
      </p:sp>
      <p:sp>
        <p:nvSpPr>
          <p:cNvPr id="12" name="Content Placeholder 10"/>
          <p:cNvSpPr txBox="1">
            <a:spLocks/>
          </p:cNvSpPr>
          <p:nvPr/>
        </p:nvSpPr>
        <p:spPr>
          <a:xfrm>
            <a:off x="1676400" y="3657600"/>
            <a:ext cx="3124200" cy="2895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a:t>Mother</a:t>
            </a:r>
          </a:p>
        </p:txBody>
      </p:sp>
      <p:sp>
        <p:nvSpPr>
          <p:cNvPr id="14" name="Content Placeholder 10"/>
          <p:cNvSpPr txBox="1">
            <a:spLocks/>
          </p:cNvSpPr>
          <p:nvPr/>
        </p:nvSpPr>
        <p:spPr>
          <a:xfrm>
            <a:off x="152400" y="914400"/>
            <a:ext cx="1524000" cy="1447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1800" b="1" dirty="0"/>
              <a:t>Step Mother</a:t>
            </a:r>
          </a:p>
        </p:txBody>
      </p:sp>
      <p:sp>
        <p:nvSpPr>
          <p:cNvPr id="15" name="Frame 14"/>
          <p:cNvSpPr/>
          <p:nvPr/>
        </p:nvSpPr>
        <p:spPr>
          <a:xfrm>
            <a:off x="7772400" y="4953000"/>
            <a:ext cx="1219200" cy="1219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7958667" y="5257800"/>
            <a:ext cx="1219200" cy="523220"/>
          </a:xfrm>
          <a:prstGeom prst="rect">
            <a:avLst/>
          </a:prstGeom>
          <a:noFill/>
        </p:spPr>
        <p:txBody>
          <a:bodyPr wrap="square" rtlCol="0">
            <a:spAutoFit/>
          </a:bodyPr>
          <a:lstStyle/>
          <a:p>
            <a:r>
              <a:rPr lang="en-US" sz="1400" b="1" dirty="0">
                <a:solidFill>
                  <a:srgbClr val="660066"/>
                </a:solidFill>
              </a:rPr>
              <a:t>Mother’s Lawyer</a:t>
            </a:r>
          </a:p>
        </p:txBody>
      </p:sp>
      <p:cxnSp>
        <p:nvCxnSpPr>
          <p:cNvPr id="18" name="Straight Arrow Connector 17"/>
          <p:cNvCxnSpPr/>
          <p:nvPr/>
        </p:nvCxnSpPr>
        <p:spPr>
          <a:xfrm>
            <a:off x="1905000" y="3276600"/>
            <a:ext cx="762000" cy="3810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524000" y="1066800"/>
            <a:ext cx="756585" cy="245175"/>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p:nvPr/>
        </p:nvCxnSpPr>
        <p:spPr>
          <a:xfrm flipV="1">
            <a:off x="1600200" y="2590800"/>
            <a:ext cx="762000" cy="381000"/>
          </a:xfrm>
          <a:prstGeom prst="bentConnector3">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16200000" flipV="1">
            <a:off x="3124200" y="3124200"/>
            <a:ext cx="762000" cy="304800"/>
          </a:xfrm>
          <a:prstGeom prst="bentConnector3">
            <a:avLst>
              <a:gd name="adj1" fmla="val 43333"/>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rot="16200000" flipH="1">
            <a:off x="1409700" y="2247900"/>
            <a:ext cx="1676400" cy="1143000"/>
          </a:xfrm>
          <a:prstGeom prst="bentConnector3">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8" idx="1"/>
          </p:cNvCxnSpPr>
          <p:nvPr/>
        </p:nvCxnSpPr>
        <p:spPr>
          <a:xfrm flipV="1">
            <a:off x="4114800" y="1562100"/>
            <a:ext cx="2057400" cy="2324100"/>
          </a:xfrm>
          <a:prstGeom prst="straightConnector1">
            <a:avLst/>
          </a:prstGeom>
          <a:ln w="190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3352800" y="609600"/>
            <a:ext cx="53340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495800" y="5943600"/>
            <a:ext cx="31242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p:nvPr/>
        </p:nvCxnSpPr>
        <p:spPr>
          <a:xfrm rot="10800000">
            <a:off x="4038600" y="1752600"/>
            <a:ext cx="2133600" cy="533400"/>
          </a:xfrm>
          <a:prstGeom prst="bentConnector3">
            <a:avLst>
              <a:gd name="adj1" fmla="val 5000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5" name="Content Placeholder 10"/>
          <p:cNvSpPr txBox="1">
            <a:spLocks/>
          </p:cNvSpPr>
          <p:nvPr/>
        </p:nvSpPr>
        <p:spPr>
          <a:xfrm>
            <a:off x="5334000" y="3429000"/>
            <a:ext cx="2286000" cy="2133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err="1"/>
              <a:t>DeJahn</a:t>
            </a:r>
            <a:endParaRPr lang="en-US" sz="2400" b="1" dirty="0"/>
          </a:p>
        </p:txBody>
      </p:sp>
      <p:cxnSp>
        <p:nvCxnSpPr>
          <p:cNvPr id="36" name="Elbow Connector 35"/>
          <p:cNvCxnSpPr/>
          <p:nvPr/>
        </p:nvCxnSpPr>
        <p:spPr>
          <a:xfrm rot="16200000" flipH="1">
            <a:off x="3848100" y="2324100"/>
            <a:ext cx="1905000" cy="1371600"/>
          </a:xfrm>
          <a:prstGeom prst="bentConnector3">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35" idx="3"/>
          </p:cNvCxnSpPr>
          <p:nvPr/>
        </p:nvCxnSpPr>
        <p:spPr>
          <a:xfrm flipV="1">
            <a:off x="4800600" y="5250142"/>
            <a:ext cx="868177" cy="464858"/>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169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66"/>
                </a:solidFill>
              </a:rPr>
              <a:t>Trust Questions That May Arise</a:t>
            </a:r>
          </a:p>
        </p:txBody>
      </p:sp>
      <p:sp>
        <p:nvSpPr>
          <p:cNvPr id="3" name="Text Placeholder 2"/>
          <p:cNvSpPr>
            <a:spLocks noGrp="1"/>
          </p:cNvSpPr>
          <p:nvPr>
            <p:ph type="body" idx="1"/>
          </p:nvPr>
        </p:nvSpPr>
        <p:spPr>
          <a:xfrm>
            <a:off x="685800" y="2514600"/>
            <a:ext cx="7772400" cy="4343400"/>
          </a:xfrm>
        </p:spPr>
        <p:txBody>
          <a:bodyPr>
            <a:normAutofit lnSpcReduction="10000"/>
          </a:bodyPr>
          <a:lstStyle/>
          <a:p>
            <a:pPr marL="342900" indent="-342900">
              <a:buFont typeface="Arial"/>
              <a:buChar char="•"/>
            </a:pPr>
            <a:r>
              <a:rPr lang="en-US" sz="2800" dirty="0">
                <a:solidFill>
                  <a:srgbClr val="660066"/>
                </a:solidFill>
              </a:rPr>
              <a:t>What is the trust history that explains this map? Particularly trust peaks and valleys in the key relationships?</a:t>
            </a:r>
          </a:p>
          <a:p>
            <a:pPr marL="342900" indent="-342900">
              <a:buFont typeface="Arial"/>
              <a:buChar char="•"/>
            </a:pPr>
            <a:r>
              <a:rPr lang="en-US" sz="2800" dirty="0">
                <a:solidFill>
                  <a:srgbClr val="660066"/>
                </a:solidFill>
              </a:rPr>
              <a:t>Where is the distrust and why?</a:t>
            </a:r>
          </a:p>
          <a:p>
            <a:pPr marL="342900" indent="-342900">
              <a:buFont typeface="Arial"/>
              <a:buChar char="•"/>
            </a:pPr>
            <a:r>
              <a:rPr lang="en-US" sz="2800" dirty="0">
                <a:solidFill>
                  <a:srgbClr val="660066"/>
                </a:solidFill>
              </a:rPr>
              <a:t> Where do you have moderate or high trust in the key parties?</a:t>
            </a:r>
          </a:p>
          <a:p>
            <a:pPr marL="342900" indent="-342900">
              <a:buFont typeface="Arial"/>
              <a:buChar char="•"/>
            </a:pPr>
            <a:r>
              <a:rPr lang="en-US" sz="2800" dirty="0">
                <a:solidFill>
                  <a:srgbClr val="660066"/>
                </a:solidFill>
              </a:rPr>
              <a:t>What could you learn that would affect your current trust relationships?</a:t>
            </a:r>
          </a:p>
          <a:p>
            <a:pPr marL="342900" indent="-342900">
              <a:buFont typeface="Arial"/>
              <a:buChar char="•"/>
            </a:pPr>
            <a:r>
              <a:rPr lang="en-US" sz="3900" b="1" dirty="0">
                <a:solidFill>
                  <a:srgbClr val="660066"/>
                </a:solidFill>
              </a:rPr>
              <a:t>OTHER?</a:t>
            </a:r>
          </a:p>
          <a:p>
            <a:pPr marL="342900" indent="-342900">
              <a:buFont typeface="Arial"/>
              <a:buChar char="•"/>
            </a:pPr>
            <a:endParaRPr lang="en-US" sz="2800" dirty="0">
              <a:solidFill>
                <a:srgbClr val="660066"/>
              </a:solidFill>
            </a:endParaRPr>
          </a:p>
          <a:p>
            <a:pPr marL="342900" indent="-342900">
              <a:buFont typeface="Arial"/>
              <a:buChar char="•"/>
            </a:pPr>
            <a:endParaRPr lang="en-US" sz="2800" dirty="0">
              <a:solidFill>
                <a:srgbClr val="660066"/>
              </a:solidFill>
            </a:endParaRPr>
          </a:p>
        </p:txBody>
      </p:sp>
      <p:sp>
        <p:nvSpPr>
          <p:cNvPr id="5" name="Slide Number Placeholder 4"/>
          <p:cNvSpPr>
            <a:spLocks noGrp="1"/>
          </p:cNvSpPr>
          <p:nvPr>
            <p:ph type="sldNum" sz="quarter" idx="12"/>
          </p:nvPr>
        </p:nvSpPr>
        <p:spPr/>
        <p:txBody>
          <a:bodyPr/>
          <a:lstStyle/>
          <a:p>
            <a:fld id="{D43A258E-717C-4617-81D7-D63D07A303A9}" type="slidenum">
              <a:rPr lang="en-US" smtClean="0"/>
              <a:pPr/>
              <a:t>44</a:t>
            </a:fld>
            <a:endParaRPr lang="en-US" dirty="0"/>
          </a:p>
        </p:txBody>
      </p:sp>
    </p:spTree>
    <p:extLst>
      <p:ext uri="{BB962C8B-B14F-4D97-AF65-F5344CB8AC3E}">
        <p14:creationId xmlns:p14="http://schemas.microsoft.com/office/powerpoint/2010/main" val="369520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1600200"/>
            <a:ext cx="3857625" cy="4910208"/>
          </a:xfrm>
        </p:spPr>
        <p:txBody>
          <a:bodyPr/>
          <a:lstStyle/>
          <a:p>
            <a:r>
              <a:rPr lang="en-US" sz="3600" dirty="0">
                <a:solidFill>
                  <a:schemeClr val="bg1"/>
                </a:solidFill>
              </a:rPr>
              <a:t>Stage 3: </a:t>
            </a:r>
            <a:br>
              <a:rPr lang="en-US" sz="3600" dirty="0">
                <a:solidFill>
                  <a:schemeClr val="bg1"/>
                </a:solidFill>
              </a:rPr>
            </a:br>
            <a:r>
              <a:rPr lang="en-US" sz="3600" dirty="0">
                <a:solidFill>
                  <a:schemeClr val="bg1"/>
                </a:solidFill>
              </a:rPr>
              <a:t>What would the future look like?</a:t>
            </a:r>
            <a:br>
              <a:rPr lang="en-US" sz="3600" dirty="0">
                <a:solidFill>
                  <a:schemeClr val="bg1"/>
                </a:solidFill>
              </a:rPr>
            </a:br>
            <a:endParaRPr lang="en-US" sz="3600" dirty="0">
              <a:solidFill>
                <a:schemeClr val="bg1"/>
              </a:solidFill>
            </a:endParaRPr>
          </a:p>
        </p:txBody>
      </p:sp>
      <p:pic>
        <p:nvPicPr>
          <p:cNvPr id="4" name="Picture 3" descr="eyes-vision-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1600"/>
            <a:ext cx="4610100" cy="2701890"/>
          </a:xfrm>
          <a:prstGeom prst="rect">
            <a:avLst/>
          </a:prstGeom>
        </p:spPr>
      </p:pic>
    </p:spTree>
    <p:extLst>
      <p:ext uri="{BB962C8B-B14F-4D97-AF65-F5344CB8AC3E}">
        <p14:creationId xmlns:p14="http://schemas.microsoft.com/office/powerpoint/2010/main" val="4205397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14" y="228601"/>
            <a:ext cx="3818411" cy="5714999"/>
          </a:xfrm>
        </p:spPr>
        <p:txBody>
          <a:bodyPr>
            <a:normAutofit/>
          </a:bodyPr>
          <a:lstStyle/>
          <a:p>
            <a:r>
              <a:rPr lang="en-US" sz="3600" b="1" cap="none" dirty="0">
                <a:solidFill>
                  <a:srgbClr val="38623E"/>
                </a:solidFill>
                <a:latin typeface="Cambria"/>
                <a:cs typeface="Cambria"/>
              </a:rPr>
              <a:t>-How Are They Boxing Themselves In?</a:t>
            </a:r>
            <a:br>
              <a:rPr lang="en-US" sz="3600" b="1" cap="none" dirty="0">
                <a:solidFill>
                  <a:srgbClr val="38623E"/>
                </a:solidFill>
                <a:latin typeface="Cambria"/>
                <a:cs typeface="Cambria"/>
              </a:rPr>
            </a:br>
            <a:r>
              <a:rPr lang="en-US" sz="3600" b="1" cap="none" dirty="0">
                <a:solidFill>
                  <a:srgbClr val="38623E"/>
                </a:solidFill>
                <a:latin typeface="Cambria"/>
                <a:cs typeface="Cambria"/>
              </a:rPr>
              <a:t>-How Can You Help Them Out Of The Box?</a:t>
            </a:r>
          </a:p>
        </p:txBody>
      </p:sp>
      <p:pic>
        <p:nvPicPr>
          <p:cNvPr id="8" name="Picture 7" descr="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762000"/>
            <a:ext cx="5143500" cy="6096000"/>
          </a:xfrm>
          <a:prstGeom prst="rect">
            <a:avLst/>
          </a:prstGeom>
        </p:spPr>
      </p:pic>
      <p:sp>
        <p:nvSpPr>
          <p:cNvPr id="5" name="Slide Number Placeholder 4"/>
          <p:cNvSpPr>
            <a:spLocks noGrp="1"/>
          </p:cNvSpPr>
          <p:nvPr>
            <p:ph type="sldNum" sz="quarter" idx="12"/>
          </p:nvPr>
        </p:nvSpPr>
        <p:spPr/>
        <p:txBody>
          <a:bodyPr/>
          <a:lstStyle/>
          <a:p>
            <a:fld id="{4495655C-ED2F-C846-A562-9E0D11742FF4}" type="slidenum">
              <a:rPr lang="en-US" smtClean="0"/>
              <a:t>46</a:t>
            </a:fld>
            <a:endParaRPr lang="en-US"/>
          </a:p>
        </p:txBody>
      </p:sp>
    </p:spTree>
    <p:extLst>
      <p:ext uri="{BB962C8B-B14F-4D97-AF65-F5344CB8AC3E}">
        <p14:creationId xmlns:p14="http://schemas.microsoft.com/office/powerpoint/2010/main" val="1581392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 3: Crafting the Best Story</a:t>
            </a:r>
          </a:p>
        </p:txBody>
      </p:sp>
      <p:sp>
        <p:nvSpPr>
          <p:cNvPr id="3" name="Content Placeholder 2"/>
          <p:cNvSpPr>
            <a:spLocks noGrp="1"/>
          </p:cNvSpPr>
          <p:nvPr>
            <p:ph idx="1"/>
          </p:nvPr>
        </p:nvSpPr>
        <p:spPr/>
        <p:txBody>
          <a:bodyPr>
            <a:normAutofit fontScale="92500"/>
          </a:bodyPr>
          <a:lstStyle/>
          <a:p>
            <a:pPr lvl="0"/>
            <a:r>
              <a:rPr lang="en-US" sz="3200" dirty="0"/>
              <a:t>The coach helps the party identify and elaborate a vision -- different levels of this future can be explored to fit their need. </a:t>
            </a:r>
            <a:endParaRPr lang="en-US" sz="2800" dirty="0"/>
          </a:p>
          <a:p>
            <a:pPr lvl="1"/>
            <a:r>
              <a:rPr lang="en-US" sz="2800" dirty="0"/>
              <a:t>an “ideal” future – what they ideally would want to have</a:t>
            </a:r>
            <a:endParaRPr lang="en-US" sz="2400" dirty="0"/>
          </a:p>
          <a:p>
            <a:pPr lvl="1"/>
            <a:r>
              <a:rPr lang="en-US" sz="2800" dirty="0"/>
              <a:t>a “real”(istic) improvement – the best they realistically think they can achieve given the system in which they work</a:t>
            </a:r>
            <a:endParaRPr lang="en-US" sz="2400" dirty="0"/>
          </a:p>
          <a:p>
            <a:pPr lvl="1"/>
            <a:r>
              <a:rPr lang="en-US" sz="2800" dirty="0"/>
              <a:t>a “needed” improvement – what they need in order to be able to cope with the conflict, decrease the discomfort </a:t>
            </a:r>
            <a:endParaRPr lang="en-US" sz="2400" dirty="0"/>
          </a:p>
          <a:p>
            <a:pPr>
              <a:lnSpc>
                <a:spcPct val="90000"/>
              </a:lnSpc>
            </a:pPr>
            <a:endParaRPr lang="en-US" sz="3200" dirty="0"/>
          </a:p>
        </p:txBody>
      </p:sp>
      <p:sp>
        <p:nvSpPr>
          <p:cNvPr id="5" name="Slide Number Placeholder 4"/>
          <p:cNvSpPr>
            <a:spLocks noGrp="1"/>
          </p:cNvSpPr>
          <p:nvPr>
            <p:ph type="sldNum" sz="quarter" idx="12"/>
          </p:nvPr>
        </p:nvSpPr>
        <p:spPr/>
        <p:txBody>
          <a:bodyPr/>
          <a:lstStyle/>
          <a:p>
            <a:fld id="{D43A258E-717C-4617-81D7-D63D07A303A9}" type="slidenum">
              <a:rPr lang="en-US" smtClean="0"/>
              <a:pPr/>
              <a:t>47</a:t>
            </a:fld>
            <a:endParaRPr lang="en-US" dirty="0"/>
          </a:p>
        </p:txBody>
      </p:sp>
      <p:sp>
        <p:nvSpPr>
          <p:cNvPr id="4" name="Footer Placeholder 3"/>
          <p:cNvSpPr>
            <a:spLocks noGrp="1"/>
          </p:cNvSpPr>
          <p:nvPr>
            <p:ph type="ftr" sz="quarter" idx="11"/>
          </p:nvPr>
        </p:nvSpPr>
        <p:spPr/>
        <p:txBody>
          <a:bodyPr/>
          <a:lstStyle/>
          <a:p>
            <a:r>
              <a:rPr lang="en-US"/>
              <a:t>© 2024 Conflict Coaching Matters LLC.</a:t>
            </a:r>
            <a:endParaRPr lang="en-US" dirty="0"/>
          </a:p>
        </p:txBody>
      </p:sp>
    </p:spTree>
    <p:extLst>
      <p:ext uri="{BB962C8B-B14F-4D97-AF65-F5344CB8AC3E}">
        <p14:creationId xmlns:p14="http://schemas.microsoft.com/office/powerpoint/2010/main" val="2937278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867"/>
            <a:ext cx="7772400" cy="804333"/>
          </a:xfrm>
        </p:spPr>
        <p:txBody>
          <a:bodyPr>
            <a:normAutofit/>
          </a:bodyPr>
          <a:lstStyle/>
          <a:p>
            <a:r>
              <a:rPr lang="en-US" sz="3600" dirty="0">
                <a:solidFill>
                  <a:srgbClr val="660066"/>
                </a:solidFill>
              </a:rPr>
              <a:t>Remember Stage One?</a:t>
            </a:r>
          </a:p>
        </p:txBody>
      </p:sp>
      <p:sp>
        <p:nvSpPr>
          <p:cNvPr id="4" name="Slide Number Placeholder 3"/>
          <p:cNvSpPr>
            <a:spLocks noGrp="1"/>
          </p:cNvSpPr>
          <p:nvPr>
            <p:ph type="sldNum" sz="quarter" idx="12"/>
          </p:nvPr>
        </p:nvSpPr>
        <p:spPr/>
        <p:txBody>
          <a:bodyPr/>
          <a:lstStyle/>
          <a:p>
            <a:fld id="{D43A258E-717C-4617-81D7-D63D07A303A9}" type="slidenum">
              <a:rPr lang="en-US" smtClean="0"/>
              <a:pPr/>
              <a:t>48</a:t>
            </a:fld>
            <a:endParaRPr lang="en-US" dirty="0"/>
          </a:p>
        </p:txBody>
      </p:sp>
      <p:sp>
        <p:nvSpPr>
          <p:cNvPr id="6" name="Oval 5"/>
          <p:cNvSpPr/>
          <p:nvPr/>
        </p:nvSpPr>
        <p:spPr>
          <a:xfrm>
            <a:off x="2057400" y="1066800"/>
            <a:ext cx="2057400" cy="1828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Father</a:t>
            </a:r>
          </a:p>
        </p:txBody>
      </p:sp>
      <p:sp>
        <p:nvSpPr>
          <p:cNvPr id="7" name="Isosceles Triangle 6"/>
          <p:cNvSpPr/>
          <p:nvPr/>
        </p:nvSpPr>
        <p:spPr>
          <a:xfrm flipH="1">
            <a:off x="5105400" y="152400"/>
            <a:ext cx="3810000" cy="4876800"/>
          </a:xfrm>
          <a:prstGeom prst="triangl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Educational</a:t>
            </a:r>
            <a:r>
              <a:rPr lang="en-US" sz="2400" b="1" dirty="0"/>
              <a:t> </a:t>
            </a:r>
            <a:r>
              <a:rPr lang="en-US" sz="2400" b="1" dirty="0">
                <a:solidFill>
                  <a:srgbClr val="660066"/>
                </a:solidFill>
              </a:rPr>
              <a:t>System</a:t>
            </a:r>
          </a:p>
        </p:txBody>
      </p:sp>
      <p:sp>
        <p:nvSpPr>
          <p:cNvPr id="8" name="Rectangle 7"/>
          <p:cNvSpPr/>
          <p:nvPr/>
        </p:nvSpPr>
        <p:spPr>
          <a:xfrm>
            <a:off x="6172200" y="2286000"/>
            <a:ext cx="1676400" cy="9906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Educator</a:t>
            </a:r>
          </a:p>
        </p:txBody>
      </p:sp>
      <p:sp>
        <p:nvSpPr>
          <p:cNvPr id="9" name="Frame 8"/>
          <p:cNvSpPr/>
          <p:nvPr/>
        </p:nvSpPr>
        <p:spPr>
          <a:xfrm>
            <a:off x="4267200" y="9906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419600" y="1295400"/>
            <a:ext cx="1219199" cy="707886"/>
          </a:xfrm>
          <a:prstGeom prst="rect">
            <a:avLst/>
          </a:prstGeom>
          <a:noFill/>
        </p:spPr>
        <p:txBody>
          <a:bodyPr wrap="square" rtlCol="0">
            <a:spAutoFit/>
          </a:bodyPr>
          <a:lstStyle/>
          <a:p>
            <a:r>
              <a:rPr lang="en-US" sz="2000" b="1" dirty="0">
                <a:solidFill>
                  <a:srgbClr val="660066"/>
                </a:solidFill>
              </a:rPr>
              <a:t>Father’s Lawyer</a:t>
            </a:r>
          </a:p>
        </p:txBody>
      </p:sp>
      <p:sp>
        <p:nvSpPr>
          <p:cNvPr id="11" name="Content Placeholder 10"/>
          <p:cNvSpPr>
            <a:spLocks noGrp="1"/>
          </p:cNvSpPr>
          <p:nvPr>
            <p:ph sz="quarter" idx="1"/>
          </p:nvPr>
        </p:nvSpPr>
        <p:spPr>
          <a:xfrm>
            <a:off x="228600" y="2895600"/>
            <a:ext cx="1828800" cy="2667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800" b="1" dirty="0"/>
              <a:t>Grand-mother</a:t>
            </a:r>
          </a:p>
        </p:txBody>
      </p:sp>
      <p:sp>
        <p:nvSpPr>
          <p:cNvPr id="12" name="Content Placeholder 10"/>
          <p:cNvSpPr txBox="1">
            <a:spLocks/>
          </p:cNvSpPr>
          <p:nvPr/>
        </p:nvSpPr>
        <p:spPr>
          <a:xfrm>
            <a:off x="1676400" y="3657600"/>
            <a:ext cx="3124200" cy="2895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a:t>Mother</a:t>
            </a:r>
          </a:p>
        </p:txBody>
      </p:sp>
      <p:sp>
        <p:nvSpPr>
          <p:cNvPr id="14" name="Content Placeholder 10"/>
          <p:cNvSpPr txBox="1">
            <a:spLocks/>
          </p:cNvSpPr>
          <p:nvPr/>
        </p:nvSpPr>
        <p:spPr>
          <a:xfrm>
            <a:off x="152400" y="914400"/>
            <a:ext cx="1524000" cy="14478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1800" b="1" dirty="0"/>
              <a:t>Step Mother</a:t>
            </a:r>
          </a:p>
        </p:txBody>
      </p:sp>
      <p:sp>
        <p:nvSpPr>
          <p:cNvPr id="15" name="Frame 14"/>
          <p:cNvSpPr/>
          <p:nvPr/>
        </p:nvSpPr>
        <p:spPr>
          <a:xfrm>
            <a:off x="4953000" y="5257800"/>
            <a:ext cx="1524000" cy="1371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5105400" y="5638800"/>
            <a:ext cx="1219199" cy="707886"/>
          </a:xfrm>
          <a:prstGeom prst="rect">
            <a:avLst/>
          </a:prstGeom>
          <a:noFill/>
        </p:spPr>
        <p:txBody>
          <a:bodyPr wrap="square" rtlCol="0">
            <a:spAutoFit/>
          </a:bodyPr>
          <a:lstStyle/>
          <a:p>
            <a:r>
              <a:rPr lang="en-US" sz="2000" b="1" dirty="0">
                <a:solidFill>
                  <a:srgbClr val="660066"/>
                </a:solidFill>
              </a:rPr>
              <a:t>Mother’s Lawyer</a:t>
            </a:r>
          </a:p>
        </p:txBody>
      </p:sp>
      <p:cxnSp>
        <p:nvCxnSpPr>
          <p:cNvPr id="18" name="Straight Arrow Connector 17"/>
          <p:cNvCxnSpPr/>
          <p:nvPr/>
        </p:nvCxnSpPr>
        <p:spPr>
          <a:xfrm>
            <a:off x="1905000" y="3276600"/>
            <a:ext cx="76200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981200" y="3200400"/>
            <a:ext cx="76200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676400" y="1143000"/>
            <a:ext cx="5334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676400" y="1295400"/>
            <a:ext cx="5334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p:nvPr/>
        </p:nvCxnSpPr>
        <p:spPr>
          <a:xfrm flipV="1">
            <a:off x="1295400" y="2438400"/>
            <a:ext cx="762000" cy="381000"/>
          </a:xfrm>
          <a:prstGeom prst="bentConnector3">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16200000" flipV="1">
            <a:off x="3124200" y="3124200"/>
            <a:ext cx="762000" cy="304800"/>
          </a:xfrm>
          <a:prstGeom prst="bentConnector3">
            <a:avLst>
              <a:gd name="adj1" fmla="val 43333"/>
            </a:avLst>
          </a:prstGeom>
          <a:ln w="76200" cmpd="tri">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rot="16200000" flipH="1">
            <a:off x="1143000" y="2438400"/>
            <a:ext cx="1905000" cy="533400"/>
          </a:xfrm>
          <a:prstGeom prst="bentConnector3">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8" idx="1"/>
          </p:cNvCxnSpPr>
          <p:nvPr/>
        </p:nvCxnSpPr>
        <p:spPr>
          <a:xfrm flipV="1">
            <a:off x="4495800" y="2781300"/>
            <a:ext cx="1676400" cy="1257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800600" y="3962400"/>
            <a:ext cx="1447800" cy="495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810000" y="1143000"/>
            <a:ext cx="381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419600" y="6248400"/>
            <a:ext cx="381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a:xfrm rot="10800000">
            <a:off x="3810000" y="2667000"/>
            <a:ext cx="1828800" cy="990600"/>
          </a:xfrm>
          <a:prstGeom prst="bentConnector3">
            <a:avLst>
              <a:gd name="adj1" fmla="val 50000"/>
            </a:avLst>
          </a:prstGeom>
          <a:ln w="76200" cmpd="tri">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Elbow Connector 27"/>
          <p:cNvCxnSpPr/>
          <p:nvPr/>
        </p:nvCxnSpPr>
        <p:spPr>
          <a:xfrm rot="10800000">
            <a:off x="4038600" y="2514600"/>
            <a:ext cx="2133600" cy="533400"/>
          </a:xfrm>
          <a:prstGeom prst="bentConnector3">
            <a:avLst>
              <a:gd name="adj1" fmla="val 50000"/>
            </a:avLst>
          </a:prstGeom>
          <a:ln w="76200" cmpd="tri">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213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Hexagon 41"/>
          <p:cNvSpPr/>
          <p:nvPr/>
        </p:nvSpPr>
        <p:spPr>
          <a:xfrm>
            <a:off x="0" y="2438400"/>
            <a:ext cx="9144000" cy="4114800"/>
          </a:xfrm>
          <a:prstGeom prst="hexagon">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p:nvPr/>
        </p:nvSpPr>
        <p:spPr>
          <a:xfrm>
            <a:off x="228600" y="685800"/>
            <a:ext cx="2819400" cy="1752600"/>
          </a:xfrm>
          <a:prstGeom prst="hexagon">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33867"/>
            <a:ext cx="7772400" cy="728133"/>
          </a:xfrm>
        </p:spPr>
        <p:txBody>
          <a:bodyPr>
            <a:normAutofit/>
          </a:bodyPr>
          <a:lstStyle/>
          <a:p>
            <a:r>
              <a:rPr lang="en-US" sz="3600" dirty="0">
                <a:solidFill>
                  <a:srgbClr val="660066"/>
                </a:solidFill>
              </a:rPr>
              <a:t>Let’s Consider the Future</a:t>
            </a:r>
          </a:p>
        </p:txBody>
      </p:sp>
      <p:sp>
        <p:nvSpPr>
          <p:cNvPr id="4" name="Slide Number Placeholder 3"/>
          <p:cNvSpPr>
            <a:spLocks noGrp="1"/>
          </p:cNvSpPr>
          <p:nvPr>
            <p:ph type="sldNum" sz="quarter" idx="12"/>
          </p:nvPr>
        </p:nvSpPr>
        <p:spPr/>
        <p:txBody>
          <a:bodyPr/>
          <a:lstStyle/>
          <a:p>
            <a:fld id="{D43A258E-717C-4617-81D7-D63D07A303A9}" type="slidenum">
              <a:rPr lang="en-US" smtClean="0"/>
              <a:pPr/>
              <a:t>49</a:t>
            </a:fld>
            <a:endParaRPr lang="en-US" dirty="0"/>
          </a:p>
        </p:txBody>
      </p:sp>
      <p:sp>
        <p:nvSpPr>
          <p:cNvPr id="6" name="Oval 5"/>
          <p:cNvSpPr/>
          <p:nvPr/>
        </p:nvSpPr>
        <p:spPr>
          <a:xfrm>
            <a:off x="1371600" y="1371600"/>
            <a:ext cx="1447800" cy="9906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Father</a:t>
            </a:r>
          </a:p>
        </p:txBody>
      </p:sp>
      <p:sp>
        <p:nvSpPr>
          <p:cNvPr id="7" name="Isosceles Triangle 6"/>
          <p:cNvSpPr/>
          <p:nvPr/>
        </p:nvSpPr>
        <p:spPr>
          <a:xfrm flipH="1">
            <a:off x="5562600" y="152400"/>
            <a:ext cx="3276600" cy="3657600"/>
          </a:xfrm>
          <a:prstGeom prst="triangl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660066"/>
              </a:solidFill>
            </a:endParaRPr>
          </a:p>
          <a:p>
            <a:pPr algn="ctr"/>
            <a:endParaRPr lang="en-US" sz="2400" b="1" dirty="0">
              <a:solidFill>
                <a:srgbClr val="660066"/>
              </a:solidFill>
            </a:endParaRPr>
          </a:p>
          <a:p>
            <a:pPr algn="ctr"/>
            <a:endParaRPr lang="en-US" sz="2000" b="1" dirty="0">
              <a:solidFill>
                <a:srgbClr val="660066"/>
              </a:solidFill>
            </a:endParaRPr>
          </a:p>
          <a:p>
            <a:pPr algn="ctr"/>
            <a:r>
              <a:rPr lang="en-US" sz="2000" b="1" dirty="0">
                <a:solidFill>
                  <a:srgbClr val="660066"/>
                </a:solidFill>
              </a:rPr>
              <a:t>Educational</a:t>
            </a:r>
            <a:r>
              <a:rPr lang="en-US" sz="2000" b="1" dirty="0"/>
              <a:t> </a:t>
            </a:r>
            <a:r>
              <a:rPr lang="en-US" sz="2000" b="1" dirty="0">
                <a:solidFill>
                  <a:srgbClr val="660066"/>
                </a:solidFill>
              </a:rPr>
              <a:t>System</a:t>
            </a:r>
          </a:p>
        </p:txBody>
      </p:sp>
      <p:sp>
        <p:nvSpPr>
          <p:cNvPr id="11" name="Content Placeholder 10"/>
          <p:cNvSpPr>
            <a:spLocks noGrp="1"/>
          </p:cNvSpPr>
          <p:nvPr>
            <p:ph sz="quarter" idx="1"/>
          </p:nvPr>
        </p:nvSpPr>
        <p:spPr>
          <a:xfrm>
            <a:off x="304800" y="3505200"/>
            <a:ext cx="1219200" cy="175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600" b="1" dirty="0"/>
              <a:t>Grand-mother</a:t>
            </a:r>
          </a:p>
        </p:txBody>
      </p:sp>
      <p:sp>
        <p:nvSpPr>
          <p:cNvPr id="12" name="Content Placeholder 10"/>
          <p:cNvSpPr txBox="1">
            <a:spLocks/>
          </p:cNvSpPr>
          <p:nvPr/>
        </p:nvSpPr>
        <p:spPr>
          <a:xfrm>
            <a:off x="1676400" y="2514600"/>
            <a:ext cx="3886200" cy="4038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a:t>Mother</a:t>
            </a:r>
          </a:p>
        </p:txBody>
      </p:sp>
      <p:sp>
        <p:nvSpPr>
          <p:cNvPr id="14" name="Content Placeholder 10"/>
          <p:cNvSpPr txBox="1">
            <a:spLocks/>
          </p:cNvSpPr>
          <p:nvPr/>
        </p:nvSpPr>
        <p:spPr>
          <a:xfrm>
            <a:off x="533400" y="914400"/>
            <a:ext cx="914400" cy="7620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900" b="1" dirty="0"/>
              <a:t>Step Mother</a:t>
            </a:r>
          </a:p>
        </p:txBody>
      </p:sp>
      <p:sp>
        <p:nvSpPr>
          <p:cNvPr id="15" name="Frame 14"/>
          <p:cNvSpPr/>
          <p:nvPr/>
        </p:nvSpPr>
        <p:spPr>
          <a:xfrm>
            <a:off x="3505200" y="914400"/>
            <a:ext cx="1676400" cy="914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810000" y="1066800"/>
            <a:ext cx="1295400" cy="584776"/>
          </a:xfrm>
          <a:prstGeom prst="rect">
            <a:avLst/>
          </a:prstGeom>
          <a:noFill/>
        </p:spPr>
        <p:txBody>
          <a:bodyPr wrap="square" rtlCol="0">
            <a:spAutoFit/>
          </a:bodyPr>
          <a:lstStyle/>
          <a:p>
            <a:r>
              <a:rPr lang="en-US" sz="1600" b="1" dirty="0">
                <a:solidFill>
                  <a:srgbClr val="660066"/>
                </a:solidFill>
              </a:rPr>
              <a:t>Mother’s Lawyer</a:t>
            </a:r>
          </a:p>
        </p:txBody>
      </p:sp>
      <p:cxnSp>
        <p:nvCxnSpPr>
          <p:cNvPr id="20" name="Straight Arrow Connector 19"/>
          <p:cNvCxnSpPr/>
          <p:nvPr/>
        </p:nvCxnSpPr>
        <p:spPr>
          <a:xfrm flipV="1">
            <a:off x="1371600" y="3505200"/>
            <a:ext cx="457200" cy="228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524000" y="1143000"/>
            <a:ext cx="381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724400" y="2438400"/>
            <a:ext cx="609600" cy="3810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029200" y="5943600"/>
            <a:ext cx="1066800" cy="3048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5791200" y="1905000"/>
            <a:ext cx="1676400" cy="9906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Educator</a:t>
            </a:r>
          </a:p>
        </p:txBody>
      </p:sp>
      <p:sp>
        <p:nvSpPr>
          <p:cNvPr id="35" name="Rectangle 34"/>
          <p:cNvSpPr/>
          <p:nvPr/>
        </p:nvSpPr>
        <p:spPr>
          <a:xfrm>
            <a:off x="5791200" y="457200"/>
            <a:ext cx="1676400" cy="9906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Educator</a:t>
            </a:r>
          </a:p>
        </p:txBody>
      </p:sp>
      <p:sp>
        <p:nvSpPr>
          <p:cNvPr id="19" name="Left Brace 18"/>
          <p:cNvSpPr/>
          <p:nvPr/>
        </p:nvSpPr>
        <p:spPr>
          <a:xfrm>
            <a:off x="5334000" y="1524000"/>
            <a:ext cx="533400" cy="1905000"/>
          </a:xfrm>
          <a:prstGeom prst="leftBrace">
            <a:avLst>
              <a:gd name="adj1" fmla="val 8333"/>
              <a:gd name="adj2" fmla="val 5088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2819400" y="2209800"/>
            <a:ext cx="457200" cy="228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3657600" y="1981200"/>
            <a:ext cx="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0" name="Content Placeholder 10"/>
          <p:cNvSpPr txBox="1">
            <a:spLocks/>
          </p:cNvSpPr>
          <p:nvPr/>
        </p:nvSpPr>
        <p:spPr>
          <a:xfrm>
            <a:off x="5715000" y="4114800"/>
            <a:ext cx="2743200" cy="23622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err="1"/>
              <a:t>DeJahn</a:t>
            </a:r>
            <a:endParaRPr lang="en-US" sz="2400" b="1" dirty="0"/>
          </a:p>
        </p:txBody>
      </p:sp>
      <p:sp>
        <p:nvSpPr>
          <p:cNvPr id="8" name="Rectangle 7"/>
          <p:cNvSpPr/>
          <p:nvPr/>
        </p:nvSpPr>
        <p:spPr>
          <a:xfrm>
            <a:off x="5791200" y="1143000"/>
            <a:ext cx="1676400" cy="9906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Educator</a:t>
            </a:r>
          </a:p>
        </p:txBody>
      </p:sp>
      <p:cxnSp>
        <p:nvCxnSpPr>
          <p:cNvPr id="41" name="Straight Arrow Connector 40"/>
          <p:cNvCxnSpPr/>
          <p:nvPr/>
        </p:nvCxnSpPr>
        <p:spPr>
          <a:xfrm flipV="1">
            <a:off x="8382000" y="3886200"/>
            <a:ext cx="0" cy="8382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953000" y="1905000"/>
            <a:ext cx="990600" cy="1447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576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in a room&#10;&#10;Description automatically generated">
            <a:extLst>
              <a:ext uri="{FF2B5EF4-FFF2-40B4-BE49-F238E27FC236}">
                <a16:creationId xmlns:a16="http://schemas.microsoft.com/office/drawing/2014/main" id="{5D38625E-B2D3-483E-99D2-F93BDE0A4E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18575" y="2248319"/>
            <a:ext cx="3923825" cy="3057621"/>
          </a:xfrm>
          <a:prstGeom prst="rect">
            <a:avLst/>
          </a:prstGeom>
        </p:spPr>
      </p:pic>
      <p:sp>
        <p:nvSpPr>
          <p:cNvPr id="2" name="Title 1"/>
          <p:cNvSpPr>
            <a:spLocks noGrp="1"/>
          </p:cNvSpPr>
          <p:nvPr>
            <p:ph type="title"/>
          </p:nvPr>
        </p:nvSpPr>
        <p:spPr/>
        <p:txBody>
          <a:bodyPr>
            <a:normAutofit/>
          </a:bodyPr>
          <a:lstStyle/>
          <a:p>
            <a:r>
              <a:rPr lang="en-US" dirty="0">
                <a:solidFill>
                  <a:srgbClr val="008000"/>
                </a:solidFill>
                <a:latin typeface="Candara"/>
                <a:cs typeface="Candara"/>
              </a:rPr>
              <a:t>Conflict Coaching Defined</a:t>
            </a:r>
          </a:p>
        </p:txBody>
      </p:sp>
      <p:sp>
        <p:nvSpPr>
          <p:cNvPr id="4" name="Rectangle 3"/>
          <p:cNvSpPr/>
          <p:nvPr/>
        </p:nvSpPr>
        <p:spPr>
          <a:xfrm>
            <a:off x="459066" y="2114550"/>
            <a:ext cx="4659509" cy="3371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0000"/>
              </a:solidFill>
            </a:endParaRPr>
          </a:p>
        </p:txBody>
      </p:sp>
      <p:sp>
        <p:nvSpPr>
          <p:cNvPr id="5" name="TextBox 4"/>
          <p:cNvSpPr txBox="1"/>
          <p:nvPr/>
        </p:nvSpPr>
        <p:spPr>
          <a:xfrm>
            <a:off x="658418" y="2114550"/>
            <a:ext cx="4460157" cy="3323987"/>
          </a:xfrm>
          <a:prstGeom prst="rect">
            <a:avLst/>
          </a:prstGeom>
          <a:noFill/>
        </p:spPr>
        <p:txBody>
          <a:bodyPr wrap="square" rtlCol="0">
            <a:spAutoFit/>
          </a:bodyPr>
          <a:lstStyle/>
          <a:p>
            <a:r>
              <a:rPr lang="en-US" sz="2100" i="1" dirty="0">
                <a:solidFill>
                  <a:srgbClr val="000000"/>
                </a:solidFill>
              </a:rPr>
              <a:t>Conflict coaching </a:t>
            </a:r>
            <a:r>
              <a:rPr lang="en-US" sz="2100" dirty="0">
                <a:solidFill>
                  <a:srgbClr val="000000"/>
                </a:solidFill>
              </a:rPr>
              <a:t>is a one-on-one ADR process to help the party:</a:t>
            </a:r>
          </a:p>
          <a:p>
            <a:endParaRPr lang="en-US" sz="2100" dirty="0">
              <a:solidFill>
                <a:srgbClr val="000000"/>
              </a:solidFill>
            </a:endParaRPr>
          </a:p>
          <a:p>
            <a:pPr marL="385763" indent="-385763">
              <a:buAutoNum type="arabicPeriod"/>
            </a:pPr>
            <a:r>
              <a:rPr lang="en-US" sz="2100" dirty="0">
                <a:solidFill>
                  <a:srgbClr val="000000"/>
                </a:solidFill>
              </a:rPr>
              <a:t>Understand and analyze their conflict from self and other perspective.</a:t>
            </a:r>
          </a:p>
          <a:p>
            <a:pPr marL="385763" indent="-385763">
              <a:buAutoNum type="arabicPeriod"/>
            </a:pPr>
            <a:r>
              <a:rPr lang="en-US" sz="2100" dirty="0">
                <a:solidFill>
                  <a:srgbClr val="000000"/>
                </a:solidFill>
              </a:rPr>
              <a:t>Identify preferred direction for relationship and conflict situation.</a:t>
            </a:r>
          </a:p>
          <a:p>
            <a:pPr marL="385763" indent="-385763">
              <a:buAutoNum type="arabicPeriod"/>
            </a:pPr>
            <a:r>
              <a:rPr lang="en-US" sz="2100" dirty="0">
                <a:solidFill>
                  <a:srgbClr val="000000"/>
                </a:solidFill>
              </a:rPr>
              <a:t>Develop specific skills to enact the preferred direction.</a:t>
            </a:r>
          </a:p>
          <a:p>
            <a:pPr marL="385763" indent="-385763">
              <a:buAutoNum type="arabicPeriod"/>
            </a:pPr>
            <a:endParaRPr lang="en-US" sz="2100" dirty="0">
              <a:solidFill>
                <a:srgbClr val="000000"/>
              </a:solidFill>
            </a:endParaRPr>
          </a:p>
        </p:txBody>
      </p:sp>
      <p:sp>
        <p:nvSpPr>
          <p:cNvPr id="7" name="Slide Number Placeholder 6"/>
          <p:cNvSpPr>
            <a:spLocks noGrp="1"/>
          </p:cNvSpPr>
          <p:nvPr>
            <p:ph type="sldNum" sz="quarter" idx="12"/>
          </p:nvPr>
        </p:nvSpPr>
        <p:spPr/>
        <p:txBody>
          <a:bodyPr/>
          <a:lstStyle/>
          <a:p>
            <a:fld id="{4495655C-ED2F-C846-A562-9E0D11742FF4}" type="slidenum">
              <a:rPr lang="en-US" smtClean="0"/>
              <a:t>5</a:t>
            </a:fld>
            <a:endParaRPr lang="en-US"/>
          </a:p>
        </p:txBody>
      </p:sp>
    </p:spTree>
    <p:extLst>
      <p:ext uri="{BB962C8B-B14F-4D97-AF65-F5344CB8AC3E}">
        <p14:creationId xmlns:p14="http://schemas.microsoft.com/office/powerpoint/2010/main" val="1577823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21" y="232886"/>
            <a:ext cx="5797296" cy="1188720"/>
          </a:xfrm>
          <a:solidFill>
            <a:schemeClr val="accent1"/>
          </a:solidFill>
        </p:spPr>
        <p:txBody>
          <a:bodyPr/>
          <a:lstStyle/>
          <a:p>
            <a:pPr algn="ctr"/>
            <a:r>
              <a:rPr lang="en-US" dirty="0">
                <a:solidFill>
                  <a:schemeClr val="accent3">
                    <a:lumMod val="60000"/>
                    <a:lumOff val="40000"/>
                  </a:schemeClr>
                </a:solidFill>
              </a:rPr>
              <a:t>What Is Your Trust Vision?</a:t>
            </a:r>
          </a:p>
        </p:txBody>
      </p:sp>
      <p:sp>
        <p:nvSpPr>
          <p:cNvPr id="3" name="Content Placeholder 2"/>
          <p:cNvSpPr>
            <a:spLocks noGrp="1"/>
          </p:cNvSpPr>
          <p:nvPr>
            <p:ph idx="1"/>
          </p:nvPr>
        </p:nvSpPr>
        <p:spPr>
          <a:xfrm>
            <a:off x="641350" y="1554691"/>
            <a:ext cx="7886699" cy="4351338"/>
          </a:xfrm>
        </p:spPr>
        <p:txBody>
          <a:bodyPr>
            <a:normAutofit/>
          </a:bodyPr>
          <a:lstStyle/>
          <a:p>
            <a:r>
              <a:rPr lang="en-US" sz="2800" b="1" dirty="0">
                <a:solidFill>
                  <a:schemeClr val="tx2">
                    <a:lumMod val="75000"/>
                  </a:schemeClr>
                </a:solidFill>
              </a:rPr>
              <a:t>Ideally what will be the trust relationship if you move forward as desired?</a:t>
            </a:r>
          </a:p>
          <a:p>
            <a:pPr lvl="1"/>
            <a:r>
              <a:rPr lang="en-US" sz="2800" b="1" dirty="0">
                <a:solidFill>
                  <a:schemeClr val="tx2">
                    <a:lumMod val="75000"/>
                  </a:schemeClr>
                </a:solidFill>
              </a:rPr>
              <a:t>What will remain the same?</a:t>
            </a:r>
          </a:p>
          <a:p>
            <a:pPr lvl="1"/>
            <a:r>
              <a:rPr lang="en-US" sz="2800" b="1" dirty="0">
                <a:solidFill>
                  <a:schemeClr val="tx2">
                    <a:lumMod val="75000"/>
                  </a:schemeClr>
                </a:solidFill>
              </a:rPr>
              <a:t>What will be different (what when where and how of trust behaviors?)</a:t>
            </a:r>
          </a:p>
          <a:p>
            <a:pPr lvl="1"/>
            <a:r>
              <a:rPr lang="en-US" sz="2800" b="1" dirty="0">
                <a:solidFill>
                  <a:schemeClr val="tx2">
                    <a:lumMod val="75000"/>
                  </a:schemeClr>
                </a:solidFill>
              </a:rPr>
              <a:t>What protections will be in place (in the case of distrust)?</a:t>
            </a:r>
          </a:p>
          <a:p>
            <a:pPr lvl="1"/>
            <a:r>
              <a:rPr lang="en-US" sz="2800" b="1" dirty="0">
                <a:solidFill>
                  <a:schemeClr val="tx2">
                    <a:lumMod val="75000"/>
                  </a:schemeClr>
                </a:solidFill>
              </a:rPr>
              <a:t>What accountability will be in place? </a:t>
            </a:r>
          </a:p>
          <a:p>
            <a:r>
              <a:rPr lang="en-US" sz="2800" b="1" dirty="0">
                <a:solidFill>
                  <a:schemeClr val="tx2">
                    <a:lumMod val="75000"/>
                  </a:schemeClr>
                </a:solidFill>
              </a:rPr>
              <a:t>What will help make that a reality? </a:t>
            </a:r>
          </a:p>
        </p:txBody>
      </p:sp>
      <p:pic>
        <p:nvPicPr>
          <p:cNvPr id="6" name="Picture 5" descr="understanding-abstract-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5808133"/>
            <a:ext cx="7620000" cy="920750"/>
          </a:xfrm>
          <a:prstGeom prst="rect">
            <a:avLst/>
          </a:prstGeom>
        </p:spPr>
      </p:pic>
      <p:sp>
        <p:nvSpPr>
          <p:cNvPr id="5" name="Footer Placeholder 4"/>
          <p:cNvSpPr>
            <a:spLocks noGrp="1"/>
          </p:cNvSpPr>
          <p:nvPr>
            <p:ph type="ftr" sz="quarter" idx="11"/>
          </p:nvPr>
        </p:nvSpPr>
        <p:spPr/>
        <p:txBody>
          <a:bodyPr/>
          <a:lstStyle/>
          <a:p>
            <a:r>
              <a:rPr lang="en-US"/>
              <a:t>© 2024 Conflict Coaching Matters LLC.</a:t>
            </a:r>
          </a:p>
        </p:txBody>
      </p:sp>
      <p:sp>
        <p:nvSpPr>
          <p:cNvPr id="7" name="Slide Number Placeholder 6"/>
          <p:cNvSpPr>
            <a:spLocks noGrp="1"/>
          </p:cNvSpPr>
          <p:nvPr>
            <p:ph type="sldNum" sz="quarter" idx="12"/>
          </p:nvPr>
        </p:nvSpPr>
        <p:spPr/>
        <p:txBody>
          <a:bodyPr/>
          <a:lstStyle/>
          <a:p>
            <a:fld id="{4495655C-ED2F-C846-A562-9E0D11742FF4}" type="slidenum">
              <a:rPr lang="en-US" smtClean="0"/>
              <a:t>50</a:t>
            </a:fld>
            <a:endParaRPr lang="en-US"/>
          </a:p>
        </p:txBody>
      </p:sp>
    </p:spTree>
    <p:extLst>
      <p:ext uri="{BB962C8B-B14F-4D97-AF65-F5344CB8AC3E}">
        <p14:creationId xmlns:p14="http://schemas.microsoft.com/office/powerpoint/2010/main" val="2716508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1600200"/>
            <a:ext cx="3552825" cy="4910208"/>
          </a:xfrm>
        </p:spPr>
        <p:txBody>
          <a:bodyPr/>
          <a:lstStyle/>
          <a:p>
            <a:r>
              <a:rPr lang="en-US" sz="3600" dirty="0">
                <a:solidFill>
                  <a:schemeClr val="bg1"/>
                </a:solidFill>
              </a:rPr>
              <a:t>Stage 4: </a:t>
            </a:r>
            <a:br>
              <a:rPr lang="en-US" sz="3600" dirty="0">
                <a:solidFill>
                  <a:schemeClr val="bg1"/>
                </a:solidFill>
              </a:rPr>
            </a:br>
            <a:r>
              <a:rPr lang="en-US" sz="3600" dirty="0">
                <a:solidFill>
                  <a:schemeClr val="bg1"/>
                </a:solidFill>
              </a:rPr>
              <a:t>Transitioning </a:t>
            </a:r>
            <a:r>
              <a:rPr lang="mr-IN" sz="3600" dirty="0">
                <a:solidFill>
                  <a:schemeClr val="bg1"/>
                </a:solidFill>
              </a:rPr>
              <a:t>–</a:t>
            </a:r>
            <a:r>
              <a:rPr lang="en-US" sz="3600" dirty="0">
                <a:solidFill>
                  <a:schemeClr val="bg1"/>
                </a:solidFill>
              </a:rPr>
              <a:t> Maps can be Helpful</a:t>
            </a:r>
            <a:br>
              <a:rPr lang="en-US" sz="3600" dirty="0">
                <a:solidFill>
                  <a:schemeClr val="bg1"/>
                </a:solidFill>
              </a:rPr>
            </a:br>
            <a:endParaRPr lang="en-US" sz="3600" dirty="0">
              <a:solidFill>
                <a:schemeClr val="bg1"/>
              </a:solidFill>
            </a:endParaRPr>
          </a:p>
        </p:txBody>
      </p:sp>
      <p:pic>
        <p:nvPicPr>
          <p:cNvPr id="3" name="Picture 2" descr="transition-words-essay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2514600"/>
          </a:xfrm>
          <a:prstGeom prst="rect">
            <a:avLst/>
          </a:prstGeom>
        </p:spPr>
      </p:pic>
    </p:spTree>
    <p:extLst>
      <p:ext uri="{BB962C8B-B14F-4D97-AF65-F5344CB8AC3E}">
        <p14:creationId xmlns:p14="http://schemas.microsoft.com/office/powerpoint/2010/main" val="3657514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pPr algn="l"/>
            <a:r>
              <a:rPr lang="en-US" sz="4000" dirty="0">
                <a:effectLst>
                  <a:outerShdw blurRad="38100" dist="38100" dir="2700000" algn="tl">
                    <a:srgbClr val="000000">
                      <a:alpha val="43137"/>
                    </a:srgbClr>
                  </a:outerShdw>
                </a:effectLst>
              </a:rPr>
              <a:t>Stage 4: Enacting the Best Story</a:t>
            </a:r>
          </a:p>
        </p:txBody>
      </p:sp>
      <p:graphicFrame>
        <p:nvGraphicFramePr>
          <p:cNvPr id="8" name="Content Placeholder 7"/>
          <p:cNvGraphicFramePr>
            <a:graphicFrameLocks noGrp="1"/>
          </p:cNvGraphicFramePr>
          <p:nvPr>
            <p:ph idx="1"/>
          </p:nvPr>
        </p:nvGraphicFramePr>
        <p:xfrm>
          <a:off x="419100" y="1943100"/>
          <a:ext cx="8305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09600" y="1371600"/>
            <a:ext cx="7620000" cy="492443"/>
          </a:xfrm>
          <a:prstGeom prst="rect">
            <a:avLst/>
          </a:prstGeom>
          <a:noFill/>
        </p:spPr>
        <p:txBody>
          <a:bodyPr wrap="square" rtlCol="0">
            <a:spAutoFit/>
          </a:bodyPr>
          <a:lstStyle/>
          <a:p>
            <a:r>
              <a:rPr lang="en-US" sz="2600" b="1" dirty="0"/>
              <a:t>Key Skill Areas</a:t>
            </a:r>
          </a:p>
        </p:txBody>
      </p:sp>
      <p:sp>
        <p:nvSpPr>
          <p:cNvPr id="12" name="Rectangle 11"/>
          <p:cNvSpPr/>
          <p:nvPr/>
        </p:nvSpPr>
        <p:spPr>
          <a:xfrm>
            <a:off x="3429000" y="2057400"/>
            <a:ext cx="2667000" cy="2057400"/>
          </a:xfrm>
          <a:prstGeom prst="rect">
            <a:avLst/>
          </a:prstGeom>
          <a:solidFill>
            <a:srgbClr val="FFAD96"/>
          </a:solidFill>
          <a:ln/>
        </p:spPr>
        <p:style>
          <a:lnRef idx="3">
            <a:schemeClr val="lt1"/>
          </a:lnRef>
          <a:fillRef idx="1">
            <a:schemeClr val="accent1"/>
          </a:fillRef>
          <a:effectRef idx="1">
            <a:schemeClr val="accent1"/>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b="1" kern="1200" dirty="0">
                <a:solidFill>
                  <a:schemeClr val="tx1"/>
                </a:solidFill>
              </a:rPr>
              <a:t>Emotional Competence Skills</a:t>
            </a:r>
          </a:p>
          <a:p>
            <a:pPr marL="342900" lvl="0" indent="-342900" algn="ctr" defTabSz="933450">
              <a:lnSpc>
                <a:spcPct val="90000"/>
              </a:lnSpc>
              <a:spcBef>
                <a:spcPct val="0"/>
              </a:spcBef>
              <a:spcAft>
                <a:spcPct val="35000"/>
              </a:spcAft>
              <a:buFontTx/>
              <a:buChar char="-"/>
            </a:pPr>
            <a:r>
              <a:rPr lang="en-US" sz="1600" kern="1200" dirty="0">
                <a:solidFill>
                  <a:schemeClr val="tx1"/>
                </a:solidFill>
              </a:rPr>
              <a:t>Emotional Intelligence</a:t>
            </a:r>
          </a:p>
          <a:p>
            <a:pPr marL="342900" lvl="0" indent="-342900" algn="ctr" defTabSz="933450">
              <a:lnSpc>
                <a:spcPct val="90000"/>
              </a:lnSpc>
              <a:spcBef>
                <a:spcPct val="0"/>
              </a:spcBef>
              <a:spcAft>
                <a:spcPct val="35000"/>
              </a:spcAft>
              <a:buFontTx/>
              <a:buChar char="-"/>
            </a:pPr>
            <a:r>
              <a:rPr lang="en-US" sz="1600" dirty="0">
                <a:solidFill>
                  <a:schemeClr val="tx1"/>
                </a:solidFill>
              </a:rPr>
              <a:t>Coaching for Optimism</a:t>
            </a:r>
            <a:endParaRPr lang="en-US" sz="1600" kern="1200" dirty="0">
              <a:solidFill>
                <a:schemeClr val="tx1"/>
              </a:solidFill>
            </a:endParaRPr>
          </a:p>
        </p:txBody>
      </p:sp>
      <p:sp>
        <p:nvSpPr>
          <p:cNvPr id="3" name="Slide Number Placeholder 2"/>
          <p:cNvSpPr>
            <a:spLocks noGrp="1"/>
          </p:cNvSpPr>
          <p:nvPr>
            <p:ph type="sldNum" sz="quarter" idx="12"/>
          </p:nvPr>
        </p:nvSpPr>
        <p:spPr/>
        <p:txBody>
          <a:bodyPr/>
          <a:lstStyle/>
          <a:p>
            <a:fld id="{D43A258E-717C-4617-81D7-D63D07A303A9}" type="slidenum">
              <a:rPr lang="en-US" smtClean="0"/>
              <a:pPr/>
              <a:t>52</a:t>
            </a:fld>
            <a:endParaRPr lang="en-US" dirty="0"/>
          </a:p>
        </p:txBody>
      </p:sp>
      <p:sp>
        <p:nvSpPr>
          <p:cNvPr id="4" name="Footer Placeholder 3"/>
          <p:cNvSpPr>
            <a:spLocks noGrp="1"/>
          </p:cNvSpPr>
          <p:nvPr>
            <p:ph type="ftr" sz="quarter" idx="11"/>
          </p:nvPr>
        </p:nvSpPr>
        <p:spPr/>
        <p:txBody>
          <a:bodyPr/>
          <a:lstStyle/>
          <a:p>
            <a:r>
              <a:rPr lang="en-US"/>
              <a:t>© 2024 Conflict Coaching Matters LLC.</a:t>
            </a:r>
            <a:endParaRPr lang="en-US" dirty="0"/>
          </a:p>
        </p:txBody>
      </p:sp>
    </p:spTree>
    <p:extLst>
      <p:ext uri="{BB962C8B-B14F-4D97-AF65-F5344CB8AC3E}">
        <p14:creationId xmlns:p14="http://schemas.microsoft.com/office/powerpoint/2010/main" val="3644587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Skills Needed</a:t>
            </a:r>
          </a:p>
        </p:txBody>
      </p:sp>
      <p:sp>
        <p:nvSpPr>
          <p:cNvPr id="3" name="Slide Number Placeholder 2"/>
          <p:cNvSpPr>
            <a:spLocks noGrp="1"/>
          </p:cNvSpPr>
          <p:nvPr>
            <p:ph type="sldNum" sz="quarter" idx="12"/>
          </p:nvPr>
        </p:nvSpPr>
        <p:spPr/>
        <p:txBody>
          <a:bodyPr/>
          <a:lstStyle/>
          <a:p>
            <a:fld id="{D43A258E-717C-4617-81D7-D63D07A303A9}" type="slidenum">
              <a:rPr lang="en-US" smtClean="0"/>
              <a:pPr/>
              <a:t>53</a:t>
            </a:fld>
            <a:endParaRPr lang="en-US" dirty="0"/>
          </a:p>
        </p:txBody>
      </p:sp>
      <p:sp>
        <p:nvSpPr>
          <p:cNvPr id="4" name="Content Placeholder 3"/>
          <p:cNvSpPr>
            <a:spLocks noGrp="1"/>
          </p:cNvSpPr>
          <p:nvPr>
            <p:ph sz="quarter" idx="1"/>
          </p:nvPr>
        </p:nvSpPr>
        <p:spPr/>
        <p:txBody>
          <a:bodyPr>
            <a:normAutofit fontScale="62500" lnSpcReduction="20000"/>
          </a:bodyPr>
          <a:lstStyle/>
          <a:p>
            <a:r>
              <a:rPr lang="en-US" sz="4400" dirty="0"/>
              <a:t>Engagement</a:t>
            </a:r>
          </a:p>
          <a:p>
            <a:r>
              <a:rPr lang="en-US" sz="4400" dirty="0"/>
              <a:t>Apology</a:t>
            </a:r>
          </a:p>
          <a:p>
            <a:r>
              <a:rPr lang="en-US" sz="4400" dirty="0"/>
              <a:t>Feedback</a:t>
            </a:r>
          </a:p>
          <a:p>
            <a:r>
              <a:rPr lang="en-US" sz="4400" dirty="0"/>
              <a:t>Conflict Styles </a:t>
            </a:r>
          </a:p>
          <a:p>
            <a:r>
              <a:rPr lang="en-US" sz="4400" dirty="0"/>
              <a:t>Interest-Based Negotiation</a:t>
            </a:r>
          </a:p>
          <a:p>
            <a:r>
              <a:rPr lang="en-US" sz="4400" dirty="0"/>
              <a:t>Using other ADR</a:t>
            </a:r>
          </a:p>
          <a:p>
            <a:r>
              <a:rPr lang="en-US" sz="4400" dirty="0"/>
              <a:t>Nonverbal Communication</a:t>
            </a:r>
          </a:p>
          <a:p>
            <a:r>
              <a:rPr lang="en-US" sz="4400" dirty="0"/>
              <a:t>Defensiveness</a:t>
            </a:r>
          </a:p>
          <a:p>
            <a:r>
              <a:rPr lang="en-US" sz="4400" dirty="0"/>
              <a:t>Communicating Respect </a:t>
            </a:r>
          </a:p>
          <a:p>
            <a:r>
              <a:rPr lang="en-US" sz="4400" dirty="0"/>
              <a:t>Dealing with Disrespect</a:t>
            </a:r>
          </a:p>
        </p:txBody>
      </p:sp>
      <p:sp>
        <p:nvSpPr>
          <p:cNvPr id="5" name="Footer Placeholder 4"/>
          <p:cNvSpPr>
            <a:spLocks noGrp="1"/>
          </p:cNvSpPr>
          <p:nvPr>
            <p:ph type="ftr" sz="quarter" idx="11"/>
          </p:nvPr>
        </p:nvSpPr>
        <p:spPr/>
        <p:txBody>
          <a:bodyPr/>
          <a:lstStyle/>
          <a:p>
            <a:r>
              <a:rPr lang="en-US"/>
              <a:t>© 2024 Conflict Coaching Matters LLC.</a:t>
            </a:r>
            <a:endParaRPr lang="en-US" dirty="0"/>
          </a:p>
        </p:txBody>
      </p:sp>
    </p:spTree>
    <p:extLst>
      <p:ext uri="{BB962C8B-B14F-4D97-AF65-F5344CB8AC3E}">
        <p14:creationId xmlns:p14="http://schemas.microsoft.com/office/powerpoint/2010/main" val="3359963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66"/>
                </a:solidFill>
              </a:rPr>
              <a:t>Transitioning to Stage 4</a:t>
            </a:r>
          </a:p>
        </p:txBody>
      </p:sp>
      <p:sp>
        <p:nvSpPr>
          <p:cNvPr id="3" name="Slide Number Placeholder 2"/>
          <p:cNvSpPr>
            <a:spLocks noGrp="1"/>
          </p:cNvSpPr>
          <p:nvPr>
            <p:ph type="sldNum" sz="quarter" idx="12"/>
          </p:nvPr>
        </p:nvSpPr>
        <p:spPr/>
        <p:txBody>
          <a:bodyPr/>
          <a:lstStyle/>
          <a:p>
            <a:fld id="{D43A258E-717C-4617-81D7-D63D07A303A9}" type="slidenum">
              <a:rPr lang="en-US" smtClean="0"/>
              <a:pPr/>
              <a:t>54</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3200" b="1" dirty="0"/>
              <a:t>Summary:</a:t>
            </a:r>
          </a:p>
          <a:p>
            <a:pPr marL="0" indent="0">
              <a:buNone/>
            </a:pPr>
            <a:r>
              <a:rPr lang="en-US" dirty="0"/>
              <a:t>Transitioning starts with the coach summarizing the best/realistic/needed story the party has articulated</a:t>
            </a:r>
          </a:p>
          <a:p>
            <a:r>
              <a:rPr lang="en-US" sz="3200" b="1" dirty="0"/>
              <a:t>Action Steps Needed</a:t>
            </a:r>
          </a:p>
          <a:p>
            <a:pPr marL="0" indent="0">
              <a:buNone/>
            </a:pPr>
            <a:r>
              <a:rPr lang="en-US" dirty="0"/>
              <a:t>The coach asks the party to step up or step down the action steps that would need to happen to get “from here” to “there” </a:t>
            </a:r>
            <a:r>
              <a:rPr lang="mr-IN" dirty="0"/>
              <a:t>–</a:t>
            </a:r>
            <a:r>
              <a:rPr lang="en-US" dirty="0"/>
              <a:t> from the current situation to the desired situation</a:t>
            </a:r>
          </a:p>
          <a:p>
            <a:r>
              <a:rPr lang="en-US" sz="3500" b="1" dirty="0"/>
              <a:t>Skills or Behaviors Needed</a:t>
            </a:r>
          </a:p>
          <a:p>
            <a:pPr marL="0" indent="0">
              <a:buNone/>
            </a:pPr>
            <a:r>
              <a:rPr lang="en-US" dirty="0"/>
              <a:t>The coach asks the party to identify critical skills needed to enact the action steps or make the best story happen</a:t>
            </a:r>
          </a:p>
          <a:p>
            <a:r>
              <a:rPr lang="en-US" sz="3500" b="1" dirty="0"/>
              <a:t>Set Skills  Development Agenda</a:t>
            </a:r>
          </a:p>
          <a:p>
            <a:endParaRPr lang="en-US" dirty="0"/>
          </a:p>
        </p:txBody>
      </p:sp>
    </p:spTree>
    <p:extLst>
      <p:ext uri="{BB962C8B-B14F-4D97-AF65-F5344CB8AC3E}">
        <p14:creationId xmlns:p14="http://schemas.microsoft.com/office/powerpoint/2010/main" val="2980046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Hexagon 41"/>
          <p:cNvSpPr/>
          <p:nvPr/>
        </p:nvSpPr>
        <p:spPr>
          <a:xfrm>
            <a:off x="0" y="2438400"/>
            <a:ext cx="9144000" cy="4114800"/>
          </a:xfrm>
          <a:prstGeom prst="hexagon">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p:nvPr/>
        </p:nvSpPr>
        <p:spPr>
          <a:xfrm>
            <a:off x="228600" y="685800"/>
            <a:ext cx="2819400" cy="1752600"/>
          </a:xfrm>
          <a:prstGeom prst="hexagon">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65" y="50515"/>
            <a:ext cx="6052335" cy="575733"/>
          </a:xfrm>
          <a:solidFill>
            <a:schemeClr val="accent1">
              <a:lumMod val="20000"/>
              <a:lumOff val="80000"/>
            </a:schemeClr>
          </a:solidFill>
        </p:spPr>
        <p:txBody>
          <a:bodyPr>
            <a:noAutofit/>
          </a:bodyPr>
          <a:lstStyle/>
          <a:p>
            <a:r>
              <a:rPr lang="en-US" sz="2000" b="1" dirty="0">
                <a:solidFill>
                  <a:srgbClr val="660066"/>
                </a:solidFill>
              </a:rPr>
              <a:t>What Actions/Skills Are Needed to Make This REAL?</a:t>
            </a:r>
          </a:p>
        </p:txBody>
      </p:sp>
      <p:sp>
        <p:nvSpPr>
          <p:cNvPr id="4" name="Slide Number Placeholder 3"/>
          <p:cNvSpPr>
            <a:spLocks noGrp="1"/>
          </p:cNvSpPr>
          <p:nvPr>
            <p:ph type="sldNum" sz="quarter" idx="12"/>
          </p:nvPr>
        </p:nvSpPr>
        <p:spPr/>
        <p:txBody>
          <a:bodyPr/>
          <a:lstStyle/>
          <a:p>
            <a:fld id="{D43A258E-717C-4617-81D7-D63D07A303A9}" type="slidenum">
              <a:rPr lang="en-US" smtClean="0"/>
              <a:pPr/>
              <a:t>55</a:t>
            </a:fld>
            <a:endParaRPr lang="en-US" dirty="0"/>
          </a:p>
        </p:txBody>
      </p:sp>
      <p:sp>
        <p:nvSpPr>
          <p:cNvPr id="6" name="Oval 5"/>
          <p:cNvSpPr/>
          <p:nvPr/>
        </p:nvSpPr>
        <p:spPr>
          <a:xfrm>
            <a:off x="1371600" y="1371600"/>
            <a:ext cx="1447800" cy="9906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Father</a:t>
            </a:r>
          </a:p>
        </p:txBody>
      </p:sp>
      <p:sp>
        <p:nvSpPr>
          <p:cNvPr id="7" name="Isosceles Triangle 6"/>
          <p:cNvSpPr/>
          <p:nvPr/>
        </p:nvSpPr>
        <p:spPr>
          <a:xfrm flipH="1">
            <a:off x="5562600" y="152400"/>
            <a:ext cx="3276600" cy="3657600"/>
          </a:xfrm>
          <a:prstGeom prst="triangl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660066"/>
              </a:solidFill>
            </a:endParaRPr>
          </a:p>
          <a:p>
            <a:pPr algn="ctr"/>
            <a:endParaRPr lang="en-US" sz="2400" b="1" dirty="0">
              <a:solidFill>
                <a:srgbClr val="660066"/>
              </a:solidFill>
            </a:endParaRPr>
          </a:p>
          <a:p>
            <a:pPr algn="ctr"/>
            <a:endParaRPr lang="en-US" sz="2000" b="1" dirty="0">
              <a:solidFill>
                <a:srgbClr val="660066"/>
              </a:solidFill>
            </a:endParaRPr>
          </a:p>
          <a:p>
            <a:pPr algn="ctr"/>
            <a:r>
              <a:rPr lang="en-US" sz="2000" b="1" dirty="0">
                <a:solidFill>
                  <a:srgbClr val="660066"/>
                </a:solidFill>
              </a:rPr>
              <a:t>Educational</a:t>
            </a:r>
            <a:r>
              <a:rPr lang="en-US" sz="2000" b="1" dirty="0"/>
              <a:t> </a:t>
            </a:r>
            <a:r>
              <a:rPr lang="en-US" sz="2000" b="1" dirty="0">
                <a:solidFill>
                  <a:srgbClr val="660066"/>
                </a:solidFill>
              </a:rPr>
              <a:t>System</a:t>
            </a:r>
          </a:p>
        </p:txBody>
      </p:sp>
      <p:sp>
        <p:nvSpPr>
          <p:cNvPr id="11" name="Content Placeholder 10"/>
          <p:cNvSpPr>
            <a:spLocks noGrp="1"/>
          </p:cNvSpPr>
          <p:nvPr>
            <p:ph sz="quarter" idx="1"/>
          </p:nvPr>
        </p:nvSpPr>
        <p:spPr>
          <a:xfrm>
            <a:off x="304800" y="3505200"/>
            <a:ext cx="1219200" cy="175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600" b="1" dirty="0"/>
              <a:t>Grand-mother</a:t>
            </a:r>
          </a:p>
        </p:txBody>
      </p:sp>
      <p:sp>
        <p:nvSpPr>
          <p:cNvPr id="12" name="Content Placeholder 10"/>
          <p:cNvSpPr txBox="1">
            <a:spLocks/>
          </p:cNvSpPr>
          <p:nvPr/>
        </p:nvSpPr>
        <p:spPr>
          <a:xfrm>
            <a:off x="1676400" y="2514600"/>
            <a:ext cx="3886200" cy="40386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a:t>Mother</a:t>
            </a:r>
          </a:p>
        </p:txBody>
      </p:sp>
      <p:sp>
        <p:nvSpPr>
          <p:cNvPr id="14" name="Content Placeholder 10"/>
          <p:cNvSpPr txBox="1">
            <a:spLocks/>
          </p:cNvSpPr>
          <p:nvPr/>
        </p:nvSpPr>
        <p:spPr>
          <a:xfrm>
            <a:off x="533400" y="914400"/>
            <a:ext cx="914400" cy="762000"/>
          </a:xfrm>
          <a:prstGeom prst="ellipse">
            <a:avLst/>
          </a:prstGeom>
          <a:solidFill>
            <a:srgbClr val="5161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900" b="1" dirty="0"/>
              <a:t>Step Mother</a:t>
            </a:r>
          </a:p>
        </p:txBody>
      </p:sp>
      <p:sp>
        <p:nvSpPr>
          <p:cNvPr id="15" name="Frame 14"/>
          <p:cNvSpPr/>
          <p:nvPr/>
        </p:nvSpPr>
        <p:spPr>
          <a:xfrm>
            <a:off x="3505200" y="914400"/>
            <a:ext cx="1676400" cy="914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810000" y="1066800"/>
            <a:ext cx="1295400" cy="584776"/>
          </a:xfrm>
          <a:prstGeom prst="rect">
            <a:avLst/>
          </a:prstGeom>
          <a:noFill/>
        </p:spPr>
        <p:txBody>
          <a:bodyPr wrap="square" rtlCol="0">
            <a:spAutoFit/>
          </a:bodyPr>
          <a:lstStyle/>
          <a:p>
            <a:r>
              <a:rPr lang="en-US" sz="1600" b="1" dirty="0">
                <a:solidFill>
                  <a:srgbClr val="660066"/>
                </a:solidFill>
              </a:rPr>
              <a:t>Mother’s Lawyer</a:t>
            </a:r>
          </a:p>
        </p:txBody>
      </p:sp>
      <p:cxnSp>
        <p:nvCxnSpPr>
          <p:cNvPr id="20" name="Straight Arrow Connector 19"/>
          <p:cNvCxnSpPr/>
          <p:nvPr/>
        </p:nvCxnSpPr>
        <p:spPr>
          <a:xfrm flipV="1">
            <a:off x="1371600" y="3505200"/>
            <a:ext cx="457200" cy="228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524000" y="1143000"/>
            <a:ext cx="381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724400" y="2438400"/>
            <a:ext cx="609600" cy="3810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029200" y="5943600"/>
            <a:ext cx="1066800" cy="3048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5791200" y="1905000"/>
            <a:ext cx="1676400" cy="9906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Educator</a:t>
            </a:r>
          </a:p>
        </p:txBody>
      </p:sp>
      <p:sp>
        <p:nvSpPr>
          <p:cNvPr id="35" name="Rectangle 34"/>
          <p:cNvSpPr/>
          <p:nvPr/>
        </p:nvSpPr>
        <p:spPr>
          <a:xfrm>
            <a:off x="5791200" y="766232"/>
            <a:ext cx="1676400" cy="681567"/>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Educator</a:t>
            </a:r>
          </a:p>
        </p:txBody>
      </p:sp>
      <p:sp>
        <p:nvSpPr>
          <p:cNvPr id="19" name="Left Brace 18"/>
          <p:cNvSpPr/>
          <p:nvPr/>
        </p:nvSpPr>
        <p:spPr>
          <a:xfrm>
            <a:off x="5334000" y="1524000"/>
            <a:ext cx="533400" cy="1905000"/>
          </a:xfrm>
          <a:prstGeom prst="leftBrace">
            <a:avLst>
              <a:gd name="adj1" fmla="val 8333"/>
              <a:gd name="adj2" fmla="val 5088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2819400" y="2209800"/>
            <a:ext cx="457200" cy="228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3657600" y="1981200"/>
            <a:ext cx="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0" name="Content Placeholder 10"/>
          <p:cNvSpPr txBox="1">
            <a:spLocks/>
          </p:cNvSpPr>
          <p:nvPr/>
        </p:nvSpPr>
        <p:spPr>
          <a:xfrm>
            <a:off x="5715000" y="4114800"/>
            <a:ext cx="2743200" cy="23622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None/>
            </a:pPr>
            <a:r>
              <a:rPr lang="en-US" sz="2400" b="1" dirty="0" err="1"/>
              <a:t>DeJahn</a:t>
            </a:r>
            <a:endParaRPr lang="en-US" sz="2400" b="1" dirty="0"/>
          </a:p>
        </p:txBody>
      </p:sp>
      <p:sp>
        <p:nvSpPr>
          <p:cNvPr id="8" name="Rectangle 7"/>
          <p:cNvSpPr/>
          <p:nvPr/>
        </p:nvSpPr>
        <p:spPr>
          <a:xfrm>
            <a:off x="5791200" y="1371600"/>
            <a:ext cx="1676400" cy="7620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rPr>
              <a:t>Educator</a:t>
            </a:r>
          </a:p>
        </p:txBody>
      </p:sp>
      <p:cxnSp>
        <p:nvCxnSpPr>
          <p:cNvPr id="41" name="Straight Arrow Connector 40"/>
          <p:cNvCxnSpPr/>
          <p:nvPr/>
        </p:nvCxnSpPr>
        <p:spPr>
          <a:xfrm flipV="1">
            <a:off x="8382000" y="3886200"/>
            <a:ext cx="0" cy="8382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953000" y="1905000"/>
            <a:ext cx="990600" cy="1447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675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8463" y="728546"/>
            <a:ext cx="4191000" cy="1176408"/>
          </a:xfrm>
        </p:spPr>
        <p:txBody>
          <a:bodyPr/>
          <a:lstStyle/>
          <a:p>
            <a:r>
              <a:rPr lang="en-US" sz="3200" dirty="0"/>
              <a:t>Appreciative Inquiry for Teams</a:t>
            </a:r>
          </a:p>
        </p:txBody>
      </p:sp>
      <p:sp>
        <p:nvSpPr>
          <p:cNvPr id="3" name="Subtitle 2"/>
          <p:cNvSpPr>
            <a:spLocks noGrp="1"/>
          </p:cNvSpPr>
          <p:nvPr>
            <p:ph type="subTitle" idx="1"/>
          </p:nvPr>
        </p:nvSpPr>
        <p:spPr>
          <a:xfrm>
            <a:off x="4667607" y="1828800"/>
            <a:ext cx="4114800" cy="2197028"/>
          </a:xfrm>
        </p:spPr>
        <p:txBody>
          <a:bodyPr/>
          <a:lstStyle/>
          <a:p>
            <a:r>
              <a:rPr lang="en-US" sz="3200" b="1" dirty="0">
                <a:solidFill>
                  <a:schemeClr val="tx2">
                    <a:lumMod val="75000"/>
                  </a:schemeClr>
                </a:solidFill>
                <a:latin typeface="Century Gothic"/>
                <a:cs typeface="Century Gothic"/>
              </a:rPr>
              <a:t>Focusing on </a:t>
            </a:r>
          </a:p>
          <a:p>
            <a:r>
              <a:rPr lang="en-US" sz="3200" b="1" dirty="0">
                <a:solidFill>
                  <a:schemeClr val="bg1"/>
                </a:solidFill>
                <a:latin typeface="Century Gothic"/>
                <a:cs typeface="Century Gothic"/>
              </a:rPr>
              <a:t>“What Works” </a:t>
            </a:r>
            <a:r>
              <a:rPr lang="en-US" sz="3200" b="1" dirty="0">
                <a:solidFill>
                  <a:schemeClr val="tx2">
                    <a:lumMod val="75000"/>
                  </a:schemeClr>
                </a:solidFill>
                <a:latin typeface="Century Gothic"/>
                <a:cs typeface="Century Gothic"/>
              </a:rPr>
              <a:t>rather than</a:t>
            </a:r>
          </a:p>
          <a:p>
            <a:r>
              <a:rPr lang="en-US" sz="3200" b="1" dirty="0">
                <a:solidFill>
                  <a:schemeClr val="bg1"/>
                </a:solidFill>
                <a:latin typeface="Century Gothic"/>
                <a:cs typeface="Century Gothic"/>
              </a:rPr>
              <a:t>“What’s Wrong”</a:t>
            </a:r>
          </a:p>
          <a:p>
            <a:r>
              <a:rPr lang="en-US" sz="3200" b="1" dirty="0">
                <a:solidFill>
                  <a:schemeClr val="tx2">
                    <a:lumMod val="75000"/>
                  </a:schemeClr>
                </a:solidFill>
                <a:latin typeface="Century Gothic"/>
                <a:cs typeface="Century Gothic"/>
              </a:rPr>
              <a:t>Building a Future Vision and Action Strategy</a:t>
            </a:r>
          </a:p>
        </p:txBody>
      </p:sp>
      <p:pic>
        <p:nvPicPr>
          <p:cNvPr id="5" name="Picture Placeholder 4" descr="newspaceeconomy_futuristic_digital_globe_with_satellite_imagery_40473934-4cbf-4311-b279-499c45027b42-1.png"/>
          <p:cNvPicPr>
            <a:picLocks noGrp="1" noChangeAspect="1"/>
          </p:cNvPicPr>
          <p:nvPr>
            <p:ph type="pic" idx="2"/>
          </p:nvPr>
        </p:nvPicPr>
        <p:blipFill>
          <a:blip r:embed="rId2">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3602895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
            <a:ext cx="7772400" cy="1219201"/>
          </a:xfrm>
        </p:spPr>
        <p:txBody>
          <a:bodyPr>
            <a:normAutofit/>
          </a:bodyPr>
          <a:lstStyle/>
          <a:p>
            <a:r>
              <a:rPr lang="en-US" dirty="0">
                <a:solidFill>
                  <a:srgbClr val="000090"/>
                </a:solidFill>
              </a:rPr>
              <a:t>Helping Them Vision</a:t>
            </a:r>
          </a:p>
        </p:txBody>
      </p:sp>
      <p:sp>
        <p:nvSpPr>
          <p:cNvPr id="3" name="Text Placeholder 2"/>
          <p:cNvSpPr>
            <a:spLocks noGrp="1"/>
          </p:cNvSpPr>
          <p:nvPr>
            <p:ph type="body" idx="1"/>
          </p:nvPr>
        </p:nvSpPr>
        <p:spPr>
          <a:xfrm>
            <a:off x="609600" y="1295400"/>
            <a:ext cx="7772400" cy="1338262"/>
          </a:xfrm>
        </p:spPr>
        <p:txBody>
          <a:bodyPr>
            <a:normAutofit/>
          </a:bodyPr>
          <a:lstStyle/>
          <a:p>
            <a:r>
              <a:rPr lang="en-US" sz="4400" dirty="0">
                <a:solidFill>
                  <a:srgbClr val="000090"/>
                </a:solidFill>
              </a:rPr>
              <a:t>Appreciative Inquiry</a:t>
            </a:r>
          </a:p>
          <a:p>
            <a:endParaRPr lang="en-US" sz="4400" dirty="0">
              <a:solidFill>
                <a:srgbClr val="000090"/>
              </a:solidFill>
            </a:endParaRPr>
          </a:p>
        </p:txBody>
      </p:sp>
      <p:sp>
        <p:nvSpPr>
          <p:cNvPr id="6" name="Slide Number Placeholder 5"/>
          <p:cNvSpPr>
            <a:spLocks noGrp="1"/>
          </p:cNvSpPr>
          <p:nvPr>
            <p:ph type="sldNum" sz="quarter" idx="12"/>
          </p:nvPr>
        </p:nvSpPr>
        <p:spPr/>
        <p:txBody>
          <a:bodyPr/>
          <a:lstStyle/>
          <a:p>
            <a:fld id="{D43A258E-717C-4617-81D7-D63D07A303A9}" type="slidenum">
              <a:rPr lang="en-US" smtClean="0"/>
              <a:pPr/>
              <a:t>57</a:t>
            </a:fld>
            <a:endParaRPr lang="en-US" dirty="0"/>
          </a:p>
        </p:txBody>
      </p:sp>
      <p:pic>
        <p:nvPicPr>
          <p:cNvPr id="4" name="Picture 3"/>
          <p:cNvPicPr>
            <a:picLocks noChangeAspect="1"/>
          </p:cNvPicPr>
          <p:nvPr/>
        </p:nvPicPr>
        <p:blipFill>
          <a:blip r:embed="rId2"/>
          <a:stretch>
            <a:fillRect/>
          </a:stretch>
        </p:blipFill>
        <p:spPr>
          <a:xfrm>
            <a:off x="2057400" y="2590800"/>
            <a:ext cx="5334000" cy="4000500"/>
          </a:xfrm>
          <a:prstGeom prst="rect">
            <a:avLst/>
          </a:prstGeom>
        </p:spPr>
      </p:pic>
    </p:spTree>
    <p:extLst>
      <p:ext uri="{BB962C8B-B14F-4D97-AF65-F5344CB8AC3E}">
        <p14:creationId xmlns:p14="http://schemas.microsoft.com/office/powerpoint/2010/main" val="1756851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solidFill>
                  <a:schemeClr val="accent3"/>
                </a:solidFill>
              </a:rPr>
              <a:t>Appreciative Inquiry</a:t>
            </a:r>
          </a:p>
        </p:txBody>
      </p:sp>
      <p:sp>
        <p:nvSpPr>
          <p:cNvPr id="3075" name="Rectangle 3"/>
          <p:cNvSpPr>
            <a:spLocks noGrp="1" noChangeArrowheads="1"/>
          </p:cNvSpPr>
          <p:nvPr>
            <p:ph type="body" idx="1"/>
          </p:nvPr>
        </p:nvSpPr>
        <p:spPr/>
        <p:txBody>
          <a:bodyPr>
            <a:noAutofit/>
          </a:bodyPr>
          <a:lstStyle/>
          <a:p>
            <a:r>
              <a:rPr lang="en-US" sz="3600" dirty="0">
                <a:solidFill>
                  <a:srgbClr val="000090"/>
                </a:solidFill>
              </a:rPr>
              <a:t>To facilitate change through an inquiry process centered on what</a:t>
            </a:r>
            <a:r>
              <a:rPr lang="ja-JP" altLang="en-US" sz="3600" dirty="0">
                <a:solidFill>
                  <a:srgbClr val="000090"/>
                </a:solidFill>
                <a:latin typeface="Arial"/>
              </a:rPr>
              <a:t>’</a:t>
            </a:r>
            <a:r>
              <a:rPr lang="en-US" sz="3600" dirty="0">
                <a:solidFill>
                  <a:srgbClr val="000090"/>
                </a:solidFill>
              </a:rPr>
              <a:t>s working rather than what is not.</a:t>
            </a:r>
          </a:p>
          <a:p>
            <a:pPr lvl="1" algn="ctr">
              <a:buFont typeface="Wingdings" charset="0"/>
              <a:buNone/>
            </a:pPr>
            <a:r>
              <a:rPr lang="ja-JP" altLang="en-US" sz="3600" dirty="0">
                <a:solidFill>
                  <a:srgbClr val="000090"/>
                </a:solidFill>
                <a:latin typeface="Arial"/>
              </a:rPr>
              <a:t>“</a:t>
            </a:r>
            <a:r>
              <a:rPr lang="en-US" sz="3600" dirty="0">
                <a:solidFill>
                  <a:srgbClr val="000090"/>
                </a:solidFill>
              </a:rPr>
              <a:t>What is Working Here?</a:t>
            </a:r>
            <a:r>
              <a:rPr lang="ja-JP" altLang="en-US" sz="3600" dirty="0">
                <a:solidFill>
                  <a:srgbClr val="000090"/>
                </a:solidFill>
                <a:latin typeface="Arial"/>
              </a:rPr>
              <a:t>”</a:t>
            </a:r>
            <a:endParaRPr lang="en-US" sz="3600" dirty="0">
              <a:solidFill>
                <a:srgbClr val="000090"/>
              </a:solidFill>
            </a:endParaRPr>
          </a:p>
          <a:p>
            <a:pPr lvl="1" algn="ctr">
              <a:buFont typeface="Wingdings" charset="0"/>
              <a:buNone/>
            </a:pPr>
            <a:r>
              <a:rPr lang="en-US" sz="3600" dirty="0">
                <a:solidFill>
                  <a:srgbClr val="000090"/>
                </a:solidFill>
              </a:rPr>
              <a:t>		Vs.</a:t>
            </a:r>
          </a:p>
          <a:p>
            <a:pPr lvl="1" algn="ctr">
              <a:buFont typeface="Wingdings" charset="0"/>
              <a:buNone/>
            </a:pPr>
            <a:r>
              <a:rPr lang="ja-JP" altLang="en-US" sz="3600" dirty="0">
                <a:solidFill>
                  <a:srgbClr val="000090"/>
                </a:solidFill>
                <a:latin typeface="Arial"/>
              </a:rPr>
              <a:t>“</a:t>
            </a:r>
            <a:r>
              <a:rPr lang="en-US" sz="3600" dirty="0">
                <a:solidFill>
                  <a:srgbClr val="000090"/>
                </a:solidFill>
              </a:rPr>
              <a:t>What Problems are we Having?</a:t>
            </a:r>
            <a:r>
              <a:rPr lang="ja-JP" altLang="en-US" sz="3600" dirty="0">
                <a:solidFill>
                  <a:srgbClr val="000090"/>
                </a:solidFill>
                <a:latin typeface="Arial"/>
              </a:rPr>
              <a:t>”</a:t>
            </a:r>
            <a:endParaRPr lang="en-US" sz="3600" dirty="0">
              <a:solidFill>
                <a:srgbClr val="000090"/>
              </a:solidFill>
            </a:endParaRPr>
          </a:p>
        </p:txBody>
      </p:sp>
      <p:sp>
        <p:nvSpPr>
          <p:cNvPr id="4" name="Slide Number Placeholder 3"/>
          <p:cNvSpPr>
            <a:spLocks noGrp="1"/>
          </p:cNvSpPr>
          <p:nvPr>
            <p:ph type="sldNum" sz="quarter" idx="12"/>
          </p:nvPr>
        </p:nvSpPr>
        <p:spPr/>
        <p:txBody>
          <a:bodyPr/>
          <a:lstStyle/>
          <a:p>
            <a:fld id="{D43A258E-717C-4617-81D7-D63D07A303A9}" type="slidenum">
              <a:rPr lang="en-US" smtClean="0"/>
              <a:pPr/>
              <a:t>58</a:t>
            </a:fld>
            <a:endParaRPr lang="en-US" dirty="0"/>
          </a:p>
        </p:txBody>
      </p:sp>
    </p:spTree>
    <p:extLst>
      <p:ext uri="{BB962C8B-B14F-4D97-AF65-F5344CB8AC3E}">
        <p14:creationId xmlns:p14="http://schemas.microsoft.com/office/powerpoint/2010/main" val="623811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263721-9DA6-D44E-BBDA-96351EAFE03B}"/>
              </a:ext>
            </a:extLst>
          </p:cNvPr>
          <p:cNvSpPr>
            <a:spLocks noGrp="1"/>
          </p:cNvSpPr>
          <p:nvPr>
            <p:ph type="title"/>
          </p:nvPr>
        </p:nvSpPr>
        <p:spPr/>
        <p:txBody>
          <a:bodyPr/>
          <a:lstStyle/>
          <a:p>
            <a:r>
              <a:rPr lang="en-US" dirty="0">
                <a:solidFill>
                  <a:srgbClr val="000090"/>
                </a:solidFill>
              </a:rPr>
              <a:t>Appreciative Inquiry Process</a:t>
            </a:r>
          </a:p>
        </p:txBody>
      </p:sp>
      <p:sp>
        <p:nvSpPr>
          <p:cNvPr id="7" name="Content Placeholder 6">
            <a:extLst>
              <a:ext uri="{FF2B5EF4-FFF2-40B4-BE49-F238E27FC236}">
                <a16:creationId xmlns:a16="http://schemas.microsoft.com/office/drawing/2014/main" id="{52A6DE61-5465-8F45-8937-5461F7053845}"/>
              </a:ext>
            </a:extLst>
          </p:cNvPr>
          <p:cNvSpPr>
            <a:spLocks noGrp="1"/>
          </p:cNvSpPr>
          <p:nvPr>
            <p:ph sz="quarter" idx="1"/>
          </p:nvPr>
        </p:nvSpPr>
        <p:spPr>
          <a:xfrm>
            <a:off x="457200" y="1524000"/>
            <a:ext cx="3749040" cy="4572000"/>
          </a:xfrm>
        </p:spPr>
        <p:txBody>
          <a:bodyPr>
            <a:normAutofit fontScale="92500" lnSpcReduction="20000"/>
          </a:bodyPr>
          <a:lstStyle/>
          <a:p>
            <a:pPr indent="-228600">
              <a:buFont typeface="Arial" panose="020B0604020202020204" pitchFamily="34" charset="0"/>
              <a:buChar char="•"/>
            </a:pPr>
            <a:r>
              <a:rPr lang="en-US" b="1" dirty="0">
                <a:solidFill>
                  <a:srgbClr val="000090"/>
                </a:solidFill>
              </a:rPr>
              <a:t>Discover</a:t>
            </a:r>
            <a:r>
              <a:rPr lang="en-US" dirty="0">
                <a:solidFill>
                  <a:srgbClr val="000090"/>
                </a:solidFill>
              </a:rPr>
              <a:t>—The best of what is, explore what is going right, where you succeed</a:t>
            </a:r>
          </a:p>
          <a:p>
            <a:pPr indent="-228600">
              <a:buFont typeface="Arial" panose="020B0604020202020204" pitchFamily="34" charset="0"/>
              <a:buChar char="•"/>
            </a:pPr>
            <a:r>
              <a:rPr lang="en-US" b="1" dirty="0">
                <a:solidFill>
                  <a:srgbClr val="000090"/>
                </a:solidFill>
              </a:rPr>
              <a:t>Dream</a:t>
            </a:r>
            <a:r>
              <a:rPr lang="en-US" dirty="0">
                <a:solidFill>
                  <a:srgbClr val="000090"/>
                </a:solidFill>
              </a:rPr>
              <a:t>—Imagine what could be, envision the ideal future</a:t>
            </a:r>
          </a:p>
          <a:p>
            <a:pPr indent="-228600">
              <a:buFont typeface="Arial" panose="020B0604020202020204" pitchFamily="34" charset="0"/>
              <a:buChar char="•"/>
            </a:pPr>
            <a:r>
              <a:rPr lang="en-US" b="1" dirty="0">
                <a:solidFill>
                  <a:srgbClr val="000090"/>
                </a:solidFill>
              </a:rPr>
              <a:t>Design</a:t>
            </a:r>
            <a:r>
              <a:rPr lang="en-US" dirty="0">
                <a:solidFill>
                  <a:srgbClr val="000090"/>
                </a:solidFill>
              </a:rPr>
              <a:t>—Plan what will be, bridge what is with what might be</a:t>
            </a:r>
          </a:p>
          <a:p>
            <a:pPr indent="-228600">
              <a:buFont typeface="Arial" panose="020B0604020202020204" pitchFamily="34" charset="0"/>
              <a:buChar char="•"/>
            </a:pPr>
            <a:r>
              <a:rPr lang="en-US" b="1" dirty="0">
                <a:solidFill>
                  <a:srgbClr val="000090"/>
                </a:solidFill>
              </a:rPr>
              <a:t>Delivery/Destiny</a:t>
            </a:r>
            <a:r>
              <a:rPr lang="en-US" dirty="0">
                <a:solidFill>
                  <a:srgbClr val="000090"/>
                </a:solidFill>
              </a:rPr>
              <a:t>—Create what will be by innovating and improving ways to create the desired future</a:t>
            </a:r>
          </a:p>
        </p:txBody>
      </p:sp>
      <p:pic>
        <p:nvPicPr>
          <p:cNvPr id="9" name="Content Placeholder 7">
            <a:extLst>
              <a:ext uri="{FF2B5EF4-FFF2-40B4-BE49-F238E27FC236}">
                <a16:creationId xmlns:a16="http://schemas.microsoft.com/office/drawing/2014/main" id="{729400A8-21C7-8F4F-8F0A-7D4770DB6E2E}"/>
              </a:ext>
            </a:extLst>
          </p:cNvPr>
          <p:cNvPicPr>
            <a:picLocks noGrp="1"/>
          </p:cNvPicPr>
          <p:nvPr>
            <p:ph sz="quarter" idx="2"/>
          </p:nvPr>
        </p:nvPicPr>
        <p:blipFill rotWithShape="1">
          <a:blip r:embed="rId2">
            <a:extLst>
              <a:ext uri="{28A0092B-C50C-407E-A947-70E740481C1C}">
                <a14:useLocalDpi xmlns:a14="http://schemas.microsoft.com/office/drawing/2010/main" val="0"/>
              </a:ext>
            </a:extLst>
          </a:blip>
          <a:srcRect r="7004" b="1"/>
          <a:stretch/>
        </p:blipFill>
        <p:spPr bwMode="auto">
          <a:xfrm>
            <a:off x="4114800" y="1898052"/>
            <a:ext cx="4876800" cy="4350348"/>
          </a:xfrm>
          <a:prstGeom prst="rect">
            <a:avLst/>
          </a:prstGeom>
          <a:noFill/>
          <a:effectLst/>
        </p:spPr>
      </p:pic>
      <p:sp>
        <p:nvSpPr>
          <p:cNvPr id="4" name="Slide Number Placeholder 3"/>
          <p:cNvSpPr>
            <a:spLocks noGrp="1"/>
          </p:cNvSpPr>
          <p:nvPr>
            <p:ph type="sldNum" sz="quarter" idx="12"/>
          </p:nvPr>
        </p:nvSpPr>
        <p:spPr/>
        <p:txBody>
          <a:bodyPr/>
          <a:lstStyle/>
          <a:p>
            <a:fld id="{D43A258E-717C-4617-81D7-D63D07A303A9}" type="slidenum">
              <a:rPr lang="en-US" smtClean="0"/>
              <a:pPr/>
              <a:t>59</a:t>
            </a:fld>
            <a:endParaRPr lang="en-US" dirty="0"/>
          </a:p>
        </p:txBody>
      </p:sp>
    </p:spTree>
    <p:extLst>
      <p:ext uri="{BB962C8B-B14F-4D97-AF65-F5344CB8AC3E}">
        <p14:creationId xmlns:p14="http://schemas.microsoft.com/office/powerpoint/2010/main" val="313078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n-US" dirty="0">
                <a:solidFill>
                  <a:srgbClr val="008000"/>
                </a:solidFill>
                <a:latin typeface="Candara"/>
                <a:cs typeface="Candara"/>
              </a:rPr>
              <a:t>Conflict Coaching Assumptions</a:t>
            </a:r>
          </a:p>
        </p:txBody>
      </p:sp>
      <p:pic>
        <p:nvPicPr>
          <p:cNvPr id="2" name="Picture 1" descr="3s_09zbknkkzleap8pizgq.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16140"/>
            <a:ext cx="4602126" cy="3284610"/>
          </a:xfrm>
          <a:prstGeom prst="rect">
            <a:avLst/>
          </a:prstGeom>
        </p:spPr>
      </p:pic>
      <p:sp>
        <p:nvSpPr>
          <p:cNvPr id="4" name="Rectangle 3"/>
          <p:cNvSpPr/>
          <p:nvPr/>
        </p:nvSpPr>
        <p:spPr>
          <a:xfrm>
            <a:off x="4315211" y="2114550"/>
            <a:ext cx="4556219" cy="3371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90000"/>
              </a:lnSpc>
              <a:buFont typeface="Arial"/>
              <a:buChar char="•"/>
            </a:pPr>
            <a:endParaRPr lang="en-US" sz="2700" dirty="0">
              <a:solidFill>
                <a:srgbClr val="000000"/>
              </a:solidFill>
            </a:endParaRPr>
          </a:p>
          <a:p>
            <a:pPr marL="342900" indent="-342900">
              <a:lnSpc>
                <a:spcPct val="90000"/>
              </a:lnSpc>
              <a:buFont typeface="Arial"/>
              <a:buChar char="•"/>
            </a:pPr>
            <a:r>
              <a:rPr lang="en-US" sz="2700" dirty="0">
                <a:solidFill>
                  <a:srgbClr val="000000"/>
                </a:solidFill>
              </a:rPr>
              <a:t>Party maintains decision-making control</a:t>
            </a:r>
          </a:p>
          <a:p>
            <a:pPr marL="342900" indent="-342900">
              <a:lnSpc>
                <a:spcPct val="90000"/>
              </a:lnSpc>
              <a:buFont typeface="Arial"/>
              <a:buChar char="•"/>
            </a:pPr>
            <a:r>
              <a:rPr lang="en-US" sz="2700" dirty="0">
                <a:solidFill>
                  <a:srgbClr val="000000"/>
                </a:solidFill>
              </a:rPr>
              <a:t>Voluntary, confidential, and transparent</a:t>
            </a:r>
          </a:p>
          <a:p>
            <a:pPr marL="342900" indent="-342900">
              <a:lnSpc>
                <a:spcPct val="90000"/>
              </a:lnSpc>
              <a:buFont typeface="Arial"/>
              <a:buChar char="•"/>
            </a:pPr>
            <a:r>
              <a:rPr lang="en-US" sz="2700" dirty="0">
                <a:solidFill>
                  <a:srgbClr val="000000"/>
                </a:solidFill>
              </a:rPr>
              <a:t>Ideally part of a larger ADR system</a:t>
            </a:r>
          </a:p>
          <a:p>
            <a:pPr marL="342900" indent="-342900">
              <a:lnSpc>
                <a:spcPct val="90000"/>
              </a:lnSpc>
              <a:buFont typeface="Arial"/>
              <a:buChar char="•"/>
            </a:pPr>
            <a:r>
              <a:rPr lang="en-US" sz="2700" dirty="0">
                <a:solidFill>
                  <a:srgbClr val="000000"/>
                </a:solidFill>
              </a:rPr>
              <a:t>Follows principle of efficiency – maximum benefit in minimum time</a:t>
            </a:r>
          </a:p>
          <a:p>
            <a:pPr marL="48006">
              <a:lnSpc>
                <a:spcPct val="90000"/>
              </a:lnSpc>
            </a:pPr>
            <a:endParaRPr lang="en-US" sz="2700" dirty="0">
              <a:solidFill>
                <a:srgbClr val="000000"/>
              </a:solidFill>
            </a:endParaRPr>
          </a:p>
        </p:txBody>
      </p:sp>
      <p:sp>
        <p:nvSpPr>
          <p:cNvPr id="5" name="Slide Number Placeholder 4"/>
          <p:cNvSpPr>
            <a:spLocks noGrp="1"/>
          </p:cNvSpPr>
          <p:nvPr>
            <p:ph type="sldNum" sz="quarter" idx="12"/>
          </p:nvPr>
        </p:nvSpPr>
        <p:spPr/>
        <p:txBody>
          <a:bodyPr/>
          <a:lstStyle/>
          <a:p>
            <a:fld id="{4495655C-ED2F-C846-A562-9E0D11742FF4}" type="slidenum">
              <a:rPr lang="en-US" smtClean="0"/>
              <a:t>6</a:t>
            </a:fld>
            <a:endParaRPr lang="en-US"/>
          </a:p>
        </p:txBody>
      </p:sp>
    </p:spTree>
    <p:extLst>
      <p:ext uri="{BB962C8B-B14F-4D97-AF65-F5344CB8AC3E}">
        <p14:creationId xmlns:p14="http://schemas.microsoft.com/office/powerpoint/2010/main" val="506823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solidFill>
                  <a:srgbClr val="000090"/>
                </a:solidFill>
                <a:latin typeface="+mn-lt"/>
              </a:rPr>
              <a:t>Discovery: Identify Strengths</a:t>
            </a:r>
          </a:p>
        </p:txBody>
      </p:sp>
      <p:sp>
        <p:nvSpPr>
          <p:cNvPr id="9219" name="Rectangle 3"/>
          <p:cNvSpPr>
            <a:spLocks noGrp="1" noChangeArrowheads="1"/>
          </p:cNvSpPr>
          <p:nvPr>
            <p:ph type="body" idx="1"/>
          </p:nvPr>
        </p:nvSpPr>
        <p:spPr>
          <a:xfrm>
            <a:off x="381000" y="1447800"/>
            <a:ext cx="8305800" cy="4572000"/>
          </a:xfrm>
        </p:spPr>
        <p:txBody>
          <a:bodyPr>
            <a:noAutofit/>
          </a:bodyPr>
          <a:lstStyle/>
          <a:p>
            <a:pPr lvl="1">
              <a:lnSpc>
                <a:spcPct val="90000"/>
              </a:lnSpc>
            </a:pPr>
            <a:r>
              <a:rPr lang="en-US" sz="3600" dirty="0">
                <a:solidFill>
                  <a:srgbClr val="000090"/>
                </a:solidFill>
              </a:rPr>
              <a:t>Describe a time when you were proud about the work you do. Why were you proud?</a:t>
            </a:r>
          </a:p>
          <a:p>
            <a:pPr lvl="1">
              <a:lnSpc>
                <a:spcPct val="90000"/>
              </a:lnSpc>
            </a:pPr>
            <a:r>
              <a:rPr lang="en-US" sz="3600" dirty="0">
                <a:solidFill>
                  <a:srgbClr val="000090"/>
                </a:solidFill>
              </a:rPr>
              <a:t>What do you value most about being a member of this group? Why? </a:t>
            </a:r>
          </a:p>
          <a:p>
            <a:pPr lvl="1">
              <a:lnSpc>
                <a:spcPct val="90000"/>
              </a:lnSpc>
            </a:pPr>
            <a:r>
              <a:rPr lang="en-US" sz="3600" dirty="0">
                <a:solidFill>
                  <a:srgbClr val="000090"/>
                </a:solidFill>
              </a:rPr>
              <a:t>What characteristics of this group do you want to make sure are retained through the change?</a:t>
            </a:r>
          </a:p>
          <a:p>
            <a:pPr lvl="1">
              <a:lnSpc>
                <a:spcPct val="90000"/>
              </a:lnSpc>
            </a:pPr>
            <a:r>
              <a:rPr lang="en-US" sz="3600" dirty="0">
                <a:solidFill>
                  <a:srgbClr val="000090"/>
                </a:solidFill>
              </a:rPr>
              <a:t>What characteristics of this group do you want to enhance through this change? </a:t>
            </a:r>
          </a:p>
        </p:txBody>
      </p:sp>
      <p:sp>
        <p:nvSpPr>
          <p:cNvPr id="4" name="Slide Number Placeholder 3"/>
          <p:cNvSpPr>
            <a:spLocks noGrp="1"/>
          </p:cNvSpPr>
          <p:nvPr>
            <p:ph type="sldNum" sz="quarter" idx="12"/>
          </p:nvPr>
        </p:nvSpPr>
        <p:spPr/>
        <p:txBody>
          <a:bodyPr/>
          <a:lstStyle/>
          <a:p>
            <a:fld id="{D43A258E-717C-4617-81D7-D63D07A303A9}" type="slidenum">
              <a:rPr lang="en-US" smtClean="0">
                <a:latin typeface="+mn-lt"/>
              </a:rPr>
              <a:pPr/>
              <a:t>60</a:t>
            </a:fld>
            <a:endParaRPr lang="en-US" dirty="0">
              <a:latin typeface="+mn-lt"/>
            </a:endParaRPr>
          </a:p>
        </p:txBody>
      </p:sp>
    </p:spTree>
    <p:extLst>
      <p:ext uri="{BB962C8B-B14F-4D97-AF65-F5344CB8AC3E}">
        <p14:creationId xmlns:p14="http://schemas.microsoft.com/office/powerpoint/2010/main" val="151982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solidFill>
                  <a:srgbClr val="000090"/>
                </a:solidFill>
              </a:rPr>
              <a:t>Design: Provocative Propositions</a:t>
            </a:r>
          </a:p>
        </p:txBody>
      </p:sp>
      <p:sp>
        <p:nvSpPr>
          <p:cNvPr id="12291" name="Rectangle 3"/>
          <p:cNvSpPr>
            <a:spLocks noGrp="1" noChangeArrowheads="1"/>
          </p:cNvSpPr>
          <p:nvPr>
            <p:ph type="body" idx="1"/>
          </p:nvPr>
        </p:nvSpPr>
        <p:spPr/>
        <p:txBody>
          <a:bodyPr>
            <a:normAutofit/>
          </a:bodyPr>
          <a:lstStyle/>
          <a:p>
            <a:pPr>
              <a:lnSpc>
                <a:spcPct val="90000"/>
              </a:lnSpc>
            </a:pPr>
            <a:r>
              <a:rPr lang="en-US" sz="3600" dirty="0">
                <a:solidFill>
                  <a:srgbClr val="000090"/>
                </a:solidFill>
              </a:rPr>
              <a:t>Provocative Propositions are statements that describe an ideal state. They keep </a:t>
            </a:r>
            <a:r>
              <a:rPr lang="ja-JP" altLang="en-US" sz="3600" dirty="0">
                <a:solidFill>
                  <a:srgbClr val="000090"/>
                </a:solidFill>
                <a:latin typeface="Arial"/>
              </a:rPr>
              <a:t>‘</a:t>
            </a:r>
            <a:r>
              <a:rPr lang="en-US" sz="3600" dirty="0">
                <a:solidFill>
                  <a:srgbClr val="000090"/>
                </a:solidFill>
              </a:rPr>
              <a:t>the best</a:t>
            </a:r>
            <a:r>
              <a:rPr lang="ja-JP" altLang="en-US" sz="3600" dirty="0">
                <a:solidFill>
                  <a:srgbClr val="000090"/>
                </a:solidFill>
                <a:latin typeface="Arial"/>
              </a:rPr>
              <a:t>’</a:t>
            </a:r>
            <a:r>
              <a:rPr lang="en-US" sz="3600" dirty="0">
                <a:solidFill>
                  <a:srgbClr val="000090"/>
                </a:solidFill>
              </a:rPr>
              <a:t> at a conscious level.</a:t>
            </a:r>
          </a:p>
          <a:p>
            <a:pPr>
              <a:lnSpc>
                <a:spcPct val="90000"/>
              </a:lnSpc>
            </a:pPr>
            <a:r>
              <a:rPr lang="en-US" sz="3600" dirty="0">
                <a:solidFill>
                  <a:srgbClr val="000090"/>
                </a:solidFill>
              </a:rPr>
              <a:t>Provocative Propositions  describe the idealized future as if it were already happening.</a:t>
            </a:r>
          </a:p>
          <a:p>
            <a:pPr lvl="1">
              <a:lnSpc>
                <a:spcPct val="90000"/>
              </a:lnSpc>
            </a:pPr>
            <a:r>
              <a:rPr lang="ja-JP" altLang="en-US" sz="3600" dirty="0">
                <a:solidFill>
                  <a:srgbClr val="000090"/>
                </a:solidFill>
                <a:latin typeface="Arial"/>
              </a:rPr>
              <a:t>“</a:t>
            </a:r>
            <a:r>
              <a:rPr lang="en-US" sz="3600" dirty="0">
                <a:solidFill>
                  <a:srgbClr val="000090"/>
                </a:solidFill>
              </a:rPr>
              <a:t>Our staff have the strongest credential and professional development in the field.”</a:t>
            </a:r>
          </a:p>
        </p:txBody>
      </p:sp>
      <p:sp>
        <p:nvSpPr>
          <p:cNvPr id="4" name="Slide Number Placeholder 3"/>
          <p:cNvSpPr>
            <a:spLocks noGrp="1"/>
          </p:cNvSpPr>
          <p:nvPr>
            <p:ph type="sldNum" sz="quarter" idx="12"/>
          </p:nvPr>
        </p:nvSpPr>
        <p:spPr/>
        <p:txBody>
          <a:bodyPr/>
          <a:lstStyle/>
          <a:p>
            <a:fld id="{D43A258E-717C-4617-81D7-D63D07A303A9}" type="slidenum">
              <a:rPr lang="en-US" smtClean="0"/>
              <a:pPr/>
              <a:t>61</a:t>
            </a:fld>
            <a:endParaRPr lang="en-US" dirty="0"/>
          </a:p>
        </p:txBody>
      </p:sp>
    </p:spTree>
    <p:extLst>
      <p:ext uri="{BB962C8B-B14F-4D97-AF65-F5344CB8AC3E}">
        <p14:creationId xmlns:p14="http://schemas.microsoft.com/office/powerpoint/2010/main" val="4118435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solidFill>
                  <a:srgbClr val="000090"/>
                </a:solidFill>
              </a:rPr>
              <a:t>Design: Provocative Propositions</a:t>
            </a:r>
          </a:p>
        </p:txBody>
      </p:sp>
      <p:sp>
        <p:nvSpPr>
          <p:cNvPr id="13315" name="Rectangle 3"/>
          <p:cNvSpPr>
            <a:spLocks noGrp="1" noChangeArrowheads="1"/>
          </p:cNvSpPr>
          <p:nvPr>
            <p:ph type="body" idx="1"/>
          </p:nvPr>
        </p:nvSpPr>
        <p:spPr/>
        <p:txBody>
          <a:bodyPr>
            <a:normAutofit lnSpcReduction="10000"/>
          </a:bodyPr>
          <a:lstStyle/>
          <a:p>
            <a:pPr>
              <a:lnSpc>
                <a:spcPct val="90000"/>
              </a:lnSpc>
            </a:pPr>
            <a:r>
              <a:rPr lang="en-US" sz="3600" dirty="0">
                <a:solidFill>
                  <a:srgbClr val="000090"/>
                </a:solidFill>
              </a:rPr>
              <a:t>Focus on what the organization/team is currently doing to fulfill the Provocative Proposition</a:t>
            </a:r>
          </a:p>
          <a:p>
            <a:pPr lvl="1">
              <a:lnSpc>
                <a:spcPct val="90000"/>
              </a:lnSpc>
            </a:pPr>
            <a:r>
              <a:rPr lang="en-US" sz="3400" dirty="0">
                <a:solidFill>
                  <a:srgbClr val="000090"/>
                </a:solidFill>
              </a:rPr>
              <a:t>What are we currently doing that get us there?</a:t>
            </a:r>
          </a:p>
          <a:p>
            <a:pPr lvl="1">
              <a:lnSpc>
                <a:spcPct val="90000"/>
              </a:lnSpc>
            </a:pPr>
            <a:r>
              <a:rPr lang="en-US" sz="3400" dirty="0">
                <a:solidFill>
                  <a:srgbClr val="000090"/>
                </a:solidFill>
              </a:rPr>
              <a:t>What are we not doing that gets us there?</a:t>
            </a:r>
          </a:p>
          <a:p>
            <a:pPr lvl="1">
              <a:lnSpc>
                <a:spcPct val="90000"/>
              </a:lnSpc>
            </a:pPr>
            <a:r>
              <a:rPr lang="en-US" sz="3400" dirty="0">
                <a:solidFill>
                  <a:srgbClr val="000090"/>
                </a:solidFill>
              </a:rPr>
              <a:t>What are we currently doing that blocks us from getting there?</a:t>
            </a:r>
          </a:p>
          <a:p>
            <a:pPr lvl="1">
              <a:lnSpc>
                <a:spcPct val="90000"/>
              </a:lnSpc>
            </a:pPr>
            <a:r>
              <a:rPr lang="en-US" sz="3400" dirty="0">
                <a:solidFill>
                  <a:srgbClr val="000090"/>
                </a:solidFill>
              </a:rPr>
              <a:t>What are we currently not doing that blocks us from getting there?</a:t>
            </a:r>
          </a:p>
        </p:txBody>
      </p:sp>
      <p:sp>
        <p:nvSpPr>
          <p:cNvPr id="4" name="Slide Number Placeholder 3"/>
          <p:cNvSpPr>
            <a:spLocks noGrp="1"/>
          </p:cNvSpPr>
          <p:nvPr>
            <p:ph type="sldNum" sz="quarter" idx="12"/>
          </p:nvPr>
        </p:nvSpPr>
        <p:spPr/>
        <p:txBody>
          <a:bodyPr/>
          <a:lstStyle/>
          <a:p>
            <a:fld id="{D43A258E-717C-4617-81D7-D63D07A303A9}" type="slidenum">
              <a:rPr lang="en-US" smtClean="0"/>
              <a:pPr/>
              <a:t>62</a:t>
            </a:fld>
            <a:endParaRPr lang="en-US" dirty="0"/>
          </a:p>
        </p:txBody>
      </p:sp>
    </p:spTree>
    <p:extLst>
      <p:ext uri="{BB962C8B-B14F-4D97-AF65-F5344CB8AC3E}">
        <p14:creationId xmlns:p14="http://schemas.microsoft.com/office/powerpoint/2010/main" val="703111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892D-FB05-A945-BDA3-64AB58F11BF1}"/>
              </a:ext>
            </a:extLst>
          </p:cNvPr>
          <p:cNvSpPr>
            <a:spLocks noGrp="1"/>
          </p:cNvSpPr>
          <p:nvPr>
            <p:ph type="title"/>
          </p:nvPr>
        </p:nvSpPr>
        <p:spPr>
          <a:xfrm>
            <a:off x="381000" y="274638"/>
            <a:ext cx="8305800" cy="639762"/>
          </a:xfrm>
        </p:spPr>
        <p:txBody>
          <a:bodyPr>
            <a:noAutofit/>
          </a:bodyPr>
          <a:lstStyle/>
          <a:p>
            <a:r>
              <a:rPr lang="en-US" dirty="0">
                <a:solidFill>
                  <a:schemeClr val="accent3"/>
                </a:solidFill>
              </a:rPr>
              <a:t>Coaching Questions Examples</a:t>
            </a:r>
          </a:p>
        </p:txBody>
      </p:sp>
      <p:sp>
        <p:nvSpPr>
          <p:cNvPr id="5" name="Content Placeholder 4">
            <a:extLst>
              <a:ext uri="{FF2B5EF4-FFF2-40B4-BE49-F238E27FC236}">
                <a16:creationId xmlns:a16="http://schemas.microsoft.com/office/drawing/2014/main" id="{B21891E6-500C-0D4D-98EA-2B556516C13E}"/>
              </a:ext>
            </a:extLst>
          </p:cNvPr>
          <p:cNvSpPr>
            <a:spLocks noGrp="1"/>
          </p:cNvSpPr>
          <p:nvPr>
            <p:ph sz="quarter" idx="1"/>
          </p:nvPr>
        </p:nvSpPr>
        <p:spPr>
          <a:xfrm>
            <a:off x="381000" y="914400"/>
            <a:ext cx="8458200" cy="5105400"/>
          </a:xfrm>
        </p:spPr>
        <p:txBody>
          <a:bodyPr>
            <a:noAutofit/>
          </a:bodyPr>
          <a:lstStyle/>
          <a:p>
            <a:r>
              <a:rPr lang="en-US" b="1" dirty="0">
                <a:solidFill>
                  <a:srgbClr val="000090"/>
                </a:solidFill>
              </a:rPr>
              <a:t>Discover</a:t>
            </a:r>
          </a:p>
          <a:p>
            <a:pPr lvl="1"/>
            <a:r>
              <a:rPr lang="en-US" sz="2600" dirty="0">
                <a:solidFill>
                  <a:srgbClr val="000090"/>
                </a:solidFill>
              </a:rPr>
              <a:t>When you talk about your organization/team, what do you brag about?</a:t>
            </a:r>
          </a:p>
          <a:p>
            <a:pPr lvl="1"/>
            <a:r>
              <a:rPr lang="en-US" sz="2600" dirty="0">
                <a:solidFill>
                  <a:srgbClr val="000090"/>
                </a:solidFill>
              </a:rPr>
              <a:t>What is it about your organization/team that makes you or others look at the world differently? </a:t>
            </a:r>
          </a:p>
          <a:p>
            <a:pPr lvl="1"/>
            <a:r>
              <a:rPr lang="en-US" sz="2600" dirty="0">
                <a:solidFill>
                  <a:srgbClr val="000090"/>
                </a:solidFill>
              </a:rPr>
              <a:t>What surprising successes have happened in your organization/team? </a:t>
            </a:r>
          </a:p>
          <a:p>
            <a:r>
              <a:rPr lang="en-US" b="1" dirty="0">
                <a:solidFill>
                  <a:srgbClr val="000090"/>
                </a:solidFill>
              </a:rPr>
              <a:t>Dream</a:t>
            </a:r>
          </a:p>
          <a:p>
            <a:pPr lvl="1"/>
            <a:r>
              <a:rPr lang="en-US" sz="2600" dirty="0">
                <a:solidFill>
                  <a:srgbClr val="000090"/>
                </a:solidFill>
              </a:rPr>
              <a:t>What are your wishes, hopes and dreams for a better organization/team? </a:t>
            </a:r>
          </a:p>
          <a:p>
            <a:pPr lvl="1"/>
            <a:r>
              <a:rPr lang="en-US" sz="2600" dirty="0">
                <a:solidFill>
                  <a:srgbClr val="000090"/>
                </a:solidFill>
              </a:rPr>
              <a:t>What would the title be of the ideal future?</a:t>
            </a:r>
          </a:p>
          <a:p>
            <a:pPr marL="320040" lvl="1" indent="0">
              <a:buNone/>
            </a:pPr>
            <a:endParaRPr lang="en-US" sz="2600" dirty="0">
              <a:solidFill>
                <a:srgbClr val="000090"/>
              </a:solidFill>
            </a:endParaRPr>
          </a:p>
        </p:txBody>
      </p:sp>
      <p:sp>
        <p:nvSpPr>
          <p:cNvPr id="6" name="Slide Number Placeholder 5"/>
          <p:cNvSpPr>
            <a:spLocks noGrp="1"/>
          </p:cNvSpPr>
          <p:nvPr>
            <p:ph type="sldNum" sz="quarter" idx="12"/>
          </p:nvPr>
        </p:nvSpPr>
        <p:spPr/>
        <p:txBody>
          <a:bodyPr/>
          <a:lstStyle/>
          <a:p>
            <a:fld id="{D43A258E-717C-4617-81D7-D63D07A303A9}" type="slidenum">
              <a:rPr lang="en-US" smtClean="0"/>
              <a:pPr/>
              <a:t>63</a:t>
            </a:fld>
            <a:endParaRPr lang="en-US" dirty="0"/>
          </a:p>
        </p:txBody>
      </p:sp>
    </p:spTree>
    <p:extLst>
      <p:ext uri="{BB962C8B-B14F-4D97-AF65-F5344CB8AC3E}">
        <p14:creationId xmlns:p14="http://schemas.microsoft.com/office/powerpoint/2010/main" val="4082941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22A38C-603A-2B41-A5A8-CE4203F0D928}"/>
              </a:ext>
            </a:extLst>
          </p:cNvPr>
          <p:cNvSpPr>
            <a:spLocks noGrp="1"/>
          </p:cNvSpPr>
          <p:nvPr>
            <p:ph type="title"/>
          </p:nvPr>
        </p:nvSpPr>
        <p:spPr/>
        <p:txBody>
          <a:bodyPr/>
          <a:lstStyle/>
          <a:p>
            <a:r>
              <a:rPr lang="en-US" dirty="0">
                <a:solidFill>
                  <a:schemeClr val="accent3"/>
                </a:solidFill>
              </a:rPr>
              <a:t>Coaching Questions Examples</a:t>
            </a:r>
          </a:p>
        </p:txBody>
      </p:sp>
      <p:sp>
        <p:nvSpPr>
          <p:cNvPr id="8" name="Content Placeholder 7">
            <a:extLst>
              <a:ext uri="{FF2B5EF4-FFF2-40B4-BE49-F238E27FC236}">
                <a16:creationId xmlns:a16="http://schemas.microsoft.com/office/drawing/2014/main" id="{F552118A-B3C2-DD47-80C4-79FFE2C5CCEB}"/>
              </a:ext>
            </a:extLst>
          </p:cNvPr>
          <p:cNvSpPr>
            <a:spLocks noGrp="1"/>
          </p:cNvSpPr>
          <p:nvPr>
            <p:ph sz="quarter" idx="1"/>
          </p:nvPr>
        </p:nvSpPr>
        <p:spPr/>
        <p:txBody>
          <a:bodyPr/>
          <a:lstStyle/>
          <a:p>
            <a:r>
              <a:rPr lang="en-US" b="1" dirty="0">
                <a:solidFill>
                  <a:srgbClr val="000090"/>
                </a:solidFill>
              </a:rPr>
              <a:t>Design</a:t>
            </a:r>
            <a:endParaRPr lang="en-US" dirty="0">
              <a:solidFill>
                <a:srgbClr val="000090"/>
              </a:solidFill>
            </a:endParaRPr>
          </a:p>
          <a:p>
            <a:pPr lvl="1"/>
            <a:r>
              <a:rPr lang="en-US" dirty="0">
                <a:solidFill>
                  <a:srgbClr val="000090"/>
                </a:solidFill>
              </a:rPr>
              <a:t>Imagining a future that bridges the best of what is (Discovery) with the ideal (dream):</a:t>
            </a:r>
          </a:p>
          <a:p>
            <a:pPr lvl="2"/>
            <a:r>
              <a:rPr lang="en-US" dirty="0">
                <a:solidFill>
                  <a:srgbClr val="000090"/>
                </a:solidFill>
              </a:rPr>
              <a:t>How is your organization different from your competitors? </a:t>
            </a:r>
          </a:p>
          <a:p>
            <a:pPr lvl="2"/>
            <a:r>
              <a:rPr lang="en-US" dirty="0">
                <a:solidFill>
                  <a:srgbClr val="000090"/>
                </a:solidFill>
              </a:rPr>
              <a:t>What would you include in your annual report to stakeholders?</a:t>
            </a:r>
          </a:p>
          <a:p>
            <a:r>
              <a:rPr lang="en-US" b="1" dirty="0">
                <a:solidFill>
                  <a:srgbClr val="000090"/>
                </a:solidFill>
              </a:rPr>
              <a:t>Deliver</a:t>
            </a:r>
          </a:p>
          <a:p>
            <a:pPr lvl="1"/>
            <a:r>
              <a:rPr lang="en-US" sz="2600" dirty="0">
                <a:solidFill>
                  <a:srgbClr val="000090"/>
                </a:solidFill>
              </a:rPr>
              <a:t>What action steps are needed to make these propositions reality? </a:t>
            </a:r>
          </a:p>
          <a:p>
            <a:pPr lvl="1"/>
            <a:r>
              <a:rPr lang="en-US" sz="2600" dirty="0">
                <a:solidFill>
                  <a:srgbClr val="000090"/>
                </a:solidFill>
              </a:rPr>
              <a:t>Whose buy-in and support do you need to create this new reality?</a:t>
            </a:r>
          </a:p>
        </p:txBody>
      </p:sp>
      <p:sp>
        <p:nvSpPr>
          <p:cNvPr id="4" name="Slide Number Placeholder 3"/>
          <p:cNvSpPr>
            <a:spLocks noGrp="1"/>
          </p:cNvSpPr>
          <p:nvPr>
            <p:ph type="sldNum" sz="quarter" idx="12"/>
          </p:nvPr>
        </p:nvSpPr>
        <p:spPr/>
        <p:txBody>
          <a:bodyPr/>
          <a:lstStyle/>
          <a:p>
            <a:fld id="{D43A258E-717C-4617-81D7-D63D07A303A9}" type="slidenum">
              <a:rPr lang="en-US" smtClean="0"/>
              <a:pPr/>
              <a:t>64</a:t>
            </a:fld>
            <a:endParaRPr lang="en-US" dirty="0"/>
          </a:p>
        </p:txBody>
      </p:sp>
    </p:spTree>
    <p:extLst>
      <p:ext uri="{BB962C8B-B14F-4D97-AF65-F5344CB8AC3E}">
        <p14:creationId xmlns:p14="http://schemas.microsoft.com/office/powerpoint/2010/main" val="2884888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890F-4DF3-1020-4813-76AD07006E3A}"/>
              </a:ext>
            </a:extLst>
          </p:cNvPr>
          <p:cNvSpPr>
            <a:spLocks noGrp="1"/>
          </p:cNvSpPr>
          <p:nvPr>
            <p:ph type="title"/>
          </p:nvPr>
        </p:nvSpPr>
        <p:spPr/>
        <p:txBody>
          <a:bodyPr/>
          <a:lstStyle/>
          <a:p>
            <a:r>
              <a:rPr lang="en-US" dirty="0" err="1"/>
              <a:t>Lenconci’s</a:t>
            </a:r>
            <a:r>
              <a:rPr lang="en-US" dirty="0"/>
              <a:t> 5 Kinds of Dysfunction</a:t>
            </a:r>
          </a:p>
        </p:txBody>
      </p:sp>
      <p:sp>
        <p:nvSpPr>
          <p:cNvPr id="4" name="Slide Number Placeholder 3">
            <a:extLst>
              <a:ext uri="{FF2B5EF4-FFF2-40B4-BE49-F238E27FC236}">
                <a16:creationId xmlns:a16="http://schemas.microsoft.com/office/drawing/2014/main" id="{47CEA983-551B-13B2-4701-077FFC41F739}"/>
              </a:ext>
            </a:extLst>
          </p:cNvPr>
          <p:cNvSpPr>
            <a:spLocks noGrp="1"/>
          </p:cNvSpPr>
          <p:nvPr>
            <p:ph type="sldNum" sz="quarter" idx="12"/>
          </p:nvPr>
        </p:nvSpPr>
        <p:spPr/>
        <p:txBody>
          <a:bodyPr/>
          <a:lstStyle/>
          <a:p>
            <a:fld id="{D43A258E-717C-4617-81D7-D63D07A303A9}" type="slidenum">
              <a:rPr lang="en-US" smtClean="0"/>
              <a:pPr/>
              <a:t>65</a:t>
            </a:fld>
            <a:endParaRPr lang="en-US" dirty="0"/>
          </a:p>
        </p:txBody>
      </p:sp>
      <p:pic>
        <p:nvPicPr>
          <p:cNvPr id="5122" name="Picture 2" descr="Five dysfunctions of a team pyramid – Patrick Lencioni theory">
            <a:extLst>
              <a:ext uri="{FF2B5EF4-FFF2-40B4-BE49-F238E27FC236}">
                <a16:creationId xmlns:a16="http://schemas.microsoft.com/office/drawing/2014/main" id="{8AB999F3-5AFF-1D32-6057-AD5DFE4C4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04" y="1454869"/>
            <a:ext cx="8490787" cy="475543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3">
            <a:extLst>
              <a:ext uri="{FF2B5EF4-FFF2-40B4-BE49-F238E27FC236}">
                <a16:creationId xmlns:a16="http://schemas.microsoft.com/office/drawing/2014/main" id="{F88712D8-B15D-00A5-CF37-8823E5B27191}"/>
              </a:ext>
            </a:extLst>
          </p:cNvPr>
          <p:cNvSpPr>
            <a:spLocks noChangeArrowheads="1"/>
          </p:cNvSpPr>
          <p:nvPr/>
        </p:nvSpPr>
        <p:spPr bwMode="auto">
          <a:xfrm flipV="1">
            <a:off x="8168641" y="-324102"/>
            <a:ext cx="9753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6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4326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E6CC-833D-5E13-40E8-B9239553EE6E}"/>
              </a:ext>
            </a:extLst>
          </p:cNvPr>
          <p:cNvSpPr>
            <a:spLocks noGrp="1"/>
          </p:cNvSpPr>
          <p:nvPr>
            <p:ph type="title"/>
          </p:nvPr>
        </p:nvSpPr>
        <p:spPr>
          <a:xfrm>
            <a:off x="498474" y="457199"/>
            <a:ext cx="7556313" cy="672353"/>
          </a:xfrm>
        </p:spPr>
        <p:txBody>
          <a:bodyPr>
            <a:normAutofit fontScale="90000"/>
          </a:bodyPr>
          <a:lstStyle/>
          <a:p>
            <a:br>
              <a:rPr lang="en-US" dirty="0"/>
            </a:br>
            <a:br>
              <a:rPr lang="en-US" dirty="0"/>
            </a:br>
            <a:br>
              <a:rPr lang="en-US" dirty="0"/>
            </a:br>
            <a:r>
              <a:rPr lang="en-US" sz="3600" dirty="0"/>
              <a:t>Coaching the 5 Dysfunctions within a Team</a:t>
            </a:r>
          </a:p>
        </p:txBody>
      </p:sp>
      <p:sp>
        <p:nvSpPr>
          <p:cNvPr id="3" name="Content Placeholder 2">
            <a:extLst>
              <a:ext uri="{FF2B5EF4-FFF2-40B4-BE49-F238E27FC236}">
                <a16:creationId xmlns:a16="http://schemas.microsoft.com/office/drawing/2014/main" id="{E393CEA2-3704-D3F5-BB19-B9AB74743A9E}"/>
              </a:ext>
            </a:extLst>
          </p:cNvPr>
          <p:cNvSpPr>
            <a:spLocks noGrp="1"/>
          </p:cNvSpPr>
          <p:nvPr>
            <p:ph idx="1"/>
          </p:nvPr>
        </p:nvSpPr>
        <p:spPr>
          <a:xfrm>
            <a:off x="762000" y="1981200"/>
            <a:ext cx="7924800" cy="4038599"/>
          </a:xfrm>
        </p:spPr>
        <p:txBody>
          <a:bodyPr>
            <a:normAutofit/>
          </a:bodyPr>
          <a:lstStyle/>
          <a:p>
            <a:pPr algn="l">
              <a:buFont typeface="Arial" panose="020B0604020202020204" pitchFamily="34" charset="0"/>
              <a:buChar char="•"/>
            </a:pPr>
            <a:r>
              <a:rPr lang="en-AU" b="0" i="0" u="none" strike="noStrike" dirty="0">
                <a:solidFill>
                  <a:srgbClr val="16243E"/>
                </a:solidFill>
                <a:effectLst/>
              </a:rPr>
              <a:t>Do we trust each other?</a:t>
            </a:r>
          </a:p>
          <a:p>
            <a:pPr algn="l">
              <a:buFont typeface="Arial" panose="020B0604020202020204" pitchFamily="34" charset="0"/>
              <a:buChar char="•"/>
            </a:pPr>
            <a:r>
              <a:rPr lang="en-AU" b="0" i="0" u="none" strike="noStrike" dirty="0">
                <a:solidFill>
                  <a:srgbClr val="16243E"/>
                </a:solidFill>
                <a:effectLst/>
              </a:rPr>
              <a:t>Is it safe to disagree?</a:t>
            </a:r>
          </a:p>
          <a:p>
            <a:pPr algn="l">
              <a:buFont typeface="Arial" panose="020B0604020202020204" pitchFamily="34" charset="0"/>
              <a:buChar char="•"/>
            </a:pPr>
            <a:r>
              <a:rPr lang="en-AU" b="0" i="0" u="none" strike="noStrike" dirty="0">
                <a:solidFill>
                  <a:srgbClr val="16243E"/>
                </a:solidFill>
                <a:effectLst/>
              </a:rPr>
              <a:t>Are we all on the same page?</a:t>
            </a:r>
          </a:p>
          <a:p>
            <a:pPr algn="l">
              <a:buFont typeface="Arial" panose="020B0604020202020204" pitchFamily="34" charset="0"/>
              <a:buChar char="•"/>
            </a:pPr>
            <a:r>
              <a:rPr lang="en-AU" b="0" i="0" u="none" strike="noStrike" dirty="0">
                <a:solidFill>
                  <a:srgbClr val="16243E"/>
                </a:solidFill>
                <a:effectLst/>
              </a:rPr>
              <a:t>Are our keeping our standards high?</a:t>
            </a:r>
          </a:p>
          <a:p>
            <a:pPr algn="l">
              <a:buFont typeface="Arial" panose="020B0604020202020204" pitchFamily="34" charset="0"/>
              <a:buChar char="•"/>
            </a:pPr>
            <a:r>
              <a:rPr lang="en-AU" b="0" i="0" u="none" strike="noStrike" dirty="0">
                <a:solidFill>
                  <a:srgbClr val="16243E"/>
                </a:solidFill>
                <a:effectLst/>
              </a:rPr>
              <a:t>Do we put team results come before our personal status?</a:t>
            </a:r>
          </a:p>
          <a:p>
            <a:pPr marL="0" indent="0" algn="l">
              <a:buNone/>
            </a:pPr>
            <a:endParaRPr lang="en-AU" b="0" i="0" u="none" strike="noStrike" dirty="0">
              <a:solidFill>
                <a:srgbClr val="16243E"/>
              </a:solidFill>
              <a:effectLst/>
            </a:endParaRPr>
          </a:p>
          <a:p>
            <a:pPr marL="0" indent="0" algn="l">
              <a:buNone/>
            </a:pPr>
            <a:r>
              <a:rPr lang="en-AU" b="0" i="0" u="none" strike="noStrike" dirty="0">
                <a:solidFill>
                  <a:srgbClr val="16243E"/>
                </a:solidFill>
                <a:effectLst/>
              </a:rPr>
              <a:t>If the answer of any of these is no, conflict coaching can facilitate improvement </a:t>
            </a:r>
          </a:p>
          <a:p>
            <a:endParaRPr lang="en-US" dirty="0"/>
          </a:p>
        </p:txBody>
      </p:sp>
      <p:sp>
        <p:nvSpPr>
          <p:cNvPr id="4" name="Text Placeholder 3">
            <a:extLst>
              <a:ext uri="{FF2B5EF4-FFF2-40B4-BE49-F238E27FC236}">
                <a16:creationId xmlns:a16="http://schemas.microsoft.com/office/drawing/2014/main" id="{6F0555AD-AF2C-C875-C788-3EE6343EB716}"/>
              </a:ext>
            </a:extLst>
          </p:cNvPr>
          <p:cNvSpPr>
            <a:spLocks noGrp="1"/>
          </p:cNvSpPr>
          <p:nvPr>
            <p:ph type="body" sz="half" idx="2"/>
          </p:nvPr>
        </p:nvSpPr>
        <p:spPr>
          <a:xfrm>
            <a:off x="498518" y="1129553"/>
            <a:ext cx="7558960" cy="457200"/>
          </a:xfrm>
        </p:spPr>
        <p:txBody>
          <a:bodyPr/>
          <a:lstStyle/>
          <a:p>
            <a:r>
              <a:rPr lang="en-US" dirty="0">
                <a:latin typeface="+mn-lt"/>
              </a:rPr>
              <a:t>Conflict Coaching as an individual or collective intervention:</a:t>
            </a:r>
          </a:p>
        </p:txBody>
      </p:sp>
      <p:sp>
        <p:nvSpPr>
          <p:cNvPr id="5" name="Slide Number Placeholder 4">
            <a:extLst>
              <a:ext uri="{FF2B5EF4-FFF2-40B4-BE49-F238E27FC236}">
                <a16:creationId xmlns:a16="http://schemas.microsoft.com/office/drawing/2014/main" id="{E39DB7E9-409E-B711-2A49-98B39782D00B}"/>
              </a:ext>
            </a:extLst>
          </p:cNvPr>
          <p:cNvSpPr>
            <a:spLocks noGrp="1"/>
          </p:cNvSpPr>
          <p:nvPr>
            <p:ph type="sldNum" sz="quarter" idx="12"/>
          </p:nvPr>
        </p:nvSpPr>
        <p:spPr/>
        <p:txBody>
          <a:bodyPr/>
          <a:lstStyle/>
          <a:p>
            <a:fld id="{D43A258E-717C-4617-81D7-D63D07A303A9}" type="slidenum">
              <a:rPr lang="en-US" smtClean="0"/>
              <a:pPr/>
              <a:t>66</a:t>
            </a:fld>
            <a:endParaRPr lang="en-US" dirty="0"/>
          </a:p>
        </p:txBody>
      </p:sp>
    </p:spTree>
    <p:extLst>
      <p:ext uri="{BB962C8B-B14F-4D97-AF65-F5344CB8AC3E}">
        <p14:creationId xmlns:p14="http://schemas.microsoft.com/office/powerpoint/2010/main" val="53396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4343400"/>
            <a:ext cx="3857625" cy="2090808"/>
          </a:xfrm>
        </p:spPr>
        <p:txBody>
          <a:bodyPr/>
          <a:lstStyle/>
          <a:p>
            <a:r>
              <a:rPr lang="en-US" sz="4800" dirty="0"/>
              <a:t>What is something you will be able to use tomorrow?</a:t>
            </a:r>
          </a:p>
        </p:txBody>
      </p:sp>
      <p:pic>
        <p:nvPicPr>
          <p:cNvPr id="7" name="Picture Placeholder 6" descr="images.jpeg"/>
          <p:cNvPicPr>
            <a:picLocks noGrp="1" noChangeAspect="1"/>
          </p:cNvPicPr>
          <p:nvPr>
            <p:ph type="pic" idx="2"/>
          </p:nvPr>
        </p:nvPicPr>
        <p:blipFill>
          <a:blip r:embed="rId2">
            <a:extLst>
              <a:ext uri="{28A0092B-C50C-407E-A947-70E740481C1C}">
                <a14:useLocalDpi xmlns:a14="http://schemas.microsoft.com/office/drawing/2010/main" val="0"/>
              </a:ext>
            </a:extLst>
          </a:blip>
          <a:srcRect l="12674" r="12674"/>
          <a:stretch>
            <a:fillRect/>
          </a:stretch>
        </p:blipFill>
        <p:spPr/>
      </p:pic>
    </p:spTree>
    <p:extLst>
      <p:ext uri="{BB962C8B-B14F-4D97-AF65-F5344CB8AC3E}">
        <p14:creationId xmlns:p14="http://schemas.microsoft.com/office/powerpoint/2010/main" val="105781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8000"/>
                </a:solidFill>
                <a:latin typeface="Candara"/>
                <a:cs typeface="Candara"/>
              </a:rPr>
              <a:t>Why Conflict Coaching?</a:t>
            </a:r>
          </a:p>
        </p:txBody>
      </p:sp>
      <p:sp>
        <p:nvSpPr>
          <p:cNvPr id="4" name="Rectangle 3"/>
          <p:cNvSpPr/>
          <p:nvPr/>
        </p:nvSpPr>
        <p:spPr>
          <a:xfrm>
            <a:off x="459066" y="2114550"/>
            <a:ext cx="5072668" cy="3371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0000"/>
              </a:solidFill>
            </a:endParaRPr>
          </a:p>
        </p:txBody>
      </p:sp>
      <p:sp>
        <p:nvSpPr>
          <p:cNvPr id="5" name="TextBox 4"/>
          <p:cNvSpPr txBox="1"/>
          <p:nvPr/>
        </p:nvSpPr>
        <p:spPr>
          <a:xfrm>
            <a:off x="658417" y="2114550"/>
            <a:ext cx="4873316" cy="3416320"/>
          </a:xfrm>
          <a:prstGeom prst="rect">
            <a:avLst/>
          </a:prstGeom>
          <a:noFill/>
        </p:spPr>
        <p:txBody>
          <a:bodyPr wrap="square" rtlCol="0">
            <a:spAutoFit/>
          </a:bodyPr>
          <a:lstStyle/>
          <a:p>
            <a:pPr marL="342900" indent="-342900">
              <a:buFont typeface="Arial"/>
              <a:buChar char="•"/>
            </a:pPr>
            <a:r>
              <a:rPr lang="en-US" sz="2400" dirty="0"/>
              <a:t>Early intervention</a:t>
            </a:r>
          </a:p>
          <a:p>
            <a:pPr marL="342900" indent="-342900">
              <a:buFont typeface="Arial"/>
              <a:buChar char="•"/>
            </a:pPr>
            <a:r>
              <a:rPr lang="en-US" sz="2400" dirty="0"/>
              <a:t>Preventative (and de-escalatory)</a:t>
            </a:r>
          </a:p>
          <a:p>
            <a:pPr marL="342900" indent="-342900">
              <a:buFont typeface="Arial"/>
              <a:buChar char="•"/>
            </a:pPr>
            <a:r>
              <a:rPr lang="en-US" sz="2400" dirty="0"/>
              <a:t>Focus on conflict analysis </a:t>
            </a:r>
          </a:p>
          <a:p>
            <a:pPr marL="342900" indent="-342900">
              <a:buFont typeface="Arial"/>
              <a:buChar char="•"/>
            </a:pPr>
            <a:r>
              <a:rPr lang="en-US" sz="2400" dirty="0"/>
              <a:t>Emphasis on perspective-taking </a:t>
            </a:r>
          </a:p>
          <a:p>
            <a:pPr marL="342900" indent="-342900">
              <a:buFont typeface="Arial"/>
              <a:buChar char="•"/>
            </a:pPr>
            <a:r>
              <a:rPr lang="en-US" sz="2400" dirty="0"/>
              <a:t>Builds skills and applications</a:t>
            </a:r>
          </a:p>
          <a:p>
            <a:pPr marL="342900" indent="-342900">
              <a:buFont typeface="Arial"/>
              <a:buChar char="•"/>
            </a:pPr>
            <a:r>
              <a:rPr lang="en-US" sz="2400" dirty="0"/>
              <a:t>Low cost</a:t>
            </a:r>
          </a:p>
          <a:p>
            <a:pPr marL="342900" indent="-342900">
              <a:buFont typeface="Arial"/>
              <a:buChar char="•"/>
            </a:pPr>
            <a:r>
              <a:rPr lang="en-US" sz="2400" dirty="0"/>
              <a:t>Online and in-person</a:t>
            </a:r>
          </a:p>
          <a:p>
            <a:pPr marL="342900" indent="-342900">
              <a:buFont typeface="Arial"/>
              <a:buChar char="•"/>
            </a:pPr>
            <a:r>
              <a:rPr lang="en-US" sz="2400" dirty="0"/>
              <a:t>Works well with other ADR processes</a:t>
            </a:r>
          </a:p>
          <a:p>
            <a:pPr marL="385763" indent="-385763">
              <a:buFont typeface="Arial"/>
              <a:buChar char="•"/>
            </a:pPr>
            <a:endParaRPr lang="en-US" sz="2400" dirty="0">
              <a:solidFill>
                <a:srgbClr val="000000"/>
              </a:solidFill>
            </a:endParaRPr>
          </a:p>
        </p:txBody>
      </p:sp>
      <p:pic>
        <p:nvPicPr>
          <p:cNvPr id="7" name="Picture 6"/>
          <p:cNvPicPr>
            <a:picLocks noChangeAspect="1"/>
          </p:cNvPicPr>
          <p:nvPr/>
        </p:nvPicPr>
        <p:blipFill>
          <a:blip r:embed="rId2"/>
          <a:stretch>
            <a:fillRect/>
          </a:stretch>
        </p:blipFill>
        <p:spPr>
          <a:xfrm>
            <a:off x="5788658" y="1281812"/>
            <a:ext cx="3185990" cy="4463627"/>
          </a:xfrm>
          <a:prstGeom prst="rect">
            <a:avLst/>
          </a:prstGeom>
        </p:spPr>
      </p:pic>
      <p:sp>
        <p:nvSpPr>
          <p:cNvPr id="6" name="Slide Number Placeholder 5"/>
          <p:cNvSpPr>
            <a:spLocks noGrp="1"/>
          </p:cNvSpPr>
          <p:nvPr>
            <p:ph type="sldNum" sz="quarter" idx="12"/>
          </p:nvPr>
        </p:nvSpPr>
        <p:spPr/>
        <p:txBody>
          <a:bodyPr/>
          <a:lstStyle/>
          <a:p>
            <a:fld id="{4495655C-ED2F-C846-A562-9E0D11742FF4}" type="slidenum">
              <a:rPr lang="en-US" smtClean="0"/>
              <a:t>7</a:t>
            </a:fld>
            <a:endParaRPr lang="en-US"/>
          </a:p>
        </p:txBody>
      </p:sp>
    </p:spTree>
    <p:extLst>
      <p:ext uri="{BB962C8B-B14F-4D97-AF65-F5344CB8AC3E}">
        <p14:creationId xmlns:p14="http://schemas.microsoft.com/office/powerpoint/2010/main" val="171735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8000"/>
                </a:solidFill>
                <a:latin typeface="+mn-lt"/>
              </a:rPr>
              <a:t>A Brief History of Conflict Coaching</a:t>
            </a:r>
          </a:p>
        </p:txBody>
      </p:sp>
      <p:sp>
        <p:nvSpPr>
          <p:cNvPr id="3" name="Content Placeholder 2"/>
          <p:cNvSpPr>
            <a:spLocks noGrp="1"/>
          </p:cNvSpPr>
          <p:nvPr>
            <p:ph sz="half" idx="1"/>
          </p:nvPr>
        </p:nvSpPr>
        <p:spPr/>
        <p:txBody>
          <a:bodyPr>
            <a:normAutofit fontScale="92500" lnSpcReduction="10000"/>
          </a:bodyPr>
          <a:lstStyle/>
          <a:p>
            <a:r>
              <a:rPr lang="en-US" b="1" dirty="0">
                <a:solidFill>
                  <a:srgbClr val="008000"/>
                </a:solidFill>
              </a:rPr>
              <a:t>Developed in 1995/96 as a response to no-shows in mediation programs</a:t>
            </a:r>
          </a:p>
          <a:p>
            <a:r>
              <a:rPr lang="en-US" b="1" dirty="0">
                <a:solidFill>
                  <a:srgbClr val="008000"/>
                </a:solidFill>
              </a:rPr>
              <a:t>Since 2007/8 part of ADR Systems in </a:t>
            </a:r>
          </a:p>
          <a:p>
            <a:pPr lvl="1"/>
            <a:r>
              <a:rPr lang="en-US" b="1" dirty="0">
                <a:solidFill>
                  <a:srgbClr val="008000"/>
                </a:solidFill>
              </a:rPr>
              <a:t>Federal agencies (under ADRA/ MS 110)</a:t>
            </a:r>
          </a:p>
          <a:p>
            <a:pPr lvl="1"/>
            <a:r>
              <a:rPr lang="en-US" b="1" dirty="0">
                <a:solidFill>
                  <a:srgbClr val="008000"/>
                </a:solidFill>
              </a:rPr>
              <a:t>State agencies</a:t>
            </a:r>
          </a:p>
          <a:p>
            <a:pPr lvl="1"/>
            <a:r>
              <a:rPr lang="en-US" b="1" dirty="0">
                <a:solidFill>
                  <a:srgbClr val="008000"/>
                </a:solidFill>
              </a:rPr>
              <a:t>Private sector</a:t>
            </a:r>
          </a:p>
          <a:p>
            <a:pPr lvl="1"/>
            <a:r>
              <a:rPr lang="en-US" b="1" dirty="0">
                <a:solidFill>
                  <a:srgbClr val="008000"/>
                </a:solidFill>
              </a:rPr>
              <a:t>Education</a:t>
            </a:r>
          </a:p>
          <a:p>
            <a:r>
              <a:rPr lang="en-US" b="1" dirty="0">
                <a:solidFill>
                  <a:srgbClr val="008000"/>
                </a:solidFill>
              </a:rPr>
              <a:t>Fastest Growing ADR Process </a:t>
            </a:r>
          </a:p>
        </p:txBody>
      </p:sp>
      <p:pic>
        <p:nvPicPr>
          <p:cNvPr id="7" name="Content Placeholder 6" descr="economic-growth-is-still-our-best-hope.jpeg"/>
          <p:cNvPicPr>
            <a:picLocks noGrp="1" noChangeAspect="1"/>
          </p:cNvPicPr>
          <p:nvPr>
            <p:ph sz="half" idx="2"/>
          </p:nvPr>
        </p:nvPicPr>
        <p:blipFill>
          <a:blip r:embed="rId2">
            <a:extLst>
              <a:ext uri="{28A0092B-C50C-407E-A947-70E740481C1C}">
                <a14:useLocalDpi xmlns:a14="http://schemas.microsoft.com/office/drawing/2010/main" val="0"/>
              </a:ext>
            </a:extLst>
          </a:blip>
          <a:srcRect l="20230" r="20230"/>
          <a:stretch>
            <a:fillRect/>
          </a:stretch>
        </p:blipFill>
        <p:spPr/>
      </p:pic>
      <p:sp>
        <p:nvSpPr>
          <p:cNvPr id="6" name="Slide Number Placeholder 5"/>
          <p:cNvSpPr>
            <a:spLocks noGrp="1"/>
          </p:cNvSpPr>
          <p:nvPr>
            <p:ph type="sldNum" sz="quarter" idx="12"/>
          </p:nvPr>
        </p:nvSpPr>
        <p:spPr/>
        <p:txBody>
          <a:bodyPr/>
          <a:lstStyle/>
          <a:p>
            <a:fld id="{4495655C-ED2F-C846-A562-9E0D11742FF4}" type="slidenum">
              <a:rPr lang="en-US" smtClean="0"/>
              <a:t>8</a:t>
            </a:fld>
            <a:endParaRPr lang="en-US"/>
          </a:p>
        </p:txBody>
      </p:sp>
    </p:spTree>
    <p:extLst>
      <p:ext uri="{BB962C8B-B14F-4D97-AF65-F5344CB8AC3E}">
        <p14:creationId xmlns:p14="http://schemas.microsoft.com/office/powerpoint/2010/main" val="427118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076" y="3810000"/>
            <a:ext cx="4495800" cy="2556378"/>
          </a:xfrm>
        </p:spPr>
        <p:txBody>
          <a:bodyPr/>
          <a:lstStyle/>
          <a:p>
            <a:pPr marL="428625" indent="-428625">
              <a:buFont typeface="Wingdings" charset="2"/>
              <a:buChar char="Ø"/>
            </a:pPr>
            <a:r>
              <a:rPr lang="en-US" sz="3000" dirty="0">
                <a:solidFill>
                  <a:schemeClr val="bg1"/>
                </a:solidFill>
              </a:rPr>
              <a:t>Workplace Conflicts</a:t>
            </a:r>
            <a:br>
              <a:rPr lang="en-US" sz="3000" dirty="0">
                <a:solidFill>
                  <a:schemeClr val="bg1"/>
                </a:solidFill>
              </a:rPr>
            </a:br>
            <a:r>
              <a:rPr lang="en-US" sz="3000" dirty="0">
                <a:solidFill>
                  <a:schemeClr val="bg1"/>
                </a:solidFill>
              </a:rPr>
              <a:t>*Change Processes</a:t>
            </a:r>
            <a:br>
              <a:rPr lang="en-US" sz="3000" dirty="0">
                <a:solidFill>
                  <a:schemeClr val="bg1"/>
                </a:solidFill>
              </a:rPr>
            </a:br>
            <a:r>
              <a:rPr lang="en-US" sz="3000" dirty="0">
                <a:solidFill>
                  <a:schemeClr val="bg1"/>
                </a:solidFill>
              </a:rPr>
              <a:t>*Team Conflict</a:t>
            </a:r>
            <a:br>
              <a:rPr lang="en-US" sz="3000" dirty="0">
                <a:solidFill>
                  <a:schemeClr val="bg1"/>
                </a:solidFill>
              </a:rPr>
            </a:br>
            <a:r>
              <a:rPr lang="en-US" sz="3000" dirty="0">
                <a:solidFill>
                  <a:schemeClr val="bg1"/>
                </a:solidFill>
              </a:rPr>
              <a:t>*High Conflict Parties </a:t>
            </a:r>
            <a:br>
              <a:rPr lang="en-US" sz="3000" dirty="0">
                <a:solidFill>
                  <a:schemeClr val="bg1"/>
                </a:solidFill>
              </a:rPr>
            </a:br>
            <a:r>
              <a:rPr lang="en-US" sz="3000" dirty="0">
                <a:solidFill>
                  <a:schemeClr val="bg1"/>
                </a:solidFill>
              </a:rPr>
              <a:t>*AA/EEO</a:t>
            </a:r>
          </a:p>
        </p:txBody>
      </p:sp>
      <p:pic>
        <p:nvPicPr>
          <p:cNvPr id="4" name="Picture 3" descr="systems chang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28801"/>
            <a:ext cx="3340100" cy="1676400"/>
          </a:xfrm>
          <a:prstGeom prst="rect">
            <a:avLst/>
          </a:prstGeom>
        </p:spPr>
      </p:pic>
      <p:sp>
        <p:nvSpPr>
          <p:cNvPr id="3" name="Title 1">
            <a:extLst>
              <a:ext uri="{FF2B5EF4-FFF2-40B4-BE49-F238E27FC236}">
                <a16:creationId xmlns:a16="http://schemas.microsoft.com/office/drawing/2014/main" id="{FFC77E42-2315-8430-BC8E-838EB201BAC6}"/>
              </a:ext>
            </a:extLst>
          </p:cNvPr>
          <p:cNvSpPr txBox="1">
            <a:spLocks/>
          </p:cNvSpPr>
          <p:nvPr/>
        </p:nvSpPr>
        <p:spPr>
          <a:xfrm>
            <a:off x="381000" y="415422"/>
            <a:ext cx="5638800" cy="1241928"/>
          </a:xfrm>
          <a:prstGeom prst="rect">
            <a:avLst/>
          </a:prstGeom>
          <a:solidFill>
            <a:schemeClr val="accent5">
              <a:lumMod val="40000"/>
              <a:lumOff val="60000"/>
            </a:schemeClr>
          </a:solidFill>
          <a:ln>
            <a:noFill/>
          </a:ln>
        </p:spPr>
        <p:txBody>
          <a:bodyPr spcFirstLastPara="1" wrap="square" lIns="91425" tIns="45700" rIns="91425" bIns="45700" anchor="b" anchorCtr="0">
            <a:noAutofit/>
          </a:bodyPr>
          <a:lstStyle>
            <a:lvl1pPr lvl="0" algn="l" rtl="0" eaLnBrk="1" latinLnBrk="0" hangingPunct="1">
              <a:lnSpc>
                <a:spcPct val="100000"/>
              </a:lnSpc>
              <a:spcBef>
                <a:spcPts val="0"/>
              </a:spcBef>
              <a:spcAft>
                <a:spcPts val="0"/>
              </a:spcAft>
              <a:buClr>
                <a:schemeClr val="lt1"/>
              </a:buClr>
              <a:buSzPts val="5400"/>
              <a:buFont typeface="Century Gothic"/>
              <a:buNone/>
              <a:defRPr kumimoji="0" sz="5400" b="1" kern="12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z="3300" dirty="0">
                <a:solidFill>
                  <a:schemeClr val="accent6"/>
                </a:solidFill>
                <a:effectLst>
                  <a:outerShdw blurRad="38100" dist="38100" dir="2700000" algn="tl">
                    <a:srgbClr val="000000">
                      <a:alpha val="43137"/>
                    </a:srgbClr>
                  </a:outerShdw>
                </a:effectLst>
                <a:latin typeface="Candara"/>
                <a:cs typeface="Candara"/>
              </a:rPr>
              <a:t>Contexts of Conflict Coaching – Where Is It Working?</a:t>
            </a:r>
          </a:p>
        </p:txBody>
      </p:sp>
      <p:pic>
        <p:nvPicPr>
          <p:cNvPr id="5" name="Picture 4" descr="istockphoto-1210389512-1024x1024.jpeg">
            <a:extLst>
              <a:ext uri="{FF2B5EF4-FFF2-40B4-BE49-F238E27FC236}">
                <a16:creationId xmlns:a16="http://schemas.microsoft.com/office/drawing/2014/main" id="{775E2B56-CB3B-3147-E99F-7EB14A045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853" y="4406514"/>
            <a:ext cx="3227832" cy="2340864"/>
          </a:xfrm>
          <a:prstGeom prst="rect">
            <a:avLst/>
          </a:prstGeom>
        </p:spPr>
      </p:pic>
      <p:sp>
        <p:nvSpPr>
          <p:cNvPr id="6" name="Title 1">
            <a:extLst>
              <a:ext uri="{FF2B5EF4-FFF2-40B4-BE49-F238E27FC236}">
                <a16:creationId xmlns:a16="http://schemas.microsoft.com/office/drawing/2014/main" id="{E6143ED3-D582-99EF-4905-D16EE019C131}"/>
              </a:ext>
            </a:extLst>
          </p:cNvPr>
          <p:cNvSpPr txBox="1">
            <a:spLocks/>
          </p:cNvSpPr>
          <p:nvPr/>
        </p:nvSpPr>
        <p:spPr>
          <a:xfrm>
            <a:off x="5045467" y="1524000"/>
            <a:ext cx="4050569" cy="2657229"/>
          </a:xfrm>
          <a:prstGeom prst="rect">
            <a:avLst/>
          </a:prstGeom>
          <a:noFill/>
          <a:ln>
            <a:noFill/>
          </a:ln>
        </p:spPr>
        <p:txBody>
          <a:bodyPr spcFirstLastPara="1" wrap="square" lIns="91425" tIns="45700" rIns="91425" bIns="45700" anchor="b" anchorCtr="0">
            <a:noAutofit/>
          </a:bodyPr>
          <a:lstStyle>
            <a:lvl1pPr lvl="0" algn="l" rtl="0" eaLnBrk="1" latinLnBrk="0" hangingPunct="1">
              <a:lnSpc>
                <a:spcPct val="100000"/>
              </a:lnSpc>
              <a:spcBef>
                <a:spcPts val="0"/>
              </a:spcBef>
              <a:spcAft>
                <a:spcPts val="0"/>
              </a:spcAft>
              <a:buClr>
                <a:schemeClr val="lt1"/>
              </a:buClr>
              <a:buSzPts val="5400"/>
              <a:buFont typeface="Century Gothic"/>
              <a:buNone/>
              <a:defRPr kumimoji="0" sz="5400" b="1" kern="12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514350" indent="-514350">
              <a:buFont typeface="Wingdings" charset="2"/>
              <a:buChar char="Ø"/>
            </a:pPr>
            <a:r>
              <a:rPr lang="en-US" sz="3000" dirty="0">
                <a:solidFill>
                  <a:schemeClr val="bg1"/>
                </a:solidFill>
              </a:rPr>
              <a:t>Family Conflict</a:t>
            </a:r>
            <a:br>
              <a:rPr lang="en-US" sz="3000" dirty="0">
                <a:solidFill>
                  <a:schemeClr val="bg1"/>
                </a:solidFill>
              </a:rPr>
            </a:br>
            <a:r>
              <a:rPr lang="en-US" sz="3000" dirty="0">
                <a:solidFill>
                  <a:schemeClr val="bg1"/>
                </a:solidFill>
              </a:rPr>
              <a:t>*Co-parenting</a:t>
            </a:r>
            <a:br>
              <a:rPr lang="en-US" sz="3000" dirty="0">
                <a:solidFill>
                  <a:schemeClr val="bg1"/>
                </a:solidFill>
              </a:rPr>
            </a:br>
            <a:r>
              <a:rPr lang="en-US" sz="3000" dirty="0">
                <a:solidFill>
                  <a:schemeClr val="bg1"/>
                </a:solidFill>
              </a:rPr>
              <a:t>*Divorce	</a:t>
            </a:r>
            <a:br>
              <a:rPr lang="en-US" sz="3000" dirty="0">
                <a:solidFill>
                  <a:schemeClr val="bg1"/>
                </a:solidFill>
              </a:rPr>
            </a:br>
            <a:r>
              <a:rPr lang="en-US" sz="3000" dirty="0">
                <a:solidFill>
                  <a:schemeClr val="bg1"/>
                </a:solidFill>
              </a:rPr>
              <a:t>*Elder/Other Care</a:t>
            </a:r>
            <a:br>
              <a:rPr lang="en-US" sz="3000" dirty="0">
                <a:solidFill>
                  <a:schemeClr val="bg1"/>
                </a:solidFill>
              </a:rPr>
            </a:br>
            <a:r>
              <a:rPr lang="en-US" sz="3000" dirty="0">
                <a:solidFill>
                  <a:schemeClr val="bg1"/>
                </a:solidFill>
              </a:rPr>
              <a:t>*Family Business</a:t>
            </a:r>
          </a:p>
        </p:txBody>
      </p:sp>
    </p:spTree>
    <p:extLst>
      <p:ext uri="{BB962C8B-B14F-4D97-AF65-F5344CB8AC3E}">
        <p14:creationId xmlns:p14="http://schemas.microsoft.com/office/powerpoint/2010/main" val="26125590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20" ma:contentTypeDescription="Create a new document." ma:contentTypeScope="" ma:versionID="805ba7d55169f0f14b383f020274b32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38c128f37e5add975387cf726827ace0"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01aec00-7e9a-46c6-9b57-74fbf10536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903174-bb1c-4609-9d70-465268ead536">
      <Terms xmlns="http://schemas.microsoft.com/office/infopath/2007/PartnerControls"/>
    </lcf76f155ced4ddcb4097134ff3c332f>
    <TaxCatchAll xmlns="d0cbbd92-a969-402e-8621-447322a11182" xsi:nil="true"/>
  </documentManagement>
</p:properties>
</file>

<file path=customXml/itemProps1.xml><?xml version="1.0" encoding="utf-8"?>
<ds:datastoreItem xmlns:ds="http://schemas.openxmlformats.org/officeDocument/2006/customXml" ds:itemID="{AE25ABCF-9167-42C9-8105-A6F441C08622}"/>
</file>

<file path=customXml/itemProps2.xml><?xml version="1.0" encoding="utf-8"?>
<ds:datastoreItem xmlns:ds="http://schemas.openxmlformats.org/officeDocument/2006/customXml" ds:itemID="{402DAEF3-1343-43C5-9CB4-152DFCE6CF1D}"/>
</file>

<file path=customXml/itemProps3.xml><?xml version="1.0" encoding="utf-8"?>
<ds:datastoreItem xmlns:ds="http://schemas.openxmlformats.org/officeDocument/2006/customXml" ds:itemID="{D56DF13F-E58A-4857-9356-8C4A9AD4FB14}"/>
</file>

<file path=docProps/app.xml><?xml version="1.0" encoding="utf-8"?>
<Properties xmlns="http://schemas.openxmlformats.org/officeDocument/2006/extended-properties" xmlns:vt="http://schemas.openxmlformats.org/officeDocument/2006/docPropsVTypes">
  <Template>HMA Session 2 Conflict Coaching April 2012.thmx</Template>
  <TotalTime>7298</TotalTime>
  <Words>2709</Words>
  <Application>Microsoft Macintosh PowerPoint</Application>
  <PresentationFormat>On-screen Show (4:3)</PresentationFormat>
  <Paragraphs>478</Paragraphs>
  <Slides>67</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Arial</vt:lpstr>
      <vt:lpstr>Calibri</vt:lpstr>
      <vt:lpstr>Cambria</vt:lpstr>
      <vt:lpstr>Candara</vt:lpstr>
      <vt:lpstr>Century Gothic</vt:lpstr>
      <vt:lpstr>Franklin Gothic Book</vt:lpstr>
      <vt:lpstr>Perpetua</vt:lpstr>
      <vt:lpstr>Rockwell</vt:lpstr>
      <vt:lpstr>Times New Roman</vt:lpstr>
      <vt:lpstr>Wingdings</vt:lpstr>
      <vt:lpstr>Wingdings 2</vt:lpstr>
      <vt:lpstr>Equity</vt:lpstr>
      <vt:lpstr>Seeing a Better Future: Conflict Coaching  in Your Special Education Dispute Work</vt:lpstr>
      <vt:lpstr>Goals:  Introduce Conflict Coaching  Helping Them “See” the Future Change  -Where they want to go:  Conflict and  Vision Mapping  Trust Visions  Appreciative  Inquiry  How They Can Get There  </vt:lpstr>
      <vt:lpstr>Getting to Know You – At Your Table  Choose one of the questions below and share with your colleagues a short answer to that question in terms of your recent experience in your special education work. </vt:lpstr>
      <vt:lpstr>Introducing Conflict Coaching As An ADR Process</vt:lpstr>
      <vt:lpstr>Conflict Coaching Defined</vt:lpstr>
      <vt:lpstr>Conflict Coaching Assumptions</vt:lpstr>
      <vt:lpstr>Why Conflict Coaching?</vt:lpstr>
      <vt:lpstr>A Brief History of Conflict Coaching</vt:lpstr>
      <vt:lpstr>Workplace Conflicts *Change Processes *Team Conflict *High Conflict Parties  *AA/EEO</vt:lpstr>
      <vt:lpstr>Community/Court Conflicts *Diversion *Small Claims *Housing/Eviction *General Community</vt:lpstr>
      <vt:lpstr>What Is Your Experience With Conflict Coaching As An ADR Process? </vt:lpstr>
      <vt:lpstr>Conflict Coaching Process</vt:lpstr>
      <vt:lpstr>The Preparatory Conversation</vt:lpstr>
      <vt:lpstr>Stage 1: Discovering the Story</vt:lpstr>
      <vt:lpstr>Stage 2: Know the Conflict Drivers Identity, Emotion, Power</vt:lpstr>
      <vt:lpstr>Stage 3:  Crafting the Best Story</vt:lpstr>
      <vt:lpstr>Stage 4: Enacting the Best Story –Skills Development</vt:lpstr>
      <vt:lpstr>Conflict Coaching Integration Into Mediation and ADR Programs</vt:lpstr>
      <vt:lpstr>PowerPoint Presentation</vt:lpstr>
      <vt:lpstr>PowerPoint Presentation</vt:lpstr>
      <vt:lpstr>Conflict Coaching as Pre-/Post Mediation and Pre-/Post Facilitation</vt:lpstr>
      <vt:lpstr>How Can Conflict Coaching Support These Special Education Processes? </vt:lpstr>
      <vt:lpstr>When is Conflict Coaching Helpful?</vt:lpstr>
      <vt:lpstr> CONFLICT MAPPING  and  VISION  MAPPING</vt:lpstr>
      <vt:lpstr>Focusing on Relationships – Stage One</vt:lpstr>
      <vt:lpstr>Conflict Mapping – The WHO  – The Relationships</vt:lpstr>
      <vt:lpstr>PowerPoint Presentation</vt:lpstr>
      <vt:lpstr>The “Who” Can be Groups and Systems</vt:lpstr>
      <vt:lpstr>A Hypothetical Situation</vt:lpstr>
      <vt:lpstr>Let’s Flesh Out the Who</vt:lpstr>
      <vt:lpstr>Let’s Flesh Out the “How Related”</vt:lpstr>
      <vt:lpstr>Based on This Conflict Map. What General, Refining and Testing Questions Would You Ask as a Conflict Coach?</vt:lpstr>
      <vt:lpstr>Does This Map Change Per Issue? </vt:lpstr>
      <vt:lpstr>Shared Decision-Making</vt:lpstr>
      <vt:lpstr>Desired Interventions</vt:lpstr>
      <vt:lpstr>With these additional tools you enable the party to consider how relationships change given the driver</vt:lpstr>
      <vt:lpstr>Identity Drivers</vt:lpstr>
      <vt:lpstr>Identity Questions That May Arise</vt:lpstr>
      <vt:lpstr>Emotion Drivers</vt:lpstr>
      <vt:lpstr>Emotion Questions That May Arise</vt:lpstr>
      <vt:lpstr>Power Drivers</vt:lpstr>
      <vt:lpstr>Power Questions That May Arise</vt:lpstr>
      <vt:lpstr>Trust Drivers</vt:lpstr>
      <vt:lpstr>Trust Questions That May Arise</vt:lpstr>
      <vt:lpstr>Stage 3:  What would the future look like? </vt:lpstr>
      <vt:lpstr>-How Are They Boxing Themselves In? -How Can You Help Them Out Of The Box?</vt:lpstr>
      <vt:lpstr>Stage 3: Crafting the Best Story</vt:lpstr>
      <vt:lpstr>Remember Stage One?</vt:lpstr>
      <vt:lpstr>Let’s Consider the Future</vt:lpstr>
      <vt:lpstr>What Is Your Trust Vision?</vt:lpstr>
      <vt:lpstr>Stage 4:  Transitioning – Maps can be Helpful </vt:lpstr>
      <vt:lpstr>Stage 4: Enacting the Best Story</vt:lpstr>
      <vt:lpstr>Common Skills Needed</vt:lpstr>
      <vt:lpstr>Transitioning to Stage 4</vt:lpstr>
      <vt:lpstr>What Actions/Skills Are Needed to Make This REAL?</vt:lpstr>
      <vt:lpstr>Appreciative Inquiry for Teams</vt:lpstr>
      <vt:lpstr>Helping Them Vision</vt:lpstr>
      <vt:lpstr>Appreciative Inquiry</vt:lpstr>
      <vt:lpstr>Appreciative Inquiry Process</vt:lpstr>
      <vt:lpstr>Discovery: Identify Strengths</vt:lpstr>
      <vt:lpstr>Design: Provocative Propositions</vt:lpstr>
      <vt:lpstr>Design: Provocative Propositions</vt:lpstr>
      <vt:lpstr>Coaching Questions Examples</vt:lpstr>
      <vt:lpstr>Coaching Questions Examples</vt:lpstr>
      <vt:lpstr>Lenconci’s 5 Kinds of Dysfunction</vt:lpstr>
      <vt:lpstr>   Coaching the 5 Dysfunctions within a Team</vt:lpstr>
      <vt:lpstr>What is something you will be able to use tomorrow?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Coaching Overview</dc:title>
  <dc:creator>Ross Brinkert</dc:creator>
  <cp:lastModifiedBy>Tricia Jones</cp:lastModifiedBy>
  <cp:revision>522</cp:revision>
  <cp:lastPrinted>2025-10-09T04:12:43Z</cp:lastPrinted>
  <dcterms:created xsi:type="dcterms:W3CDTF">2008-04-11T18:07:48Z</dcterms:created>
  <dcterms:modified xsi:type="dcterms:W3CDTF">2025-10-09T04:14:52Z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