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diagrams/data1.xml" ContentType="application/vnd.openxmlformats-officedocument.drawingml.diagramData+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21.xml" ContentType="application/vnd.openxmlformats-officedocument.presentationml.slideLayout+xml"/>
  <Override PartName="/ppt/notesSlides/notesSlide3.xml" ContentType="application/vnd.openxmlformats-officedocument.presentationml.notesSlide+xml"/>
  <Override PartName="/ppt/slideLayouts/slideLayout20.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22.xml" ContentType="application/vnd.openxmlformats-officedocument.presentationml.slideLayout+xml"/>
  <Override PartName="/ppt/notesSlides/notesSlide4.xml" ContentType="application/vnd.openxmlformats-officedocument.presentationml.notesSlide+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9" r:id="rId1"/>
    <p:sldMasterId id="2147483725" r:id="rId2"/>
  </p:sldMasterIdLst>
  <p:notesMasterIdLst>
    <p:notesMasterId r:id="rId28"/>
  </p:notesMasterIdLst>
  <p:handoutMasterIdLst>
    <p:handoutMasterId r:id="rId29"/>
  </p:handoutMasterIdLst>
  <p:sldIdLst>
    <p:sldId id="256" r:id="rId3"/>
    <p:sldId id="296" r:id="rId4"/>
    <p:sldId id="462" r:id="rId5"/>
    <p:sldId id="460" r:id="rId6"/>
    <p:sldId id="461" r:id="rId7"/>
    <p:sldId id="470" r:id="rId8"/>
    <p:sldId id="463" r:id="rId9"/>
    <p:sldId id="475" r:id="rId10"/>
    <p:sldId id="472" r:id="rId11"/>
    <p:sldId id="473" r:id="rId12"/>
    <p:sldId id="474" r:id="rId13"/>
    <p:sldId id="471" r:id="rId14"/>
    <p:sldId id="307" r:id="rId15"/>
    <p:sldId id="464" r:id="rId16"/>
    <p:sldId id="465" r:id="rId17"/>
    <p:sldId id="476" r:id="rId18"/>
    <p:sldId id="466" r:id="rId19"/>
    <p:sldId id="467" r:id="rId20"/>
    <p:sldId id="469" r:id="rId21"/>
    <p:sldId id="477" r:id="rId22"/>
    <p:sldId id="478" r:id="rId23"/>
    <p:sldId id="479" r:id="rId24"/>
    <p:sldId id="480" r:id="rId25"/>
    <p:sldId id="481" r:id="rId26"/>
    <p:sldId id="270"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589"/>
  </p:normalViewPr>
  <p:slideViewPr>
    <p:cSldViewPr snapToObjects="1">
      <p:cViewPr varScale="1">
        <p:scale>
          <a:sx n="106" d="100"/>
          <a:sy n="106" d="100"/>
        </p:scale>
        <p:origin x="1336" y="480"/>
      </p:cViewPr>
      <p:guideLst>
        <p:guide orient="horz" pos="2160"/>
        <p:guide pos="2880"/>
      </p:guideLst>
    </p:cSldViewPr>
  </p:slideViewPr>
  <p:notesTextViewPr>
    <p:cViewPr>
      <p:scale>
        <a:sx n="100" d="100"/>
        <a:sy n="100" d="100"/>
      </p:scale>
      <p:origin x="0" y="0"/>
    </p:cViewPr>
  </p:notesTextViewPr>
  <p:sorterViewPr>
    <p:cViewPr>
      <p:scale>
        <a:sx n="1" d="1"/>
        <a:sy n="1" d="1"/>
      </p:scale>
      <p:origin x="0" y="0"/>
    </p:cViewPr>
  </p:sorterViewPr>
  <p:notesViewPr>
    <p:cSldViewPr snapToObjects="1">
      <p:cViewPr varScale="1">
        <p:scale>
          <a:sx n="86" d="100"/>
          <a:sy n="86" d="100"/>
        </p:scale>
        <p:origin x="2720" y="20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ustomXml" Target="../customXml/item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36" Type="http://schemas.openxmlformats.org/officeDocument/2006/relationships/customXml" Target="../customXml/item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27C3C3-BEDD-4CA7-8FEE-A73E48142CDB}" type="doc">
      <dgm:prSet loTypeId="urn:microsoft.com/office/officeart/2008/layout/LinedList" loCatId="list" qsTypeId="urn:microsoft.com/office/officeart/2005/8/quickstyle/simple4" qsCatId="simple" csTypeId="urn:microsoft.com/office/officeart/2005/8/colors/colorful5" csCatId="colorful" phldr="1"/>
      <dgm:spPr/>
      <dgm:t>
        <a:bodyPr/>
        <a:lstStyle/>
        <a:p>
          <a:endParaRPr lang="en-US"/>
        </a:p>
      </dgm:t>
    </dgm:pt>
    <dgm:pt modelId="{F827CE1B-AA67-4312-A513-AFED4D8277DD}">
      <dgm:prSet/>
      <dgm:spPr/>
      <dgm:t>
        <a:bodyPr/>
        <a:lstStyle/>
        <a:p>
          <a:r>
            <a:rPr lang="en-US"/>
            <a:t>ADR Consultant</a:t>
          </a:r>
        </a:p>
      </dgm:t>
    </dgm:pt>
    <dgm:pt modelId="{6E5D404B-E87B-4E26-99E1-87463F4CA4F3}" type="parTrans" cxnId="{8C9028C0-8381-4990-9B02-1DCD6B13B49C}">
      <dgm:prSet/>
      <dgm:spPr/>
      <dgm:t>
        <a:bodyPr/>
        <a:lstStyle/>
        <a:p>
          <a:endParaRPr lang="en-US"/>
        </a:p>
      </dgm:t>
    </dgm:pt>
    <dgm:pt modelId="{85AB5DAD-7511-4BB0-A4D6-D4A5E2DEE074}" type="sibTrans" cxnId="{8C9028C0-8381-4990-9B02-1DCD6B13B49C}">
      <dgm:prSet/>
      <dgm:spPr/>
      <dgm:t>
        <a:bodyPr/>
        <a:lstStyle/>
        <a:p>
          <a:endParaRPr lang="en-US"/>
        </a:p>
      </dgm:t>
    </dgm:pt>
    <dgm:pt modelId="{0FF9C54B-5105-4E74-A226-4E26838AF4A4}">
      <dgm:prSet/>
      <dgm:spPr/>
      <dgm:t>
        <a:bodyPr/>
        <a:lstStyle/>
        <a:p>
          <a:r>
            <a:rPr lang="en-US" dirty="0"/>
            <a:t>Professional Mediator</a:t>
          </a:r>
        </a:p>
      </dgm:t>
    </dgm:pt>
    <dgm:pt modelId="{25991BDA-B77F-4F4F-9425-F2AD4B7841B3}" type="parTrans" cxnId="{E17EAAF1-CFD7-4957-BD73-6A2B663B817C}">
      <dgm:prSet/>
      <dgm:spPr/>
      <dgm:t>
        <a:bodyPr/>
        <a:lstStyle/>
        <a:p>
          <a:endParaRPr lang="en-US"/>
        </a:p>
      </dgm:t>
    </dgm:pt>
    <dgm:pt modelId="{B533DB09-4B2D-42E3-88B4-E38265CEE577}" type="sibTrans" cxnId="{E17EAAF1-CFD7-4957-BD73-6A2B663B817C}">
      <dgm:prSet/>
      <dgm:spPr/>
      <dgm:t>
        <a:bodyPr/>
        <a:lstStyle/>
        <a:p>
          <a:endParaRPr lang="en-US"/>
        </a:p>
      </dgm:t>
    </dgm:pt>
    <dgm:pt modelId="{AC3370C8-FF70-40E3-8002-49FA4AE27C28}">
      <dgm:prSet/>
      <dgm:spPr/>
      <dgm:t>
        <a:bodyPr/>
        <a:lstStyle/>
        <a:p>
          <a:r>
            <a:rPr lang="en-US"/>
            <a:t>USC Professor</a:t>
          </a:r>
        </a:p>
      </dgm:t>
    </dgm:pt>
    <dgm:pt modelId="{EF35EBCB-6D8F-49D0-B554-D542C5C4A034}" type="parTrans" cxnId="{54BCF063-BCAA-46C6-9712-865682135E8B}">
      <dgm:prSet/>
      <dgm:spPr/>
      <dgm:t>
        <a:bodyPr/>
        <a:lstStyle/>
        <a:p>
          <a:endParaRPr lang="en-US"/>
        </a:p>
      </dgm:t>
    </dgm:pt>
    <dgm:pt modelId="{F9B0BBCD-8B42-4D5C-96EB-5091A46E6691}" type="sibTrans" cxnId="{54BCF063-BCAA-46C6-9712-865682135E8B}">
      <dgm:prSet/>
      <dgm:spPr/>
      <dgm:t>
        <a:bodyPr/>
        <a:lstStyle/>
        <a:p>
          <a:endParaRPr lang="en-US"/>
        </a:p>
      </dgm:t>
    </dgm:pt>
    <dgm:pt modelId="{733817A0-5891-4966-BB2E-B005CAC06096}">
      <dgm:prSet/>
      <dgm:spPr/>
      <dgm:t>
        <a:bodyPr/>
        <a:lstStyle/>
        <a:p>
          <a:r>
            <a:rPr lang="en-US" dirty="0"/>
            <a:t>President, Southern California Mediation Association</a:t>
          </a:r>
        </a:p>
      </dgm:t>
    </dgm:pt>
    <dgm:pt modelId="{B96E7727-C042-4500-B603-17B664045614}" type="sibTrans" cxnId="{06552521-B852-49ED-A26F-B5D1546754FA}">
      <dgm:prSet/>
      <dgm:spPr/>
      <dgm:t>
        <a:bodyPr/>
        <a:lstStyle/>
        <a:p>
          <a:endParaRPr lang="en-US"/>
        </a:p>
      </dgm:t>
    </dgm:pt>
    <dgm:pt modelId="{FD13D3A5-1A7E-4897-B5D5-B5A4CFA22A8F}" type="parTrans" cxnId="{06552521-B852-49ED-A26F-B5D1546754FA}">
      <dgm:prSet/>
      <dgm:spPr/>
      <dgm:t>
        <a:bodyPr/>
        <a:lstStyle/>
        <a:p>
          <a:endParaRPr lang="en-US"/>
        </a:p>
      </dgm:t>
    </dgm:pt>
    <dgm:pt modelId="{D9D3D807-CB99-474B-A3CC-6F708DD19B61}">
      <dgm:prSet/>
      <dgm:spPr/>
      <dgm:t>
        <a:bodyPr/>
        <a:lstStyle/>
        <a:p>
          <a:r>
            <a:rPr lang="en-US" dirty="0"/>
            <a:t>504 Hearing Officer</a:t>
          </a:r>
        </a:p>
      </dgm:t>
    </dgm:pt>
    <dgm:pt modelId="{F0A10DCF-7C9A-0949-A21A-8A742BB6E017}" type="parTrans" cxnId="{EC6316AF-0443-D149-8170-F49F6187AB12}">
      <dgm:prSet/>
      <dgm:spPr/>
      <dgm:t>
        <a:bodyPr/>
        <a:lstStyle/>
        <a:p>
          <a:endParaRPr lang="en-US"/>
        </a:p>
      </dgm:t>
    </dgm:pt>
    <dgm:pt modelId="{E2C4B5DD-4424-D249-9D41-8375A22F4E93}" type="sibTrans" cxnId="{EC6316AF-0443-D149-8170-F49F6187AB12}">
      <dgm:prSet/>
      <dgm:spPr/>
      <dgm:t>
        <a:bodyPr/>
        <a:lstStyle/>
        <a:p>
          <a:endParaRPr lang="en-US"/>
        </a:p>
      </dgm:t>
    </dgm:pt>
    <dgm:pt modelId="{0F97E36E-6FD9-CC4D-B4A0-F8FD2251DE9C}" type="pres">
      <dgm:prSet presAssocID="{4E27C3C3-BEDD-4CA7-8FEE-A73E48142CDB}" presName="vert0" presStyleCnt="0">
        <dgm:presLayoutVars>
          <dgm:dir/>
          <dgm:animOne val="branch"/>
          <dgm:animLvl val="lvl"/>
        </dgm:presLayoutVars>
      </dgm:prSet>
      <dgm:spPr/>
    </dgm:pt>
    <dgm:pt modelId="{12070ED4-A9A3-4D46-82F4-E72DA552C47A}" type="pres">
      <dgm:prSet presAssocID="{F827CE1B-AA67-4312-A513-AFED4D8277DD}" presName="thickLine" presStyleLbl="alignNode1" presStyleIdx="0" presStyleCnt="5"/>
      <dgm:spPr/>
    </dgm:pt>
    <dgm:pt modelId="{A6F6E8DE-E883-3547-976B-FDCA04CA8C92}" type="pres">
      <dgm:prSet presAssocID="{F827CE1B-AA67-4312-A513-AFED4D8277DD}" presName="horz1" presStyleCnt="0"/>
      <dgm:spPr/>
    </dgm:pt>
    <dgm:pt modelId="{1DDC158B-3268-3E4D-96C6-24F8E0F754A0}" type="pres">
      <dgm:prSet presAssocID="{F827CE1B-AA67-4312-A513-AFED4D8277DD}" presName="tx1" presStyleLbl="revTx" presStyleIdx="0" presStyleCnt="5"/>
      <dgm:spPr/>
    </dgm:pt>
    <dgm:pt modelId="{620ABF33-8F97-F042-A29F-B42C98CC6D72}" type="pres">
      <dgm:prSet presAssocID="{F827CE1B-AA67-4312-A513-AFED4D8277DD}" presName="vert1" presStyleCnt="0"/>
      <dgm:spPr/>
    </dgm:pt>
    <dgm:pt modelId="{176A5693-2F8F-E54E-9736-6D5301CF7FDE}" type="pres">
      <dgm:prSet presAssocID="{0FF9C54B-5105-4E74-A226-4E26838AF4A4}" presName="thickLine" presStyleLbl="alignNode1" presStyleIdx="1" presStyleCnt="5"/>
      <dgm:spPr/>
    </dgm:pt>
    <dgm:pt modelId="{540347E8-C94A-5B44-A7C5-644DA915FA80}" type="pres">
      <dgm:prSet presAssocID="{0FF9C54B-5105-4E74-A226-4E26838AF4A4}" presName="horz1" presStyleCnt="0"/>
      <dgm:spPr/>
    </dgm:pt>
    <dgm:pt modelId="{FA96097E-7A48-D040-BECB-A27BEF48A965}" type="pres">
      <dgm:prSet presAssocID="{0FF9C54B-5105-4E74-A226-4E26838AF4A4}" presName="tx1" presStyleLbl="revTx" presStyleIdx="1" presStyleCnt="5"/>
      <dgm:spPr/>
    </dgm:pt>
    <dgm:pt modelId="{A334B22F-68CC-0E45-8ECB-3BBEC095FE33}" type="pres">
      <dgm:prSet presAssocID="{0FF9C54B-5105-4E74-A226-4E26838AF4A4}" presName="vert1" presStyleCnt="0"/>
      <dgm:spPr/>
    </dgm:pt>
    <dgm:pt modelId="{D7878626-8398-024D-AC63-A5AC2E8E8F0A}" type="pres">
      <dgm:prSet presAssocID="{AC3370C8-FF70-40E3-8002-49FA4AE27C28}" presName="thickLine" presStyleLbl="alignNode1" presStyleIdx="2" presStyleCnt="5"/>
      <dgm:spPr/>
    </dgm:pt>
    <dgm:pt modelId="{930E2122-BB1E-8B4D-92B0-0EECCEE536EF}" type="pres">
      <dgm:prSet presAssocID="{AC3370C8-FF70-40E3-8002-49FA4AE27C28}" presName="horz1" presStyleCnt="0"/>
      <dgm:spPr/>
    </dgm:pt>
    <dgm:pt modelId="{33ACCAB9-CDE8-CF42-8FD7-F28F3B308C5A}" type="pres">
      <dgm:prSet presAssocID="{AC3370C8-FF70-40E3-8002-49FA4AE27C28}" presName="tx1" presStyleLbl="revTx" presStyleIdx="2" presStyleCnt="5"/>
      <dgm:spPr/>
    </dgm:pt>
    <dgm:pt modelId="{F1D66059-3B21-B045-9E3A-AE9C2114C821}" type="pres">
      <dgm:prSet presAssocID="{AC3370C8-FF70-40E3-8002-49FA4AE27C28}" presName="vert1" presStyleCnt="0"/>
      <dgm:spPr/>
    </dgm:pt>
    <dgm:pt modelId="{3F2F76AB-5E09-9848-8AED-09E676421D52}" type="pres">
      <dgm:prSet presAssocID="{733817A0-5891-4966-BB2E-B005CAC06096}" presName="thickLine" presStyleLbl="alignNode1" presStyleIdx="3" presStyleCnt="5"/>
      <dgm:spPr/>
    </dgm:pt>
    <dgm:pt modelId="{A41C7292-9AD7-004B-ABE5-8B726B279434}" type="pres">
      <dgm:prSet presAssocID="{733817A0-5891-4966-BB2E-B005CAC06096}" presName="horz1" presStyleCnt="0"/>
      <dgm:spPr/>
    </dgm:pt>
    <dgm:pt modelId="{DC225915-604C-E34C-A786-13D919AE3FEC}" type="pres">
      <dgm:prSet presAssocID="{733817A0-5891-4966-BB2E-B005CAC06096}" presName="tx1" presStyleLbl="revTx" presStyleIdx="3" presStyleCnt="5"/>
      <dgm:spPr/>
    </dgm:pt>
    <dgm:pt modelId="{DF5028B9-AEAE-1D4E-A749-FC6A2B99AE22}" type="pres">
      <dgm:prSet presAssocID="{733817A0-5891-4966-BB2E-B005CAC06096}" presName="vert1" presStyleCnt="0"/>
      <dgm:spPr/>
    </dgm:pt>
    <dgm:pt modelId="{FEE75D3C-47C6-0349-97F4-4F873ADB8F98}" type="pres">
      <dgm:prSet presAssocID="{D9D3D807-CB99-474B-A3CC-6F708DD19B61}" presName="thickLine" presStyleLbl="alignNode1" presStyleIdx="4" presStyleCnt="5"/>
      <dgm:spPr/>
    </dgm:pt>
    <dgm:pt modelId="{D8C5B3FA-7F02-D048-B15B-8651CA671A50}" type="pres">
      <dgm:prSet presAssocID="{D9D3D807-CB99-474B-A3CC-6F708DD19B61}" presName="horz1" presStyleCnt="0"/>
      <dgm:spPr/>
    </dgm:pt>
    <dgm:pt modelId="{9C4D228F-0470-CD4A-AD7A-1E72AD981059}" type="pres">
      <dgm:prSet presAssocID="{D9D3D807-CB99-474B-A3CC-6F708DD19B61}" presName="tx1" presStyleLbl="revTx" presStyleIdx="4" presStyleCnt="5"/>
      <dgm:spPr/>
    </dgm:pt>
    <dgm:pt modelId="{9E1E615C-715A-AF42-9722-DCA11858209F}" type="pres">
      <dgm:prSet presAssocID="{D9D3D807-CB99-474B-A3CC-6F708DD19B61}" presName="vert1" presStyleCnt="0"/>
      <dgm:spPr/>
    </dgm:pt>
  </dgm:ptLst>
  <dgm:cxnLst>
    <dgm:cxn modelId="{06552521-B852-49ED-A26F-B5D1546754FA}" srcId="{4E27C3C3-BEDD-4CA7-8FEE-A73E48142CDB}" destId="{733817A0-5891-4966-BB2E-B005CAC06096}" srcOrd="3" destOrd="0" parTransId="{FD13D3A5-1A7E-4897-B5D5-B5A4CFA22A8F}" sibTransId="{B96E7727-C042-4500-B603-17B664045614}"/>
    <dgm:cxn modelId="{F1BF153F-3D47-8140-87D0-1B33E35627D0}" type="presOf" srcId="{F827CE1B-AA67-4312-A513-AFED4D8277DD}" destId="{1DDC158B-3268-3E4D-96C6-24F8E0F754A0}" srcOrd="0" destOrd="0" presId="urn:microsoft.com/office/officeart/2008/layout/LinedList"/>
    <dgm:cxn modelId="{A6DE254A-B16C-F541-9586-EA763A0FF299}" type="presOf" srcId="{733817A0-5891-4966-BB2E-B005CAC06096}" destId="{DC225915-604C-E34C-A786-13D919AE3FEC}" srcOrd="0" destOrd="0" presId="urn:microsoft.com/office/officeart/2008/layout/LinedList"/>
    <dgm:cxn modelId="{54BCF063-BCAA-46C6-9712-865682135E8B}" srcId="{4E27C3C3-BEDD-4CA7-8FEE-A73E48142CDB}" destId="{AC3370C8-FF70-40E3-8002-49FA4AE27C28}" srcOrd="2" destOrd="0" parTransId="{EF35EBCB-6D8F-49D0-B554-D542C5C4A034}" sibTransId="{F9B0BBCD-8B42-4D5C-96EB-5091A46E6691}"/>
    <dgm:cxn modelId="{B9156C79-D9EA-0241-91CD-30B406E0E894}" type="presOf" srcId="{D9D3D807-CB99-474B-A3CC-6F708DD19B61}" destId="{9C4D228F-0470-CD4A-AD7A-1E72AD981059}" srcOrd="0" destOrd="0" presId="urn:microsoft.com/office/officeart/2008/layout/LinedList"/>
    <dgm:cxn modelId="{240C6290-6CD7-AE4F-B3ED-20762D8D8D89}" type="presOf" srcId="{AC3370C8-FF70-40E3-8002-49FA4AE27C28}" destId="{33ACCAB9-CDE8-CF42-8FD7-F28F3B308C5A}" srcOrd="0" destOrd="0" presId="urn:microsoft.com/office/officeart/2008/layout/LinedList"/>
    <dgm:cxn modelId="{E92A9A95-980D-0945-BE9A-E9F45ECFA2F0}" type="presOf" srcId="{0FF9C54B-5105-4E74-A226-4E26838AF4A4}" destId="{FA96097E-7A48-D040-BECB-A27BEF48A965}" srcOrd="0" destOrd="0" presId="urn:microsoft.com/office/officeart/2008/layout/LinedList"/>
    <dgm:cxn modelId="{EC6316AF-0443-D149-8170-F49F6187AB12}" srcId="{4E27C3C3-BEDD-4CA7-8FEE-A73E48142CDB}" destId="{D9D3D807-CB99-474B-A3CC-6F708DD19B61}" srcOrd="4" destOrd="0" parTransId="{F0A10DCF-7C9A-0949-A21A-8A742BB6E017}" sibTransId="{E2C4B5DD-4424-D249-9D41-8375A22F4E93}"/>
    <dgm:cxn modelId="{8C9028C0-8381-4990-9B02-1DCD6B13B49C}" srcId="{4E27C3C3-BEDD-4CA7-8FEE-A73E48142CDB}" destId="{F827CE1B-AA67-4312-A513-AFED4D8277DD}" srcOrd="0" destOrd="0" parTransId="{6E5D404B-E87B-4E26-99E1-87463F4CA4F3}" sibTransId="{85AB5DAD-7511-4BB0-A4D6-D4A5E2DEE074}"/>
    <dgm:cxn modelId="{A7BB6FED-E9CF-C14B-9FB7-2D9DF7F0C02A}" type="presOf" srcId="{4E27C3C3-BEDD-4CA7-8FEE-A73E48142CDB}" destId="{0F97E36E-6FD9-CC4D-B4A0-F8FD2251DE9C}" srcOrd="0" destOrd="0" presId="urn:microsoft.com/office/officeart/2008/layout/LinedList"/>
    <dgm:cxn modelId="{E17EAAF1-CFD7-4957-BD73-6A2B663B817C}" srcId="{4E27C3C3-BEDD-4CA7-8FEE-A73E48142CDB}" destId="{0FF9C54B-5105-4E74-A226-4E26838AF4A4}" srcOrd="1" destOrd="0" parTransId="{25991BDA-B77F-4F4F-9425-F2AD4B7841B3}" sibTransId="{B533DB09-4B2D-42E3-88B4-E38265CEE577}"/>
    <dgm:cxn modelId="{600F8EC7-643D-7B45-8994-6CD86575430C}" type="presParOf" srcId="{0F97E36E-6FD9-CC4D-B4A0-F8FD2251DE9C}" destId="{12070ED4-A9A3-4D46-82F4-E72DA552C47A}" srcOrd="0" destOrd="0" presId="urn:microsoft.com/office/officeart/2008/layout/LinedList"/>
    <dgm:cxn modelId="{08A0B1E6-6B90-3148-BF44-ECEF3FB1BBC5}" type="presParOf" srcId="{0F97E36E-6FD9-CC4D-B4A0-F8FD2251DE9C}" destId="{A6F6E8DE-E883-3547-976B-FDCA04CA8C92}" srcOrd="1" destOrd="0" presId="urn:microsoft.com/office/officeart/2008/layout/LinedList"/>
    <dgm:cxn modelId="{916857BA-084E-9B4F-86B2-C1FCF4ACD105}" type="presParOf" srcId="{A6F6E8DE-E883-3547-976B-FDCA04CA8C92}" destId="{1DDC158B-3268-3E4D-96C6-24F8E0F754A0}" srcOrd="0" destOrd="0" presId="urn:microsoft.com/office/officeart/2008/layout/LinedList"/>
    <dgm:cxn modelId="{A5057CF1-583D-D645-9B54-0F429439F763}" type="presParOf" srcId="{A6F6E8DE-E883-3547-976B-FDCA04CA8C92}" destId="{620ABF33-8F97-F042-A29F-B42C98CC6D72}" srcOrd="1" destOrd="0" presId="urn:microsoft.com/office/officeart/2008/layout/LinedList"/>
    <dgm:cxn modelId="{B9C6D793-26E9-2A41-A3F2-F8685696C514}" type="presParOf" srcId="{0F97E36E-6FD9-CC4D-B4A0-F8FD2251DE9C}" destId="{176A5693-2F8F-E54E-9736-6D5301CF7FDE}" srcOrd="2" destOrd="0" presId="urn:microsoft.com/office/officeart/2008/layout/LinedList"/>
    <dgm:cxn modelId="{6FC8A1D3-2872-474A-BD1E-E203FCE4676D}" type="presParOf" srcId="{0F97E36E-6FD9-CC4D-B4A0-F8FD2251DE9C}" destId="{540347E8-C94A-5B44-A7C5-644DA915FA80}" srcOrd="3" destOrd="0" presId="urn:microsoft.com/office/officeart/2008/layout/LinedList"/>
    <dgm:cxn modelId="{31557FED-CB77-F848-950D-B29DE6D81BF2}" type="presParOf" srcId="{540347E8-C94A-5B44-A7C5-644DA915FA80}" destId="{FA96097E-7A48-D040-BECB-A27BEF48A965}" srcOrd="0" destOrd="0" presId="urn:microsoft.com/office/officeart/2008/layout/LinedList"/>
    <dgm:cxn modelId="{B4B5227B-C8D8-F645-AAC1-3CD4D7974546}" type="presParOf" srcId="{540347E8-C94A-5B44-A7C5-644DA915FA80}" destId="{A334B22F-68CC-0E45-8ECB-3BBEC095FE33}" srcOrd="1" destOrd="0" presId="urn:microsoft.com/office/officeart/2008/layout/LinedList"/>
    <dgm:cxn modelId="{D877ED3A-A36C-F940-95E6-C1C6B041DB63}" type="presParOf" srcId="{0F97E36E-6FD9-CC4D-B4A0-F8FD2251DE9C}" destId="{D7878626-8398-024D-AC63-A5AC2E8E8F0A}" srcOrd="4" destOrd="0" presId="urn:microsoft.com/office/officeart/2008/layout/LinedList"/>
    <dgm:cxn modelId="{AC9E3972-7CCE-444E-9451-8CDBBD4214A3}" type="presParOf" srcId="{0F97E36E-6FD9-CC4D-B4A0-F8FD2251DE9C}" destId="{930E2122-BB1E-8B4D-92B0-0EECCEE536EF}" srcOrd="5" destOrd="0" presId="urn:microsoft.com/office/officeart/2008/layout/LinedList"/>
    <dgm:cxn modelId="{420A815F-4806-8F40-9431-E10DB92D3942}" type="presParOf" srcId="{930E2122-BB1E-8B4D-92B0-0EECCEE536EF}" destId="{33ACCAB9-CDE8-CF42-8FD7-F28F3B308C5A}" srcOrd="0" destOrd="0" presId="urn:microsoft.com/office/officeart/2008/layout/LinedList"/>
    <dgm:cxn modelId="{669D0DBE-3256-E949-A03D-030D8B439AB8}" type="presParOf" srcId="{930E2122-BB1E-8B4D-92B0-0EECCEE536EF}" destId="{F1D66059-3B21-B045-9E3A-AE9C2114C821}" srcOrd="1" destOrd="0" presId="urn:microsoft.com/office/officeart/2008/layout/LinedList"/>
    <dgm:cxn modelId="{639E8ED0-0664-454D-95F2-E4B134B45B6F}" type="presParOf" srcId="{0F97E36E-6FD9-CC4D-B4A0-F8FD2251DE9C}" destId="{3F2F76AB-5E09-9848-8AED-09E676421D52}" srcOrd="6" destOrd="0" presId="urn:microsoft.com/office/officeart/2008/layout/LinedList"/>
    <dgm:cxn modelId="{F4062A46-FE31-104C-9802-6F4A27C754CD}" type="presParOf" srcId="{0F97E36E-6FD9-CC4D-B4A0-F8FD2251DE9C}" destId="{A41C7292-9AD7-004B-ABE5-8B726B279434}" srcOrd="7" destOrd="0" presId="urn:microsoft.com/office/officeart/2008/layout/LinedList"/>
    <dgm:cxn modelId="{3CB06708-6D7E-FD44-86F0-0F7EE17C8A62}" type="presParOf" srcId="{A41C7292-9AD7-004B-ABE5-8B726B279434}" destId="{DC225915-604C-E34C-A786-13D919AE3FEC}" srcOrd="0" destOrd="0" presId="urn:microsoft.com/office/officeart/2008/layout/LinedList"/>
    <dgm:cxn modelId="{0010F683-D2B0-5A41-8196-DF75C87AD9AC}" type="presParOf" srcId="{A41C7292-9AD7-004B-ABE5-8B726B279434}" destId="{DF5028B9-AEAE-1D4E-A749-FC6A2B99AE22}" srcOrd="1" destOrd="0" presId="urn:microsoft.com/office/officeart/2008/layout/LinedList"/>
    <dgm:cxn modelId="{A8D28066-4749-B24C-8032-AA1A87F4111A}" type="presParOf" srcId="{0F97E36E-6FD9-CC4D-B4A0-F8FD2251DE9C}" destId="{FEE75D3C-47C6-0349-97F4-4F873ADB8F98}" srcOrd="8" destOrd="0" presId="urn:microsoft.com/office/officeart/2008/layout/LinedList"/>
    <dgm:cxn modelId="{9A95EE2F-384B-2D4A-B0F4-BD04BA5735B3}" type="presParOf" srcId="{0F97E36E-6FD9-CC4D-B4A0-F8FD2251DE9C}" destId="{D8C5B3FA-7F02-D048-B15B-8651CA671A50}" srcOrd="9" destOrd="0" presId="urn:microsoft.com/office/officeart/2008/layout/LinedList"/>
    <dgm:cxn modelId="{CD21BBE6-4ED7-5B4B-B24D-CA9287DF025B}" type="presParOf" srcId="{D8C5B3FA-7F02-D048-B15B-8651CA671A50}" destId="{9C4D228F-0470-CD4A-AD7A-1E72AD981059}" srcOrd="0" destOrd="0" presId="urn:microsoft.com/office/officeart/2008/layout/LinedList"/>
    <dgm:cxn modelId="{C0AAD966-C550-4341-9F51-A420A8A73864}" type="presParOf" srcId="{D8C5B3FA-7F02-D048-B15B-8651CA671A50}" destId="{9E1E615C-715A-AF42-9722-DCA11858209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070ED4-A9A3-4D46-82F4-E72DA552C47A}">
      <dsp:nvSpPr>
        <dsp:cNvPr id="0" name=""/>
        <dsp:cNvSpPr/>
      </dsp:nvSpPr>
      <dsp:spPr>
        <a:xfrm>
          <a:off x="0" y="601"/>
          <a:ext cx="4205288" cy="0"/>
        </a:xfrm>
        <a:prstGeom prst="line">
          <a:avLst/>
        </a:prstGeom>
        <a:gradFill rotWithShape="0">
          <a:gsLst>
            <a:gs pos="0">
              <a:schemeClr val="accent5">
                <a:hueOff val="0"/>
                <a:satOff val="0"/>
                <a:lumOff val="0"/>
                <a:alphaOff val="0"/>
                <a:tint val="97000"/>
                <a:satMod val="100000"/>
                <a:lumMod val="102000"/>
              </a:schemeClr>
            </a:gs>
            <a:gs pos="50000">
              <a:schemeClr val="accent5">
                <a:hueOff val="0"/>
                <a:satOff val="0"/>
                <a:lumOff val="0"/>
                <a:alphaOff val="0"/>
                <a:shade val="100000"/>
                <a:satMod val="103000"/>
                <a:lumMod val="100000"/>
              </a:schemeClr>
            </a:gs>
            <a:gs pos="100000">
              <a:schemeClr val="accent5">
                <a:hueOff val="0"/>
                <a:satOff val="0"/>
                <a:lumOff val="0"/>
                <a:alphaOff val="0"/>
                <a:shade val="93000"/>
                <a:satMod val="110000"/>
                <a:lumMod val="99000"/>
              </a:schemeClr>
            </a:gs>
          </a:gsLst>
          <a:lin ang="5400000" scaled="0"/>
        </a:gradFill>
        <a:ln w="6350" cap="flat" cmpd="sng" algn="ctr">
          <a:solidFill>
            <a:schemeClr val="accent5">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1DDC158B-3268-3E4D-96C6-24F8E0F754A0}">
      <dsp:nvSpPr>
        <dsp:cNvPr id="0" name=""/>
        <dsp:cNvSpPr/>
      </dsp:nvSpPr>
      <dsp:spPr>
        <a:xfrm>
          <a:off x="0" y="601"/>
          <a:ext cx="4205288" cy="9852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ADR Consultant</a:t>
          </a:r>
        </a:p>
      </dsp:txBody>
      <dsp:txXfrm>
        <a:off x="0" y="601"/>
        <a:ext cx="4205288" cy="985279"/>
      </dsp:txXfrm>
    </dsp:sp>
    <dsp:sp modelId="{176A5693-2F8F-E54E-9736-6D5301CF7FDE}">
      <dsp:nvSpPr>
        <dsp:cNvPr id="0" name=""/>
        <dsp:cNvSpPr/>
      </dsp:nvSpPr>
      <dsp:spPr>
        <a:xfrm>
          <a:off x="0" y="985880"/>
          <a:ext cx="4205288" cy="0"/>
        </a:xfrm>
        <a:prstGeom prst="line">
          <a:avLst/>
        </a:prstGeom>
        <a:gradFill rotWithShape="0">
          <a:gsLst>
            <a:gs pos="0">
              <a:schemeClr val="accent5">
                <a:hueOff val="-59968"/>
                <a:satOff val="-2224"/>
                <a:lumOff val="3529"/>
                <a:alphaOff val="0"/>
                <a:tint val="97000"/>
                <a:satMod val="100000"/>
                <a:lumMod val="102000"/>
              </a:schemeClr>
            </a:gs>
            <a:gs pos="50000">
              <a:schemeClr val="accent5">
                <a:hueOff val="-59968"/>
                <a:satOff val="-2224"/>
                <a:lumOff val="3529"/>
                <a:alphaOff val="0"/>
                <a:shade val="100000"/>
                <a:satMod val="103000"/>
                <a:lumMod val="100000"/>
              </a:schemeClr>
            </a:gs>
            <a:gs pos="100000">
              <a:schemeClr val="accent5">
                <a:hueOff val="-59968"/>
                <a:satOff val="-2224"/>
                <a:lumOff val="3529"/>
                <a:alphaOff val="0"/>
                <a:shade val="93000"/>
                <a:satMod val="110000"/>
                <a:lumMod val="99000"/>
              </a:schemeClr>
            </a:gs>
          </a:gsLst>
          <a:lin ang="5400000" scaled="0"/>
        </a:gradFill>
        <a:ln w="6350" cap="flat" cmpd="sng" algn="ctr">
          <a:solidFill>
            <a:schemeClr val="accent5">
              <a:hueOff val="-59968"/>
              <a:satOff val="-2224"/>
              <a:lumOff val="3529"/>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FA96097E-7A48-D040-BECB-A27BEF48A965}">
      <dsp:nvSpPr>
        <dsp:cNvPr id="0" name=""/>
        <dsp:cNvSpPr/>
      </dsp:nvSpPr>
      <dsp:spPr>
        <a:xfrm>
          <a:off x="0" y="985880"/>
          <a:ext cx="4205288" cy="9852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dirty="0"/>
            <a:t>Professional Mediator</a:t>
          </a:r>
        </a:p>
      </dsp:txBody>
      <dsp:txXfrm>
        <a:off x="0" y="985880"/>
        <a:ext cx="4205288" cy="985279"/>
      </dsp:txXfrm>
    </dsp:sp>
    <dsp:sp modelId="{D7878626-8398-024D-AC63-A5AC2E8E8F0A}">
      <dsp:nvSpPr>
        <dsp:cNvPr id="0" name=""/>
        <dsp:cNvSpPr/>
      </dsp:nvSpPr>
      <dsp:spPr>
        <a:xfrm>
          <a:off x="0" y="1971160"/>
          <a:ext cx="4205288" cy="0"/>
        </a:xfrm>
        <a:prstGeom prst="line">
          <a:avLst/>
        </a:prstGeom>
        <a:gradFill rotWithShape="0">
          <a:gsLst>
            <a:gs pos="0">
              <a:schemeClr val="accent5">
                <a:hueOff val="-119936"/>
                <a:satOff val="-4449"/>
                <a:lumOff val="7059"/>
                <a:alphaOff val="0"/>
                <a:tint val="97000"/>
                <a:satMod val="100000"/>
                <a:lumMod val="102000"/>
              </a:schemeClr>
            </a:gs>
            <a:gs pos="50000">
              <a:schemeClr val="accent5">
                <a:hueOff val="-119936"/>
                <a:satOff val="-4449"/>
                <a:lumOff val="7059"/>
                <a:alphaOff val="0"/>
                <a:shade val="100000"/>
                <a:satMod val="103000"/>
                <a:lumMod val="100000"/>
              </a:schemeClr>
            </a:gs>
            <a:gs pos="100000">
              <a:schemeClr val="accent5">
                <a:hueOff val="-119936"/>
                <a:satOff val="-4449"/>
                <a:lumOff val="7059"/>
                <a:alphaOff val="0"/>
                <a:shade val="93000"/>
                <a:satMod val="110000"/>
                <a:lumMod val="99000"/>
              </a:schemeClr>
            </a:gs>
          </a:gsLst>
          <a:lin ang="5400000" scaled="0"/>
        </a:gradFill>
        <a:ln w="6350" cap="flat" cmpd="sng" algn="ctr">
          <a:solidFill>
            <a:schemeClr val="accent5">
              <a:hueOff val="-119936"/>
              <a:satOff val="-4449"/>
              <a:lumOff val="7059"/>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33ACCAB9-CDE8-CF42-8FD7-F28F3B308C5A}">
      <dsp:nvSpPr>
        <dsp:cNvPr id="0" name=""/>
        <dsp:cNvSpPr/>
      </dsp:nvSpPr>
      <dsp:spPr>
        <a:xfrm>
          <a:off x="0" y="1971160"/>
          <a:ext cx="4205288" cy="9852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USC Professor</a:t>
          </a:r>
        </a:p>
      </dsp:txBody>
      <dsp:txXfrm>
        <a:off x="0" y="1971160"/>
        <a:ext cx="4205288" cy="985279"/>
      </dsp:txXfrm>
    </dsp:sp>
    <dsp:sp modelId="{3F2F76AB-5E09-9848-8AED-09E676421D52}">
      <dsp:nvSpPr>
        <dsp:cNvPr id="0" name=""/>
        <dsp:cNvSpPr/>
      </dsp:nvSpPr>
      <dsp:spPr>
        <a:xfrm>
          <a:off x="0" y="2956439"/>
          <a:ext cx="4205288" cy="0"/>
        </a:xfrm>
        <a:prstGeom prst="line">
          <a:avLst/>
        </a:prstGeom>
        <a:gradFill rotWithShape="0">
          <a:gsLst>
            <a:gs pos="0">
              <a:schemeClr val="accent5">
                <a:hueOff val="-179905"/>
                <a:satOff val="-6673"/>
                <a:lumOff val="10588"/>
                <a:alphaOff val="0"/>
                <a:tint val="97000"/>
                <a:satMod val="100000"/>
                <a:lumMod val="102000"/>
              </a:schemeClr>
            </a:gs>
            <a:gs pos="50000">
              <a:schemeClr val="accent5">
                <a:hueOff val="-179905"/>
                <a:satOff val="-6673"/>
                <a:lumOff val="10588"/>
                <a:alphaOff val="0"/>
                <a:shade val="100000"/>
                <a:satMod val="103000"/>
                <a:lumMod val="100000"/>
              </a:schemeClr>
            </a:gs>
            <a:gs pos="100000">
              <a:schemeClr val="accent5">
                <a:hueOff val="-179905"/>
                <a:satOff val="-6673"/>
                <a:lumOff val="10588"/>
                <a:alphaOff val="0"/>
                <a:shade val="93000"/>
                <a:satMod val="110000"/>
                <a:lumMod val="99000"/>
              </a:schemeClr>
            </a:gs>
          </a:gsLst>
          <a:lin ang="5400000" scaled="0"/>
        </a:gradFill>
        <a:ln w="6350" cap="flat" cmpd="sng" algn="ctr">
          <a:solidFill>
            <a:schemeClr val="accent5">
              <a:hueOff val="-179905"/>
              <a:satOff val="-6673"/>
              <a:lumOff val="10588"/>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DC225915-604C-E34C-A786-13D919AE3FEC}">
      <dsp:nvSpPr>
        <dsp:cNvPr id="0" name=""/>
        <dsp:cNvSpPr/>
      </dsp:nvSpPr>
      <dsp:spPr>
        <a:xfrm>
          <a:off x="0" y="2956439"/>
          <a:ext cx="4205288" cy="9852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dirty="0"/>
            <a:t>President, Southern California Mediation Association</a:t>
          </a:r>
        </a:p>
      </dsp:txBody>
      <dsp:txXfrm>
        <a:off x="0" y="2956439"/>
        <a:ext cx="4205288" cy="985279"/>
      </dsp:txXfrm>
    </dsp:sp>
    <dsp:sp modelId="{FEE75D3C-47C6-0349-97F4-4F873ADB8F98}">
      <dsp:nvSpPr>
        <dsp:cNvPr id="0" name=""/>
        <dsp:cNvSpPr/>
      </dsp:nvSpPr>
      <dsp:spPr>
        <a:xfrm>
          <a:off x="0" y="3941719"/>
          <a:ext cx="4205288" cy="0"/>
        </a:xfrm>
        <a:prstGeom prst="line">
          <a:avLst/>
        </a:prstGeom>
        <a:gradFill rotWithShape="0">
          <a:gsLst>
            <a:gs pos="0">
              <a:schemeClr val="accent5">
                <a:hueOff val="-239873"/>
                <a:satOff val="-8897"/>
                <a:lumOff val="14117"/>
                <a:alphaOff val="0"/>
                <a:tint val="97000"/>
                <a:satMod val="100000"/>
                <a:lumMod val="102000"/>
              </a:schemeClr>
            </a:gs>
            <a:gs pos="50000">
              <a:schemeClr val="accent5">
                <a:hueOff val="-239873"/>
                <a:satOff val="-8897"/>
                <a:lumOff val="14117"/>
                <a:alphaOff val="0"/>
                <a:shade val="100000"/>
                <a:satMod val="103000"/>
                <a:lumMod val="100000"/>
              </a:schemeClr>
            </a:gs>
            <a:gs pos="100000">
              <a:schemeClr val="accent5">
                <a:hueOff val="-239873"/>
                <a:satOff val="-8897"/>
                <a:lumOff val="14117"/>
                <a:alphaOff val="0"/>
                <a:shade val="93000"/>
                <a:satMod val="110000"/>
                <a:lumMod val="99000"/>
              </a:schemeClr>
            </a:gs>
          </a:gsLst>
          <a:lin ang="5400000" scaled="0"/>
        </a:gradFill>
        <a:ln w="6350" cap="flat" cmpd="sng" algn="ctr">
          <a:solidFill>
            <a:schemeClr val="accent5">
              <a:hueOff val="-239873"/>
              <a:satOff val="-8897"/>
              <a:lumOff val="14117"/>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9C4D228F-0470-CD4A-AD7A-1E72AD981059}">
      <dsp:nvSpPr>
        <dsp:cNvPr id="0" name=""/>
        <dsp:cNvSpPr/>
      </dsp:nvSpPr>
      <dsp:spPr>
        <a:xfrm>
          <a:off x="0" y="3941719"/>
          <a:ext cx="4205288" cy="9852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dirty="0"/>
            <a:t>504 Hearing Officer</a:t>
          </a:r>
        </a:p>
      </dsp:txBody>
      <dsp:txXfrm>
        <a:off x="0" y="3941719"/>
        <a:ext cx="4205288" cy="98527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7D01919-BAB7-A14B-9F35-5C7E57B54D7B}"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CBF436-6940-6043-8C05-394F94463FFA}" type="datetimeFigureOut">
              <a:rPr lang="en-US" smtClean="0"/>
              <a:t>10/1/25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3AA749-E219-2945-A0DE-B9690A3E809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3AA749-E219-2945-A0DE-B9690A3E8093}" type="slidenum">
              <a:rPr lang="en-US" smtClean="0"/>
              <a:t>1</a:t>
            </a:fld>
            <a:endParaRPr lang="en-US"/>
          </a:p>
        </p:txBody>
      </p:sp>
    </p:spTree>
    <p:extLst>
      <p:ext uri="{BB962C8B-B14F-4D97-AF65-F5344CB8AC3E}">
        <p14:creationId xmlns:p14="http://schemas.microsoft.com/office/powerpoint/2010/main" val="1798446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00AB52E-C674-8242-A936-DB604D3DB4D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35524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3AA749-E219-2945-A0DE-B9690A3E8093}" type="slidenum">
              <a:rPr lang="en-US" smtClean="0"/>
              <a:t>7</a:t>
            </a:fld>
            <a:endParaRPr lang="en-US"/>
          </a:p>
        </p:txBody>
      </p:sp>
    </p:spTree>
    <p:extLst>
      <p:ext uri="{BB962C8B-B14F-4D97-AF65-F5344CB8AC3E}">
        <p14:creationId xmlns:p14="http://schemas.microsoft.com/office/powerpoint/2010/main" val="2393369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941D5-8576-78A6-1FA6-E7469C5D76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C2C520-1232-77FB-45C6-CBEDD35F6D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98B8F1-E44A-1F20-433B-274156F503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415EAD-F332-370B-9013-307C6F729650}"/>
              </a:ext>
            </a:extLst>
          </p:cNvPr>
          <p:cNvSpPr>
            <a:spLocks noGrp="1"/>
          </p:cNvSpPr>
          <p:nvPr>
            <p:ph type="sldNum" sz="quarter" idx="5"/>
          </p:nvPr>
        </p:nvSpPr>
        <p:spPr/>
        <p:txBody>
          <a:bodyPr/>
          <a:lstStyle/>
          <a:p>
            <a:fld id="{D23AA749-E219-2945-A0DE-B9690A3E8093}" type="slidenum">
              <a:rPr lang="en-US" smtClean="0"/>
              <a:t>12</a:t>
            </a:fld>
            <a:endParaRPr lang="en-US"/>
          </a:p>
        </p:txBody>
      </p:sp>
    </p:spTree>
    <p:extLst>
      <p:ext uri="{BB962C8B-B14F-4D97-AF65-F5344CB8AC3E}">
        <p14:creationId xmlns:p14="http://schemas.microsoft.com/office/powerpoint/2010/main" val="81460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an active participant in the session and in the designing of the mediation agreement</a:t>
            </a:r>
          </a:p>
          <a:p>
            <a:r>
              <a:rPr lang="en-US" dirty="0"/>
              <a:t>-Bring an advisor as may be necessary</a:t>
            </a:r>
          </a:p>
          <a:p>
            <a:r>
              <a:rPr lang="en-US" dirty="0"/>
              <a:t>-Ask for clarification whenever material or point of discussion is not understood</a:t>
            </a:r>
          </a:p>
          <a:p>
            <a:r>
              <a:rPr lang="en-US" dirty="0"/>
              <a:t>-Consider all aspects of district’s proposal</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-Approach the mediation in good faith with intent of reaching agreement</a:t>
            </a:r>
          </a:p>
        </p:txBody>
      </p:sp>
      <p:sp>
        <p:nvSpPr>
          <p:cNvPr id="4" name="Slide Number Placeholder 3"/>
          <p:cNvSpPr>
            <a:spLocks noGrp="1"/>
          </p:cNvSpPr>
          <p:nvPr>
            <p:ph type="sldNum" sz="quarter" idx="5"/>
          </p:nvPr>
        </p:nvSpPr>
        <p:spPr/>
        <p:txBody>
          <a:bodyPr/>
          <a:lstStyle/>
          <a:p>
            <a:fld id="{D23AA749-E219-2945-A0DE-B9690A3E8093}" type="slidenum">
              <a:rPr lang="en-US" smtClean="0"/>
              <a:t>14</a:t>
            </a:fld>
            <a:endParaRPr lang="en-US"/>
          </a:p>
        </p:txBody>
      </p:sp>
    </p:spTree>
    <p:extLst>
      <p:ext uri="{BB962C8B-B14F-4D97-AF65-F5344CB8AC3E}">
        <p14:creationId xmlns:p14="http://schemas.microsoft.com/office/powerpoint/2010/main" val="417070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Report cards reflecting failing or very poor grades </a:t>
            </a:r>
          </a:p>
          <a:p>
            <a:r>
              <a:rPr lang="en-US" dirty="0"/>
              <a:t>• IEP progress reports showing that IEP goals have not been attained </a:t>
            </a:r>
          </a:p>
          <a:p>
            <a:r>
              <a:rPr lang="en-US" dirty="0"/>
              <a:t>• IEP statements about present levels of performance that fail to reflect progress from the previous levels of performance </a:t>
            </a:r>
          </a:p>
          <a:p>
            <a:r>
              <a:rPr lang="en-US" dirty="0"/>
              <a:t>• IEP goals repeated from year to year </a:t>
            </a:r>
          </a:p>
          <a:p>
            <a:r>
              <a:rPr lang="en-US" dirty="0"/>
              <a:t>• Standardized test scores reflecting a lack of progress (particularly if standard scores and percentiles are declining over time) </a:t>
            </a:r>
          </a:p>
          <a:p>
            <a:r>
              <a:rPr lang="en-US" dirty="0"/>
              <a:t>• Independent evaluations that document lack of progress and/or recommend certain services/ special education placement, etc. </a:t>
            </a:r>
          </a:p>
          <a:p>
            <a:r>
              <a:rPr lang="en-US" dirty="0"/>
              <a:t>• Records showing increased disciplinary incidents</a:t>
            </a:r>
          </a:p>
        </p:txBody>
      </p:sp>
      <p:sp>
        <p:nvSpPr>
          <p:cNvPr id="4" name="Slide Number Placeholder 3"/>
          <p:cNvSpPr>
            <a:spLocks noGrp="1"/>
          </p:cNvSpPr>
          <p:nvPr>
            <p:ph type="sldNum" sz="quarter" idx="5"/>
          </p:nvPr>
        </p:nvSpPr>
        <p:spPr/>
        <p:txBody>
          <a:bodyPr/>
          <a:lstStyle/>
          <a:p>
            <a:fld id="{D23AA749-E219-2945-A0DE-B9690A3E8093}" type="slidenum">
              <a:rPr lang="en-US" smtClean="0"/>
              <a:t>15</a:t>
            </a:fld>
            <a:endParaRPr lang="en-US"/>
          </a:p>
        </p:txBody>
      </p:sp>
    </p:spTree>
    <p:extLst>
      <p:ext uri="{BB962C8B-B14F-4D97-AF65-F5344CB8AC3E}">
        <p14:creationId xmlns:p14="http://schemas.microsoft.com/office/powerpoint/2010/main" val="3359393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yourself homework between caucus sessions: Check your notes and talking points, process any new information, and consider any other alternative resolutions</a:t>
            </a:r>
          </a:p>
        </p:txBody>
      </p:sp>
      <p:sp>
        <p:nvSpPr>
          <p:cNvPr id="4" name="Slide Number Placeholder 3"/>
          <p:cNvSpPr>
            <a:spLocks noGrp="1"/>
          </p:cNvSpPr>
          <p:nvPr>
            <p:ph type="sldNum" sz="quarter" idx="5"/>
          </p:nvPr>
        </p:nvSpPr>
        <p:spPr/>
        <p:txBody>
          <a:bodyPr/>
          <a:lstStyle/>
          <a:p>
            <a:fld id="{D23AA749-E219-2945-A0DE-B9690A3E8093}" type="slidenum">
              <a:rPr lang="en-US" smtClean="0"/>
              <a:t>17</a:t>
            </a:fld>
            <a:endParaRPr lang="en-US"/>
          </a:p>
        </p:txBody>
      </p:sp>
    </p:spTree>
    <p:extLst>
      <p:ext uri="{BB962C8B-B14F-4D97-AF65-F5344CB8AC3E}">
        <p14:creationId xmlns:p14="http://schemas.microsoft.com/office/powerpoint/2010/main" val="3015556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3AA749-E219-2945-A0DE-B9690A3E8093}" type="slidenum">
              <a:rPr lang="en-US" smtClean="0"/>
              <a:t>18</a:t>
            </a:fld>
            <a:endParaRPr lang="en-US"/>
          </a:p>
        </p:txBody>
      </p:sp>
    </p:spTree>
    <p:extLst>
      <p:ext uri="{BB962C8B-B14F-4D97-AF65-F5344CB8AC3E}">
        <p14:creationId xmlns:p14="http://schemas.microsoft.com/office/powerpoint/2010/main" val="1253239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Harper Conflict Resolution LLC, Jason A. Harper 2025</a:t>
            </a:r>
          </a:p>
        </p:txBody>
      </p:sp>
      <p:sp>
        <p:nvSpPr>
          <p:cNvPr id="9" name="Slide Number Placeholder 8"/>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401735465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Harper Conflict Resolution LLC, Jason A. Harper 2025</a:t>
            </a:r>
          </a:p>
        </p:txBody>
      </p:sp>
      <p:sp>
        <p:nvSpPr>
          <p:cNvPr id="6" name="Slide Number Placeholder 5"/>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1515528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Harper Conflict Resolution LLC, Jason A. Harper 2025</a:t>
            </a:r>
          </a:p>
        </p:txBody>
      </p:sp>
      <p:sp>
        <p:nvSpPr>
          <p:cNvPr id="6" name="Slide Number Placeholder 5"/>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2289610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Harper Conflict Resolution LLC, Jason A. Harper 2025</a:t>
            </a:r>
          </a:p>
        </p:txBody>
      </p:sp>
      <p:sp>
        <p:nvSpPr>
          <p:cNvPr id="9" name="Slide Number Placeholder 8"/>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53727968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Harper Conflict Resolution LLC, Jason A. Harper 2025</a:t>
            </a:r>
          </a:p>
        </p:txBody>
      </p:sp>
      <p:sp>
        <p:nvSpPr>
          <p:cNvPr id="9" name="Slide Number Placeholder 8"/>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3566941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Harper Conflict Resolution LLC, Jason A. Harper 2025</a:t>
            </a:r>
          </a:p>
        </p:txBody>
      </p:sp>
      <p:sp>
        <p:nvSpPr>
          <p:cNvPr id="9" name="Slide Number Placeholder 8"/>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126408543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endParaRPr lang="en-US"/>
          </a:p>
        </p:txBody>
      </p:sp>
      <p:sp>
        <p:nvSpPr>
          <p:cNvPr id="9" name="Footer Placeholder 8"/>
          <p:cNvSpPr>
            <a:spLocks noGrp="1"/>
          </p:cNvSpPr>
          <p:nvPr>
            <p:ph type="ftr" sz="quarter" idx="11"/>
          </p:nvPr>
        </p:nvSpPr>
        <p:spPr/>
        <p:txBody>
          <a:bodyPr/>
          <a:lstStyle/>
          <a:p>
            <a:r>
              <a:rPr lang="en-US"/>
              <a:t>© Harper Conflict Resolution LLC, Jason A. Harper 2025</a:t>
            </a:r>
          </a:p>
        </p:txBody>
      </p:sp>
      <p:sp>
        <p:nvSpPr>
          <p:cNvPr id="10" name="Slide Number Placeholder 9"/>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3839145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Harper Conflict Resolution LLC, Jason A. Harper 2025</a:t>
            </a:r>
          </a:p>
        </p:txBody>
      </p:sp>
      <p:sp>
        <p:nvSpPr>
          <p:cNvPr id="9" name="Slide Number Placeholder 8"/>
          <p:cNvSpPr>
            <a:spLocks noGrp="1"/>
          </p:cNvSpPr>
          <p:nvPr>
            <p:ph type="sldNum" sz="quarter" idx="12"/>
          </p:nvPr>
        </p:nvSpPr>
        <p:spPr/>
        <p:txBody>
          <a:bodyPr/>
          <a:lstStyle/>
          <a:p>
            <a:fld id="{0F56E8B7-85B1-A64A-A860-4326D6066F19}"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185815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 Harper Conflict Resolution LLC, Jason A. Harper 2025</a:t>
            </a:r>
          </a:p>
        </p:txBody>
      </p:sp>
      <p:sp>
        <p:nvSpPr>
          <p:cNvPr id="5" name="Slide Number Placeholder 4"/>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42052185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 Harper Conflict Resolution LLC, Jason A. Harper 2025</a:t>
            </a:r>
          </a:p>
        </p:txBody>
      </p:sp>
      <p:sp>
        <p:nvSpPr>
          <p:cNvPr id="4" name="Slide Number Placeholder 3"/>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1286507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r>
              <a:rPr lang="en-US"/>
              <a:t>© Harper Conflict Resolution LLC, Jason A. Harper 2025</a:t>
            </a:r>
          </a:p>
        </p:txBody>
      </p:sp>
      <p:sp>
        <p:nvSpPr>
          <p:cNvPr id="11" name="Slide Number Placeholder 10"/>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2658626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Harper Conflict Resolution LLC, Jason A. Harper 2025</a:t>
            </a:r>
          </a:p>
        </p:txBody>
      </p:sp>
      <p:sp>
        <p:nvSpPr>
          <p:cNvPr id="9" name="Slide Number Placeholder 8"/>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3464107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r>
              <a:rPr lang="en-US"/>
              <a:t>© Harper Conflict Resolution LLC, Jason A. Harper 2025</a:t>
            </a:r>
          </a:p>
        </p:txBody>
      </p:sp>
      <p:sp>
        <p:nvSpPr>
          <p:cNvPr id="10" name="Slide Number Placeholder 9"/>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32767868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Harper Conflict Resolution LLC, Jason A. Harper 2025</a:t>
            </a:r>
          </a:p>
        </p:txBody>
      </p:sp>
      <p:sp>
        <p:nvSpPr>
          <p:cNvPr id="6" name="Slide Number Placeholder 5"/>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32038783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Harper Conflict Resolution LLC, Jason A. Harper 2025</a:t>
            </a:r>
          </a:p>
        </p:txBody>
      </p:sp>
      <p:sp>
        <p:nvSpPr>
          <p:cNvPr id="6" name="Slide Number Placeholder 5"/>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3094876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Harper Conflict Resolution LLC, Jason A. Harper 2025</a:t>
            </a:r>
          </a:p>
        </p:txBody>
      </p:sp>
      <p:sp>
        <p:nvSpPr>
          <p:cNvPr id="9" name="Slide Number Placeholder 8"/>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298126081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endParaRPr lang="en-US"/>
          </a:p>
        </p:txBody>
      </p:sp>
      <p:sp>
        <p:nvSpPr>
          <p:cNvPr id="9" name="Footer Placeholder 8"/>
          <p:cNvSpPr>
            <a:spLocks noGrp="1"/>
          </p:cNvSpPr>
          <p:nvPr>
            <p:ph type="ftr" sz="quarter" idx="11"/>
          </p:nvPr>
        </p:nvSpPr>
        <p:spPr/>
        <p:txBody>
          <a:bodyPr/>
          <a:lstStyle/>
          <a:p>
            <a:r>
              <a:rPr lang="en-US"/>
              <a:t>© Harper Conflict Resolution LLC, Jason A. Harper 2025</a:t>
            </a:r>
          </a:p>
        </p:txBody>
      </p:sp>
      <p:sp>
        <p:nvSpPr>
          <p:cNvPr id="10" name="Slide Number Placeholder 9"/>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3014897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Harper Conflict Resolution LLC, Jason A. Harper 2025</a:t>
            </a:r>
          </a:p>
        </p:txBody>
      </p:sp>
      <p:sp>
        <p:nvSpPr>
          <p:cNvPr id="9" name="Slide Number Placeholder 8"/>
          <p:cNvSpPr>
            <a:spLocks noGrp="1"/>
          </p:cNvSpPr>
          <p:nvPr>
            <p:ph type="sldNum" sz="quarter" idx="12"/>
          </p:nvPr>
        </p:nvSpPr>
        <p:spPr/>
        <p:txBody>
          <a:bodyPr/>
          <a:lstStyle/>
          <a:p>
            <a:fld id="{0F56E8B7-85B1-A64A-A860-4326D6066F19}"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445611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 Harper Conflict Resolution LLC, Jason A. Harper 2025</a:t>
            </a:r>
          </a:p>
        </p:txBody>
      </p:sp>
      <p:sp>
        <p:nvSpPr>
          <p:cNvPr id="5" name="Slide Number Placeholder 4"/>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625429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 Harper Conflict Resolution LLC, Jason A. Harper 2025</a:t>
            </a:r>
          </a:p>
        </p:txBody>
      </p:sp>
      <p:sp>
        <p:nvSpPr>
          <p:cNvPr id="4" name="Slide Number Placeholder 3"/>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3063198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r>
              <a:rPr lang="en-US"/>
              <a:t>© Harper Conflict Resolution LLC, Jason A. Harper 2025</a:t>
            </a:r>
          </a:p>
        </p:txBody>
      </p:sp>
      <p:sp>
        <p:nvSpPr>
          <p:cNvPr id="11" name="Slide Number Placeholder 10"/>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418804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r>
              <a:rPr lang="en-US"/>
              <a:t>© Harper Conflict Resolution LLC, Jason A. Harper 2025</a:t>
            </a:r>
          </a:p>
        </p:txBody>
      </p:sp>
      <p:sp>
        <p:nvSpPr>
          <p:cNvPr id="10" name="Slide Number Placeholder 9"/>
          <p:cNvSpPr>
            <a:spLocks noGrp="1"/>
          </p:cNvSpPr>
          <p:nvPr>
            <p:ph type="sldNum" sz="quarter" idx="12"/>
          </p:nvPr>
        </p:nvSpPr>
        <p:spPr/>
        <p:txBody>
          <a:bodyPr/>
          <a:lstStyle/>
          <a:p>
            <a:fld id="{0F56E8B7-85B1-A64A-A860-4326D6066F19}" type="slidenum">
              <a:rPr lang="en-US" smtClean="0"/>
              <a:pPr/>
              <a:t>‹#›</a:t>
            </a:fld>
            <a:endParaRPr lang="en-US"/>
          </a:p>
        </p:txBody>
      </p:sp>
    </p:spTree>
    <p:extLst>
      <p:ext uri="{BB962C8B-B14F-4D97-AF65-F5344CB8AC3E}">
        <p14:creationId xmlns:p14="http://schemas.microsoft.com/office/powerpoint/2010/main" val="1979241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r>
              <a:rPr lang="en-US"/>
              <a:t>© Harper Conflict Resolution LLC, Jason A. Harper 2025</a:t>
            </a:r>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0F56E8B7-85B1-A64A-A860-4326D6066F19}" type="slidenum">
              <a:rPr lang="en-US" smtClean="0"/>
              <a:pPr/>
              <a:t>‹#›</a:t>
            </a:fld>
            <a:endParaRPr lang="en-US"/>
          </a:p>
        </p:txBody>
      </p:sp>
    </p:spTree>
    <p:extLst>
      <p:ext uri="{BB962C8B-B14F-4D97-AF65-F5344CB8AC3E}">
        <p14:creationId xmlns:p14="http://schemas.microsoft.com/office/powerpoint/2010/main" val="106682001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sldNum="0" hd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r>
              <a:rPr lang="en-US"/>
              <a:t>© Harper Conflict Resolution LLC, Jason A. Harper 2025</a:t>
            </a:r>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0F56E8B7-85B1-A64A-A860-4326D6066F19}" type="slidenum">
              <a:rPr lang="en-US" smtClean="0"/>
              <a:pPr/>
              <a:t>‹#›</a:t>
            </a:fld>
            <a:endParaRPr lang="en-US"/>
          </a:p>
        </p:txBody>
      </p:sp>
    </p:spTree>
    <p:extLst>
      <p:ext uri="{BB962C8B-B14F-4D97-AF65-F5344CB8AC3E}">
        <p14:creationId xmlns:p14="http://schemas.microsoft.com/office/powerpoint/2010/main" val="1275178393"/>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dt="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ED03601-4724-4293-A32A-3A0879C5D4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9144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E433AC3-E189-483B-9E8C-DFD5D2A186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9144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09600" y="4038599"/>
            <a:ext cx="7848600" cy="1649935"/>
          </a:xfrm>
        </p:spPr>
        <p:txBody>
          <a:bodyPr>
            <a:noAutofit/>
          </a:bodyPr>
          <a:lstStyle/>
          <a:p>
            <a:r>
              <a:rPr lang="en-US" sz="4000" dirty="0"/>
              <a:t>Navigating IDEA Mediation for parent centers</a:t>
            </a:r>
          </a:p>
        </p:txBody>
      </p:sp>
      <p:sp>
        <p:nvSpPr>
          <p:cNvPr id="3" name="Subtitle 2"/>
          <p:cNvSpPr>
            <a:spLocks noGrp="1"/>
          </p:cNvSpPr>
          <p:nvPr>
            <p:ph type="subTitle" idx="1"/>
          </p:nvPr>
        </p:nvSpPr>
        <p:spPr>
          <a:xfrm>
            <a:off x="2021395" y="5688535"/>
            <a:ext cx="5101209" cy="766651"/>
          </a:xfrm>
        </p:spPr>
        <p:txBody>
          <a:bodyPr>
            <a:noAutofit/>
          </a:bodyPr>
          <a:lstStyle/>
          <a:p>
            <a:pPr>
              <a:lnSpc>
                <a:spcPct val="90000"/>
              </a:lnSpc>
            </a:pPr>
            <a:r>
              <a:rPr lang="en-US" sz="2400" dirty="0">
                <a:solidFill>
                  <a:schemeClr val="tx1"/>
                </a:solidFill>
              </a:rPr>
              <a:t>Jason Harper, M.A., NCRP</a:t>
            </a:r>
          </a:p>
          <a:p>
            <a:pPr>
              <a:lnSpc>
                <a:spcPct val="90000"/>
              </a:lnSpc>
            </a:pPr>
            <a:r>
              <a:rPr lang="en-US" sz="2400" dirty="0">
                <a:solidFill>
                  <a:schemeClr val="tx1"/>
                </a:solidFill>
              </a:rPr>
              <a:t>Mediator/ADR Consultant</a:t>
            </a:r>
          </a:p>
        </p:txBody>
      </p:sp>
      <p:pic>
        <p:nvPicPr>
          <p:cNvPr id="6" name="Picture 5" descr="A drawing of a face&#10;&#10;Description automatically generated">
            <a:extLst>
              <a:ext uri="{FF2B5EF4-FFF2-40B4-BE49-F238E27FC236}">
                <a16:creationId xmlns:a16="http://schemas.microsoft.com/office/drawing/2014/main" id="{FFDF3CC2-5362-3D47-943A-078A33E0DDAE}"/>
              </a:ext>
            </a:extLst>
          </p:cNvPr>
          <p:cNvPicPr>
            <a:picLocks noChangeAspect="1"/>
          </p:cNvPicPr>
          <p:nvPr/>
        </p:nvPicPr>
        <p:blipFill>
          <a:blip r:embed="rId3"/>
          <a:stretch>
            <a:fillRect/>
          </a:stretch>
        </p:blipFill>
        <p:spPr>
          <a:xfrm>
            <a:off x="2690913" y="640078"/>
            <a:ext cx="3762173" cy="3301307"/>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6" name="Picture 5" descr="Close up image of hands applauding">
            <a:extLst>
              <a:ext uri="{FF2B5EF4-FFF2-40B4-BE49-F238E27FC236}">
                <a16:creationId xmlns:a16="http://schemas.microsoft.com/office/drawing/2014/main" id="{90BC8CBF-DB0F-7F6E-E92D-5F77F3A5B7C4}"/>
              </a:ext>
            </a:extLst>
          </p:cNvPr>
          <p:cNvPicPr>
            <a:picLocks noChangeAspect="1"/>
          </p:cNvPicPr>
          <p:nvPr/>
        </p:nvPicPr>
        <p:blipFill>
          <a:blip r:embed="rId2"/>
          <a:srcRect l="34440" r="21059" b="-1"/>
          <a:stretch>
            <a:fillRect/>
          </a:stretch>
        </p:blipFill>
        <p:spPr>
          <a:xfrm>
            <a:off x="481" y="10"/>
            <a:ext cx="4572000" cy="6857990"/>
          </a:xfrm>
          <a:prstGeom prst="rect">
            <a:avLst/>
          </a:prstGeom>
        </p:spPr>
      </p:pic>
      <p:sp>
        <p:nvSpPr>
          <p:cNvPr id="2" name="Title 1">
            <a:extLst>
              <a:ext uri="{FF2B5EF4-FFF2-40B4-BE49-F238E27FC236}">
                <a16:creationId xmlns:a16="http://schemas.microsoft.com/office/drawing/2014/main" id="{B0840456-7ED6-9286-619A-7093D52ED25D}"/>
              </a:ext>
            </a:extLst>
          </p:cNvPr>
          <p:cNvSpPr>
            <a:spLocks noGrp="1"/>
          </p:cNvSpPr>
          <p:nvPr>
            <p:ph type="title"/>
          </p:nvPr>
        </p:nvSpPr>
        <p:spPr>
          <a:xfrm>
            <a:off x="603504" y="2841505"/>
            <a:ext cx="3365473" cy="1174991"/>
          </a:xfrm>
          <a:solidFill>
            <a:schemeClr val="tx1">
              <a:alpha val="60000"/>
            </a:schemeClr>
          </a:solidFill>
          <a:ln>
            <a:solidFill>
              <a:schemeClr val="bg1"/>
            </a:solidFill>
          </a:ln>
        </p:spPr>
        <p:txBody>
          <a:bodyPr>
            <a:normAutofit/>
          </a:bodyPr>
          <a:lstStyle/>
          <a:p>
            <a:r>
              <a:rPr lang="en-US" sz="2100">
                <a:solidFill>
                  <a:schemeClr val="bg1"/>
                </a:solidFill>
              </a:rPr>
              <a:t>Discussion</a:t>
            </a:r>
          </a:p>
        </p:txBody>
      </p:sp>
      <p:sp>
        <p:nvSpPr>
          <p:cNvPr id="3" name="Content Placeholder 2">
            <a:extLst>
              <a:ext uri="{FF2B5EF4-FFF2-40B4-BE49-F238E27FC236}">
                <a16:creationId xmlns:a16="http://schemas.microsoft.com/office/drawing/2014/main" id="{31F153EB-1CDF-68B8-1799-066C6721A106}"/>
              </a:ext>
            </a:extLst>
          </p:cNvPr>
          <p:cNvSpPr>
            <a:spLocks noGrp="1"/>
          </p:cNvSpPr>
          <p:nvPr>
            <p:ph idx="1"/>
          </p:nvPr>
        </p:nvSpPr>
        <p:spPr>
          <a:xfrm>
            <a:off x="5057955" y="976129"/>
            <a:ext cx="3603699" cy="4919815"/>
          </a:xfrm>
        </p:spPr>
        <p:txBody>
          <a:bodyPr anchor="ctr">
            <a:normAutofit/>
          </a:bodyPr>
          <a:lstStyle/>
          <a:p>
            <a:pPr marL="342900" indent="-342900">
              <a:buFont typeface="+mj-lt"/>
              <a:buAutoNum type="arabicPeriod"/>
            </a:pPr>
            <a:r>
              <a:rPr lang="en-US" sz="2000" dirty="0"/>
              <a:t>What do you think families might hesitate to participate in mediation?</a:t>
            </a:r>
          </a:p>
          <a:p>
            <a:pPr marL="342900" indent="-342900">
              <a:buFont typeface="+mj-lt"/>
              <a:buAutoNum type="arabicPeriod"/>
            </a:pPr>
            <a:endParaRPr lang="en-US" dirty="0"/>
          </a:p>
          <a:p>
            <a:pPr marL="342900" indent="-342900">
              <a:buFont typeface="+mj-lt"/>
              <a:buAutoNum type="arabicPeriod"/>
            </a:pPr>
            <a:r>
              <a:rPr lang="en-US" sz="2000" dirty="0"/>
              <a:t>What advantages does mediation offer compared to a Due Process hearing?</a:t>
            </a:r>
          </a:p>
        </p:txBody>
      </p:sp>
      <p:sp>
        <p:nvSpPr>
          <p:cNvPr id="4" name="Footer Placeholder 3">
            <a:extLst>
              <a:ext uri="{FF2B5EF4-FFF2-40B4-BE49-F238E27FC236}">
                <a16:creationId xmlns:a16="http://schemas.microsoft.com/office/drawing/2014/main" id="{BB31E54A-D368-B5DB-2043-627B5C2074FB}"/>
              </a:ext>
            </a:extLst>
          </p:cNvPr>
          <p:cNvSpPr>
            <a:spLocks noGrp="1"/>
          </p:cNvSpPr>
          <p:nvPr>
            <p:ph type="ftr" sz="quarter" idx="11"/>
          </p:nvPr>
        </p:nvSpPr>
        <p:spPr>
          <a:xfrm>
            <a:off x="499491" y="6224660"/>
            <a:ext cx="3510244" cy="313300"/>
          </a:xfrm>
        </p:spPr>
        <p:txBody>
          <a:bodyPr>
            <a:normAutofit/>
          </a:bodyPr>
          <a:lstStyle/>
          <a:p>
            <a:pPr>
              <a:spcAft>
                <a:spcPts val="600"/>
              </a:spcAft>
            </a:pPr>
            <a:r>
              <a:rPr lang="en-US">
                <a:solidFill>
                  <a:srgbClr val="FFFFFF"/>
                </a:solidFill>
              </a:rPr>
              <a:t>© Harper Conflict Resolution LLC, Jason A. Harper 2025</a:t>
            </a:r>
          </a:p>
        </p:txBody>
      </p:sp>
    </p:spTree>
    <p:extLst>
      <p:ext uri="{BB962C8B-B14F-4D97-AF65-F5344CB8AC3E}">
        <p14:creationId xmlns:p14="http://schemas.microsoft.com/office/powerpoint/2010/main" val="2873784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3A20D2-EAEF-C085-0A3B-E6A910E6CD52}"/>
              </a:ext>
            </a:extLst>
          </p:cNvPr>
          <p:cNvSpPr>
            <a:spLocks noGrp="1"/>
          </p:cNvSpPr>
          <p:nvPr>
            <p:ph type="title"/>
          </p:nvPr>
        </p:nvSpPr>
        <p:spPr>
          <a:xfrm>
            <a:off x="840468" y="1122807"/>
            <a:ext cx="7465832" cy="4297680"/>
          </a:xfrm>
          <a:noFill/>
          <a:ln>
            <a:noFill/>
          </a:ln>
        </p:spPr>
        <p:txBody>
          <a:bodyPr vert="horz" lIns="182880" tIns="182880" rIns="182880" bIns="182880" rtlCol="0" anchor="ctr">
            <a:normAutofit/>
          </a:bodyPr>
          <a:lstStyle/>
          <a:p>
            <a:r>
              <a:rPr lang="en-US" sz="5200" kern="1200" cap="all" spc="200" baseline="0" dirty="0">
                <a:solidFill>
                  <a:srgbClr val="FFFFFF"/>
                </a:solidFill>
                <a:latin typeface="+mj-lt"/>
                <a:ea typeface="+mj-ea"/>
                <a:cs typeface="+mj-cs"/>
              </a:rPr>
              <a:t>Mediation</a:t>
            </a:r>
            <a:br>
              <a:rPr lang="en-US" sz="5200" kern="1200" cap="all" spc="200" baseline="0" dirty="0">
                <a:solidFill>
                  <a:srgbClr val="FFFFFF"/>
                </a:solidFill>
                <a:latin typeface="+mj-lt"/>
                <a:ea typeface="+mj-ea"/>
                <a:cs typeface="+mj-cs"/>
              </a:rPr>
            </a:br>
            <a:r>
              <a:rPr lang="en-US" sz="5200" kern="1200" cap="all" spc="200" baseline="0" dirty="0">
                <a:solidFill>
                  <a:srgbClr val="FFFFFF"/>
                </a:solidFill>
                <a:latin typeface="+mj-lt"/>
                <a:ea typeface="+mj-ea"/>
                <a:cs typeface="+mj-cs"/>
              </a:rPr>
              <a:t>Myth vs. Fact</a:t>
            </a:r>
          </a:p>
        </p:txBody>
      </p:sp>
      <p:sp>
        <p:nvSpPr>
          <p:cNvPr id="4" name="Footer Placeholder 3">
            <a:extLst>
              <a:ext uri="{FF2B5EF4-FFF2-40B4-BE49-F238E27FC236}">
                <a16:creationId xmlns:a16="http://schemas.microsoft.com/office/drawing/2014/main" id="{7E16FD91-458E-2172-37BA-6F4EF6150C1B}"/>
              </a:ext>
            </a:extLst>
          </p:cNvPr>
          <p:cNvSpPr>
            <a:spLocks noGrp="1"/>
          </p:cNvSpPr>
          <p:nvPr>
            <p:ph type="ftr" sz="quarter" idx="11"/>
          </p:nvPr>
        </p:nvSpPr>
        <p:spPr>
          <a:xfrm>
            <a:off x="1200150" y="6236208"/>
            <a:ext cx="4425891" cy="320040"/>
          </a:xfrm>
        </p:spPr>
        <p:txBody>
          <a:bodyPr vert="horz" lIns="91440" tIns="45720" rIns="91440" bIns="45720" rtlCol="0" anchor="ctr">
            <a:normAutofit/>
          </a:bodyPr>
          <a:lstStyle/>
          <a:p>
            <a:pPr>
              <a:spcAft>
                <a:spcPts val="600"/>
              </a:spcAft>
            </a:pPr>
            <a:r>
              <a:rPr lang="en-US" sz="1050" kern="1200">
                <a:solidFill>
                  <a:schemeClr val="tx1">
                    <a:alpha val="70000"/>
                  </a:schemeClr>
                </a:solidFill>
                <a:latin typeface="+mn-lt"/>
                <a:ea typeface="+mn-ea"/>
                <a:cs typeface="+mn-cs"/>
              </a:rPr>
              <a:t>© Harper Conflict Resolution LLC, Jason A. Harper 2025</a:t>
            </a:r>
          </a:p>
        </p:txBody>
      </p:sp>
    </p:spTree>
    <p:extLst>
      <p:ext uri="{BB962C8B-B14F-4D97-AF65-F5344CB8AC3E}">
        <p14:creationId xmlns:p14="http://schemas.microsoft.com/office/powerpoint/2010/main" val="3088016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a:extLst>
            <a:ext uri="{FF2B5EF4-FFF2-40B4-BE49-F238E27FC236}">
              <a16:creationId xmlns:a16="http://schemas.microsoft.com/office/drawing/2014/main" id="{370CDD43-0E9C-C6C6-2816-9C824EF9F281}"/>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AD32A74-F3B9-F904-705F-BEACBCB43471}"/>
              </a:ext>
            </a:extLst>
          </p:cNvPr>
          <p:cNvSpPr>
            <a:spLocks noGrp="1"/>
          </p:cNvSpPr>
          <p:nvPr>
            <p:ph type="body" idx="1"/>
          </p:nvPr>
        </p:nvSpPr>
        <p:spPr>
          <a:xfrm>
            <a:off x="947046" y="5499895"/>
            <a:ext cx="7228833" cy="484633"/>
          </a:xfrm>
        </p:spPr>
        <p:txBody>
          <a:bodyPr vert="horz" lIns="91440" tIns="45720" rIns="91440" bIns="45720" rtlCol="0">
            <a:normAutofit/>
          </a:bodyPr>
          <a:lstStyle/>
          <a:p>
            <a:pPr algn="ctr"/>
            <a:endParaRPr lang="en-US" sz="2000">
              <a:solidFill>
                <a:schemeClr val="tx1">
                  <a:lumMod val="75000"/>
                  <a:lumOff val="25000"/>
                </a:schemeClr>
              </a:solidFill>
            </a:endParaRPr>
          </a:p>
        </p:txBody>
      </p:sp>
      <p:sp>
        <p:nvSpPr>
          <p:cNvPr id="9" name="Rectangle 8">
            <a:extLst>
              <a:ext uri="{FF2B5EF4-FFF2-40B4-BE49-F238E27FC236}">
                <a16:creationId xmlns:a16="http://schemas.microsoft.com/office/drawing/2014/main" id="{F097BE1B-4937-DBD7-09CD-12D9590C4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1" y="640080"/>
            <a:ext cx="8183898" cy="462686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5428814-7B2B-922F-8F12-9977747766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7" y="804672"/>
            <a:ext cx="7934706" cy="42976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9A544B-A771-A22E-6F27-8B4F5A902B89}"/>
              </a:ext>
            </a:extLst>
          </p:cNvPr>
          <p:cNvSpPr>
            <a:spLocks noGrp="1"/>
          </p:cNvSpPr>
          <p:nvPr>
            <p:ph type="title"/>
          </p:nvPr>
        </p:nvSpPr>
        <p:spPr>
          <a:xfrm>
            <a:off x="947046" y="1289303"/>
            <a:ext cx="7228833" cy="3339303"/>
          </a:xfrm>
          <a:ln>
            <a:noFill/>
          </a:ln>
        </p:spPr>
        <p:txBody>
          <a:bodyPr vert="horz" lIns="274320" tIns="182880" rIns="274320" bIns="182880" rtlCol="0" anchor="ctr" anchorCtr="1">
            <a:normAutofit/>
          </a:bodyPr>
          <a:lstStyle/>
          <a:p>
            <a:r>
              <a:rPr lang="en-US" sz="4400" kern="1200" cap="all" spc="200" baseline="0">
                <a:solidFill>
                  <a:srgbClr val="262626"/>
                </a:solidFill>
                <a:latin typeface="+mj-lt"/>
                <a:ea typeface="+mj-ea"/>
                <a:cs typeface="+mj-cs"/>
              </a:rPr>
              <a:t>Elements of Mediation</a:t>
            </a:r>
          </a:p>
        </p:txBody>
      </p:sp>
      <p:sp>
        <p:nvSpPr>
          <p:cNvPr id="4" name="Footer Placeholder 3">
            <a:extLst>
              <a:ext uri="{FF2B5EF4-FFF2-40B4-BE49-F238E27FC236}">
                <a16:creationId xmlns:a16="http://schemas.microsoft.com/office/drawing/2014/main" id="{793BEBFA-B651-CFE3-B6B8-5A931A3B0251}"/>
              </a:ext>
            </a:extLst>
          </p:cNvPr>
          <p:cNvSpPr>
            <a:spLocks noGrp="1"/>
          </p:cNvSpPr>
          <p:nvPr>
            <p:ph type="ftr" sz="quarter" idx="11"/>
          </p:nvPr>
        </p:nvSpPr>
        <p:spPr>
          <a:xfrm>
            <a:off x="1200150" y="6236208"/>
            <a:ext cx="4425891" cy="320040"/>
          </a:xfrm>
        </p:spPr>
        <p:txBody>
          <a:bodyPr vert="horz" lIns="91440" tIns="45720" rIns="91440" bIns="45720" rtlCol="0" anchor="ctr">
            <a:normAutofit/>
          </a:bodyPr>
          <a:lstStyle/>
          <a:p>
            <a:pPr>
              <a:spcAft>
                <a:spcPts val="600"/>
              </a:spcAft>
            </a:pPr>
            <a:r>
              <a:rPr lang="en-US" sz="1050"/>
              <a:t>© Harper Conflict Resolution LLC, Jason A. Harper 2025</a:t>
            </a:r>
          </a:p>
        </p:txBody>
      </p:sp>
    </p:spTree>
    <p:extLst>
      <p:ext uri="{BB962C8B-B14F-4D97-AF65-F5344CB8AC3E}">
        <p14:creationId xmlns:p14="http://schemas.microsoft.com/office/powerpoint/2010/main" val="1414795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6E90F-0418-5040-A1B6-4BFAEA6E6940}"/>
              </a:ext>
            </a:extLst>
          </p:cNvPr>
          <p:cNvSpPr>
            <a:spLocks noGrp="1"/>
          </p:cNvSpPr>
          <p:nvPr>
            <p:ph type="title"/>
          </p:nvPr>
        </p:nvSpPr>
        <p:spPr>
          <a:xfrm>
            <a:off x="147843" y="-13580"/>
            <a:ext cx="8842217" cy="1219200"/>
          </a:xfrm>
        </p:spPr>
        <p:txBody>
          <a:bodyPr anchor="ctr">
            <a:normAutofit/>
          </a:bodyPr>
          <a:lstStyle/>
          <a:p>
            <a:r>
              <a:rPr lang="en-US" sz="3200" dirty="0"/>
              <a:t>ELEMENTS OF Mediation</a:t>
            </a:r>
          </a:p>
        </p:txBody>
      </p:sp>
      <p:sp>
        <p:nvSpPr>
          <p:cNvPr id="3" name="Footer Placeholder 2">
            <a:extLst>
              <a:ext uri="{FF2B5EF4-FFF2-40B4-BE49-F238E27FC236}">
                <a16:creationId xmlns:a16="http://schemas.microsoft.com/office/drawing/2014/main" id="{9D337DBD-4C33-2D4D-8121-F199B780991A}"/>
              </a:ext>
            </a:extLst>
          </p:cNvPr>
          <p:cNvSpPr>
            <a:spLocks noGrp="1"/>
          </p:cNvSpPr>
          <p:nvPr>
            <p:ph type="ftr" sz="quarter" idx="11"/>
          </p:nvPr>
        </p:nvSpPr>
        <p:spPr>
          <a:xfrm>
            <a:off x="762000" y="6448247"/>
            <a:ext cx="4556664" cy="320040"/>
          </a:xfrm>
        </p:spPr>
        <p:txBody>
          <a:bodyPr/>
          <a:lstStyle/>
          <a:p>
            <a:r>
              <a:rPr lang="en-US"/>
              <a:t>© Harper Conflict Resolution LLC, Jason A. Harper 2025</a:t>
            </a:r>
            <a:endParaRPr lang="en-US" sz="1050" dirty="0"/>
          </a:p>
        </p:txBody>
      </p:sp>
      <p:sp>
        <p:nvSpPr>
          <p:cNvPr id="4" name="Triangle 3">
            <a:extLst>
              <a:ext uri="{FF2B5EF4-FFF2-40B4-BE49-F238E27FC236}">
                <a16:creationId xmlns:a16="http://schemas.microsoft.com/office/drawing/2014/main" id="{49A94781-C66C-0049-80BB-3DCE579EC4A9}"/>
              </a:ext>
            </a:extLst>
          </p:cNvPr>
          <p:cNvSpPr/>
          <p:nvPr/>
        </p:nvSpPr>
        <p:spPr>
          <a:xfrm>
            <a:off x="2587752" y="2362200"/>
            <a:ext cx="3962400" cy="2895600"/>
          </a:xfrm>
          <a:prstGeom prst="triangle">
            <a:avLst>
              <a:gd name="adj" fmla="val 51026"/>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4ED220FB-691C-BB40-95AA-7012BCEC1A80}"/>
              </a:ext>
            </a:extLst>
          </p:cNvPr>
          <p:cNvSpPr txBox="1"/>
          <p:nvPr/>
        </p:nvSpPr>
        <p:spPr>
          <a:xfrm>
            <a:off x="2362200" y="1574355"/>
            <a:ext cx="4800600" cy="584775"/>
          </a:xfrm>
          <a:prstGeom prst="rect">
            <a:avLst/>
          </a:prstGeom>
          <a:noFill/>
        </p:spPr>
        <p:txBody>
          <a:bodyPr wrap="square" rtlCol="0">
            <a:spAutoFit/>
          </a:bodyPr>
          <a:lstStyle/>
          <a:p>
            <a:pPr algn="ctr"/>
            <a:r>
              <a:rPr lang="en-US" sz="3200" dirty="0"/>
              <a:t>Disputant Autonomy</a:t>
            </a:r>
          </a:p>
        </p:txBody>
      </p:sp>
      <p:sp>
        <p:nvSpPr>
          <p:cNvPr id="6" name="TextBox 5">
            <a:extLst>
              <a:ext uri="{FF2B5EF4-FFF2-40B4-BE49-F238E27FC236}">
                <a16:creationId xmlns:a16="http://schemas.microsoft.com/office/drawing/2014/main" id="{DFA98241-ED1D-DC4B-A6EC-00CF63CF1A2B}"/>
              </a:ext>
            </a:extLst>
          </p:cNvPr>
          <p:cNvSpPr txBox="1"/>
          <p:nvPr/>
        </p:nvSpPr>
        <p:spPr>
          <a:xfrm>
            <a:off x="304800" y="5279653"/>
            <a:ext cx="3502182" cy="584775"/>
          </a:xfrm>
          <a:prstGeom prst="rect">
            <a:avLst/>
          </a:prstGeom>
          <a:noFill/>
        </p:spPr>
        <p:txBody>
          <a:bodyPr wrap="square" rtlCol="0">
            <a:spAutoFit/>
          </a:bodyPr>
          <a:lstStyle/>
          <a:p>
            <a:r>
              <a:rPr lang="en-US" sz="3200" dirty="0"/>
              <a:t>Procedural Fairness</a:t>
            </a:r>
          </a:p>
        </p:txBody>
      </p:sp>
      <p:sp>
        <p:nvSpPr>
          <p:cNvPr id="7" name="TextBox 6">
            <a:extLst>
              <a:ext uri="{FF2B5EF4-FFF2-40B4-BE49-F238E27FC236}">
                <a16:creationId xmlns:a16="http://schemas.microsoft.com/office/drawing/2014/main" id="{B8807B06-95F9-F041-8DB4-6CC2508ED3C6}"/>
              </a:ext>
            </a:extLst>
          </p:cNvPr>
          <p:cNvSpPr txBox="1"/>
          <p:nvPr/>
        </p:nvSpPr>
        <p:spPr>
          <a:xfrm>
            <a:off x="5032218" y="5348748"/>
            <a:ext cx="3502182" cy="584775"/>
          </a:xfrm>
          <a:prstGeom prst="rect">
            <a:avLst/>
          </a:prstGeom>
          <a:noFill/>
        </p:spPr>
        <p:txBody>
          <a:bodyPr wrap="square" rtlCol="0">
            <a:spAutoFit/>
          </a:bodyPr>
          <a:lstStyle/>
          <a:p>
            <a:r>
              <a:rPr lang="en-US" sz="3200" dirty="0"/>
              <a:t>Substantive Fairness</a:t>
            </a:r>
          </a:p>
        </p:txBody>
      </p:sp>
    </p:spTree>
    <p:extLst>
      <p:ext uri="{BB962C8B-B14F-4D97-AF65-F5344CB8AC3E}">
        <p14:creationId xmlns:p14="http://schemas.microsoft.com/office/powerpoint/2010/main" val="187503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2677-705E-AE61-AEDA-96F0B50A0C21}"/>
              </a:ext>
            </a:extLst>
          </p:cNvPr>
          <p:cNvSpPr>
            <a:spLocks noGrp="1"/>
          </p:cNvSpPr>
          <p:nvPr>
            <p:ph type="title"/>
          </p:nvPr>
        </p:nvSpPr>
        <p:spPr>
          <a:xfrm>
            <a:off x="622335" y="2708804"/>
            <a:ext cx="2774103" cy="1440394"/>
          </a:xfrm>
          <a:noFill/>
          <a:ln>
            <a:solidFill>
              <a:schemeClr val="tx1"/>
            </a:solidFill>
          </a:ln>
        </p:spPr>
        <p:txBody>
          <a:bodyPr>
            <a:normAutofit/>
          </a:bodyPr>
          <a:lstStyle/>
          <a:p>
            <a:r>
              <a:rPr lang="en-US" sz="2100">
                <a:solidFill>
                  <a:schemeClr val="tx1"/>
                </a:solidFill>
              </a:rPr>
              <a:t>1. Disputant Autonomy</a:t>
            </a:r>
          </a:p>
        </p:txBody>
      </p:sp>
      <p:sp>
        <p:nvSpPr>
          <p:cNvPr id="9" name="Rectangle 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A59A23D-204D-1D40-ACD7-86BEC922AD6C}"/>
              </a:ext>
            </a:extLst>
          </p:cNvPr>
          <p:cNvSpPr>
            <a:spLocks noGrp="1"/>
          </p:cNvSpPr>
          <p:nvPr>
            <p:ph idx="1"/>
          </p:nvPr>
        </p:nvSpPr>
        <p:spPr>
          <a:xfrm>
            <a:off x="4536886" y="802638"/>
            <a:ext cx="4056522" cy="5252722"/>
          </a:xfrm>
        </p:spPr>
        <p:txBody>
          <a:bodyPr anchor="ctr">
            <a:normAutofit/>
          </a:bodyPr>
          <a:lstStyle/>
          <a:p>
            <a:r>
              <a:rPr lang="en-US" sz="2000" dirty="0">
                <a:solidFill>
                  <a:schemeClr val="bg1"/>
                </a:solidFill>
              </a:rPr>
              <a:t>The parties’ agency in the process, or the freedom to make decisions.</a:t>
            </a:r>
          </a:p>
          <a:p>
            <a:endParaRPr lang="en-US" sz="2000" dirty="0">
              <a:solidFill>
                <a:schemeClr val="bg1"/>
              </a:solidFill>
            </a:endParaRPr>
          </a:p>
          <a:p>
            <a:r>
              <a:rPr lang="en-US" sz="2000" dirty="0">
                <a:solidFill>
                  <a:schemeClr val="bg1"/>
                </a:solidFill>
              </a:rPr>
              <a:t>Mediation is a voluntary process</a:t>
            </a:r>
          </a:p>
          <a:p>
            <a:endParaRPr lang="en-US" sz="2000" dirty="0">
              <a:solidFill>
                <a:schemeClr val="bg1"/>
              </a:solidFill>
            </a:endParaRPr>
          </a:p>
          <a:p>
            <a:r>
              <a:rPr lang="en-US" sz="2000" dirty="0">
                <a:solidFill>
                  <a:schemeClr val="bg1"/>
                </a:solidFill>
              </a:rPr>
              <a:t>Parties can bring who they’d like:  Advocate, Counsel, etc.</a:t>
            </a:r>
          </a:p>
          <a:p>
            <a:endParaRPr lang="en-US" sz="2000" dirty="0">
              <a:solidFill>
                <a:schemeClr val="bg1"/>
              </a:solidFill>
            </a:endParaRPr>
          </a:p>
          <a:p>
            <a:r>
              <a:rPr lang="en-US" sz="2000" dirty="0">
                <a:solidFill>
                  <a:schemeClr val="bg1"/>
                </a:solidFill>
              </a:rPr>
              <a:t>Parties can stop the mediation at any time (and preserve rights)</a:t>
            </a:r>
          </a:p>
        </p:txBody>
      </p:sp>
      <p:sp>
        <p:nvSpPr>
          <p:cNvPr id="4" name="Footer Placeholder 3">
            <a:extLst>
              <a:ext uri="{FF2B5EF4-FFF2-40B4-BE49-F238E27FC236}">
                <a16:creationId xmlns:a16="http://schemas.microsoft.com/office/drawing/2014/main" id="{0ECFAA48-5E95-7463-96F1-D7CB0C30328F}"/>
              </a:ext>
            </a:extLst>
          </p:cNvPr>
          <p:cNvSpPr>
            <a:spLocks noGrp="1"/>
          </p:cNvSpPr>
          <p:nvPr>
            <p:ph type="ftr" sz="quarter" idx="11"/>
          </p:nvPr>
        </p:nvSpPr>
        <p:spPr>
          <a:xfrm>
            <a:off x="4722541" y="6224660"/>
            <a:ext cx="3208840" cy="313300"/>
          </a:xfrm>
        </p:spPr>
        <p:txBody>
          <a:bodyPr>
            <a:normAutofit/>
          </a:bodyPr>
          <a:lstStyle/>
          <a:p>
            <a:pPr>
              <a:spcAft>
                <a:spcPts val="600"/>
              </a:spcAft>
            </a:pPr>
            <a:r>
              <a:rPr lang="en-US">
                <a:solidFill>
                  <a:schemeClr val="bg1">
                    <a:alpha val="70000"/>
                  </a:schemeClr>
                </a:solidFill>
              </a:rPr>
              <a:t>© Harper Conflict Resolution LLC, Jason A. Harper 2025</a:t>
            </a:r>
          </a:p>
        </p:txBody>
      </p:sp>
    </p:spTree>
    <p:extLst>
      <p:ext uri="{BB962C8B-B14F-4D97-AF65-F5344CB8AC3E}">
        <p14:creationId xmlns:p14="http://schemas.microsoft.com/office/powerpoint/2010/main" val="2270347411"/>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11BB5-BD95-247B-D2E1-44F41BD254C4}"/>
              </a:ext>
            </a:extLst>
          </p:cNvPr>
          <p:cNvSpPr>
            <a:spLocks noGrp="1"/>
          </p:cNvSpPr>
          <p:nvPr>
            <p:ph type="title"/>
          </p:nvPr>
        </p:nvSpPr>
        <p:spPr>
          <a:xfrm>
            <a:off x="622335" y="2708804"/>
            <a:ext cx="2774103" cy="1440394"/>
          </a:xfrm>
          <a:noFill/>
          <a:ln>
            <a:solidFill>
              <a:schemeClr val="tx1"/>
            </a:solidFill>
          </a:ln>
        </p:spPr>
        <p:txBody>
          <a:bodyPr>
            <a:normAutofit/>
          </a:bodyPr>
          <a:lstStyle/>
          <a:p>
            <a:r>
              <a:rPr lang="en-US" sz="2100">
                <a:solidFill>
                  <a:schemeClr val="tx1"/>
                </a:solidFill>
              </a:rPr>
              <a:t>Disputant Autonomy</a:t>
            </a:r>
          </a:p>
        </p:txBody>
      </p:sp>
      <p:sp>
        <p:nvSpPr>
          <p:cNvPr id="9" name="Rectangle 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CD8B201-201E-F67A-E2FE-976B640DC4F1}"/>
              </a:ext>
            </a:extLst>
          </p:cNvPr>
          <p:cNvSpPr>
            <a:spLocks noGrp="1"/>
          </p:cNvSpPr>
          <p:nvPr>
            <p:ph idx="1"/>
          </p:nvPr>
        </p:nvSpPr>
        <p:spPr>
          <a:xfrm>
            <a:off x="4536886" y="802638"/>
            <a:ext cx="4056522" cy="5252722"/>
          </a:xfrm>
        </p:spPr>
        <p:txBody>
          <a:bodyPr anchor="ctr">
            <a:normAutofit/>
          </a:bodyPr>
          <a:lstStyle/>
          <a:p>
            <a:r>
              <a:rPr lang="en-US" sz="2000" dirty="0">
                <a:solidFill>
                  <a:schemeClr val="bg1"/>
                </a:solidFill>
              </a:rPr>
              <a:t>How to prepare:</a:t>
            </a:r>
          </a:p>
          <a:p>
            <a:pPr lvl="1"/>
            <a:r>
              <a:rPr lang="en-US" sz="2000" dirty="0">
                <a:solidFill>
                  <a:schemeClr val="bg1"/>
                </a:solidFill>
              </a:rPr>
              <a:t>Bring records relevant to the issue at hand (emails, assessment results, IEP goals, </a:t>
            </a:r>
            <a:r>
              <a:rPr lang="en-US" sz="2000" dirty="0" err="1">
                <a:solidFill>
                  <a:schemeClr val="bg1"/>
                </a:solidFill>
              </a:rPr>
              <a:t>etc</a:t>
            </a:r>
            <a:r>
              <a:rPr lang="en-US" sz="2000" dirty="0">
                <a:solidFill>
                  <a:schemeClr val="bg1"/>
                </a:solidFill>
              </a:rPr>
              <a:t>). </a:t>
            </a:r>
          </a:p>
          <a:p>
            <a:pPr lvl="1"/>
            <a:endParaRPr lang="en-US" sz="2000" dirty="0">
              <a:solidFill>
                <a:schemeClr val="bg1"/>
              </a:solidFill>
            </a:endParaRPr>
          </a:p>
          <a:p>
            <a:pPr lvl="1"/>
            <a:r>
              <a:rPr lang="en-US" sz="2000" dirty="0">
                <a:solidFill>
                  <a:schemeClr val="bg1"/>
                </a:solidFill>
              </a:rPr>
              <a:t>Typically organized in a file or binder along with corresponding law or violation. </a:t>
            </a:r>
          </a:p>
          <a:p>
            <a:pPr lvl="1"/>
            <a:endParaRPr lang="en-US" sz="2000" dirty="0">
              <a:solidFill>
                <a:schemeClr val="bg1"/>
              </a:solidFill>
            </a:endParaRPr>
          </a:p>
          <a:p>
            <a:pPr lvl="1"/>
            <a:r>
              <a:rPr lang="en-US" sz="2000" dirty="0">
                <a:solidFill>
                  <a:schemeClr val="bg1"/>
                </a:solidFill>
              </a:rPr>
              <a:t>Not to be used as evidence, but to keep you organized in your thoughts and statements.</a:t>
            </a:r>
          </a:p>
        </p:txBody>
      </p:sp>
      <p:sp>
        <p:nvSpPr>
          <p:cNvPr id="4" name="Footer Placeholder 3">
            <a:extLst>
              <a:ext uri="{FF2B5EF4-FFF2-40B4-BE49-F238E27FC236}">
                <a16:creationId xmlns:a16="http://schemas.microsoft.com/office/drawing/2014/main" id="{7B359E88-E231-6620-0F69-D0544FF37B0A}"/>
              </a:ext>
            </a:extLst>
          </p:cNvPr>
          <p:cNvSpPr>
            <a:spLocks noGrp="1"/>
          </p:cNvSpPr>
          <p:nvPr>
            <p:ph type="ftr" sz="quarter" idx="11"/>
          </p:nvPr>
        </p:nvSpPr>
        <p:spPr>
          <a:xfrm>
            <a:off x="4722541" y="6224660"/>
            <a:ext cx="3208840" cy="313300"/>
          </a:xfrm>
        </p:spPr>
        <p:txBody>
          <a:bodyPr>
            <a:normAutofit/>
          </a:bodyPr>
          <a:lstStyle/>
          <a:p>
            <a:pPr>
              <a:spcAft>
                <a:spcPts val="600"/>
              </a:spcAft>
            </a:pPr>
            <a:r>
              <a:rPr lang="en-US">
                <a:solidFill>
                  <a:schemeClr val="bg1">
                    <a:alpha val="70000"/>
                  </a:schemeClr>
                </a:solidFill>
              </a:rPr>
              <a:t>© Harper Conflict Resolution LLC, Jason A. Harper 2025</a:t>
            </a:r>
          </a:p>
        </p:txBody>
      </p:sp>
    </p:spTree>
    <p:extLst>
      <p:ext uri="{BB962C8B-B14F-4D97-AF65-F5344CB8AC3E}">
        <p14:creationId xmlns:p14="http://schemas.microsoft.com/office/powerpoint/2010/main" val="3121650425"/>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6" name="Picture 5" descr="Person with idea concept">
            <a:extLst>
              <a:ext uri="{FF2B5EF4-FFF2-40B4-BE49-F238E27FC236}">
                <a16:creationId xmlns:a16="http://schemas.microsoft.com/office/drawing/2014/main" id="{C8C6E1A4-245E-84C0-A329-EDC18D15DDB9}"/>
              </a:ext>
            </a:extLst>
          </p:cNvPr>
          <p:cNvPicPr>
            <a:picLocks noChangeAspect="1"/>
          </p:cNvPicPr>
          <p:nvPr/>
        </p:nvPicPr>
        <p:blipFill>
          <a:blip r:embed="rId2"/>
          <a:srcRect l="31981" r="23518" b="-1"/>
          <a:stretch>
            <a:fillRect/>
          </a:stretch>
        </p:blipFill>
        <p:spPr>
          <a:xfrm>
            <a:off x="481" y="10"/>
            <a:ext cx="4572000" cy="6857990"/>
          </a:xfrm>
          <a:prstGeom prst="rect">
            <a:avLst/>
          </a:prstGeom>
        </p:spPr>
      </p:pic>
      <p:sp>
        <p:nvSpPr>
          <p:cNvPr id="2" name="Title 1">
            <a:extLst>
              <a:ext uri="{FF2B5EF4-FFF2-40B4-BE49-F238E27FC236}">
                <a16:creationId xmlns:a16="http://schemas.microsoft.com/office/drawing/2014/main" id="{9FA792DA-AB7F-8FE8-F936-7A8B958C9EBB}"/>
              </a:ext>
            </a:extLst>
          </p:cNvPr>
          <p:cNvSpPr>
            <a:spLocks noGrp="1"/>
          </p:cNvSpPr>
          <p:nvPr>
            <p:ph type="title"/>
          </p:nvPr>
        </p:nvSpPr>
        <p:spPr>
          <a:xfrm>
            <a:off x="603504" y="2841505"/>
            <a:ext cx="3365473" cy="1174991"/>
          </a:xfrm>
          <a:solidFill>
            <a:schemeClr val="tx1">
              <a:alpha val="60000"/>
            </a:schemeClr>
          </a:solidFill>
          <a:ln>
            <a:solidFill>
              <a:schemeClr val="bg1"/>
            </a:solidFill>
          </a:ln>
        </p:spPr>
        <p:txBody>
          <a:bodyPr>
            <a:normAutofit/>
          </a:bodyPr>
          <a:lstStyle/>
          <a:p>
            <a:r>
              <a:rPr lang="en-US" sz="2100">
                <a:solidFill>
                  <a:schemeClr val="bg1"/>
                </a:solidFill>
              </a:rPr>
              <a:t>Discussion</a:t>
            </a:r>
          </a:p>
        </p:txBody>
      </p:sp>
      <p:sp>
        <p:nvSpPr>
          <p:cNvPr id="3" name="Content Placeholder 2">
            <a:extLst>
              <a:ext uri="{FF2B5EF4-FFF2-40B4-BE49-F238E27FC236}">
                <a16:creationId xmlns:a16="http://schemas.microsoft.com/office/drawing/2014/main" id="{3A546536-3938-D417-03F3-C635AF42C20D}"/>
              </a:ext>
            </a:extLst>
          </p:cNvPr>
          <p:cNvSpPr>
            <a:spLocks noGrp="1"/>
          </p:cNvSpPr>
          <p:nvPr>
            <p:ph idx="1"/>
          </p:nvPr>
        </p:nvSpPr>
        <p:spPr>
          <a:xfrm>
            <a:off x="5057955" y="976129"/>
            <a:ext cx="3603699" cy="4919815"/>
          </a:xfrm>
        </p:spPr>
        <p:txBody>
          <a:bodyPr anchor="ctr">
            <a:normAutofit/>
          </a:bodyPr>
          <a:lstStyle/>
          <a:p>
            <a:pPr marL="342900" indent="-342900">
              <a:buFont typeface="+mj-lt"/>
              <a:buAutoNum type="arabicPeriod"/>
            </a:pPr>
            <a:r>
              <a:rPr lang="en-US" sz="2000" dirty="0"/>
              <a:t>What are examples of issues that can be mediated under IDEA?</a:t>
            </a:r>
          </a:p>
          <a:p>
            <a:pPr marL="342900" indent="-342900">
              <a:buFont typeface="+mj-lt"/>
              <a:buAutoNum type="arabicPeriod"/>
            </a:pPr>
            <a:endParaRPr lang="en-US" dirty="0"/>
          </a:p>
          <a:p>
            <a:pPr marL="342900" indent="-342900">
              <a:buFont typeface="+mj-lt"/>
              <a:buAutoNum type="arabicPeriod"/>
            </a:pPr>
            <a:r>
              <a:rPr lang="en-US" sz="2000" dirty="0"/>
              <a:t>What kind of issues might be inappropriate for mediation?</a:t>
            </a:r>
          </a:p>
        </p:txBody>
      </p:sp>
      <p:sp>
        <p:nvSpPr>
          <p:cNvPr id="4" name="Footer Placeholder 3">
            <a:extLst>
              <a:ext uri="{FF2B5EF4-FFF2-40B4-BE49-F238E27FC236}">
                <a16:creationId xmlns:a16="http://schemas.microsoft.com/office/drawing/2014/main" id="{36FBCE6B-745D-BAC1-FCB8-25DB7F7A30AE}"/>
              </a:ext>
            </a:extLst>
          </p:cNvPr>
          <p:cNvSpPr>
            <a:spLocks noGrp="1"/>
          </p:cNvSpPr>
          <p:nvPr>
            <p:ph type="ftr" sz="quarter" idx="11"/>
          </p:nvPr>
        </p:nvSpPr>
        <p:spPr>
          <a:xfrm>
            <a:off x="499491" y="6224660"/>
            <a:ext cx="3510244" cy="313300"/>
          </a:xfrm>
        </p:spPr>
        <p:txBody>
          <a:bodyPr>
            <a:normAutofit/>
          </a:bodyPr>
          <a:lstStyle/>
          <a:p>
            <a:pPr>
              <a:spcAft>
                <a:spcPts val="600"/>
              </a:spcAft>
            </a:pPr>
            <a:r>
              <a:rPr lang="en-US">
                <a:solidFill>
                  <a:srgbClr val="FFFFFF"/>
                </a:solidFill>
              </a:rPr>
              <a:t>© Harper Conflict Resolution LLC, Jason A. Harper 2025</a:t>
            </a:r>
          </a:p>
        </p:txBody>
      </p:sp>
    </p:spTree>
    <p:extLst>
      <p:ext uri="{BB962C8B-B14F-4D97-AF65-F5344CB8AC3E}">
        <p14:creationId xmlns:p14="http://schemas.microsoft.com/office/powerpoint/2010/main" val="850476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1378C-6BC1-8BF7-3D67-D8DB0A297058}"/>
              </a:ext>
            </a:extLst>
          </p:cNvPr>
          <p:cNvSpPr>
            <a:spLocks noGrp="1"/>
          </p:cNvSpPr>
          <p:nvPr>
            <p:ph type="title"/>
          </p:nvPr>
        </p:nvSpPr>
        <p:spPr>
          <a:xfrm>
            <a:off x="622335" y="2708804"/>
            <a:ext cx="2774103" cy="1440394"/>
          </a:xfrm>
          <a:noFill/>
          <a:ln>
            <a:solidFill>
              <a:schemeClr val="tx1"/>
            </a:solidFill>
          </a:ln>
        </p:spPr>
        <p:txBody>
          <a:bodyPr>
            <a:normAutofit/>
          </a:bodyPr>
          <a:lstStyle/>
          <a:p>
            <a:r>
              <a:rPr lang="en-US" sz="2100">
                <a:solidFill>
                  <a:schemeClr val="tx1"/>
                </a:solidFill>
              </a:rPr>
              <a:t>2. Procedural Fairness</a:t>
            </a:r>
          </a:p>
        </p:txBody>
      </p:sp>
      <p:sp>
        <p:nvSpPr>
          <p:cNvPr id="9" name="Rectangle 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8D074FF-13E0-AFF7-0ECF-77884F91B6D7}"/>
              </a:ext>
            </a:extLst>
          </p:cNvPr>
          <p:cNvSpPr>
            <a:spLocks noGrp="1"/>
          </p:cNvSpPr>
          <p:nvPr>
            <p:ph idx="1"/>
          </p:nvPr>
        </p:nvSpPr>
        <p:spPr>
          <a:xfrm>
            <a:off x="4536886" y="802638"/>
            <a:ext cx="4056522" cy="5252722"/>
          </a:xfrm>
        </p:spPr>
        <p:txBody>
          <a:bodyPr anchor="ctr">
            <a:normAutofit/>
          </a:bodyPr>
          <a:lstStyle/>
          <a:p>
            <a:r>
              <a:rPr lang="en-US" sz="2000" dirty="0">
                <a:solidFill>
                  <a:schemeClr val="bg1"/>
                </a:solidFill>
              </a:rPr>
              <a:t>Refers to fairness of the process</a:t>
            </a:r>
          </a:p>
          <a:p>
            <a:endParaRPr lang="en-US" sz="2000" dirty="0">
              <a:solidFill>
                <a:schemeClr val="bg1"/>
              </a:solidFill>
            </a:endParaRPr>
          </a:p>
          <a:p>
            <a:r>
              <a:rPr lang="en-US" sz="2000" dirty="0">
                <a:solidFill>
                  <a:schemeClr val="bg1"/>
                </a:solidFill>
              </a:rPr>
              <a:t>This is the part where family will talk about how they see the situation and what they would like to see happen.</a:t>
            </a:r>
          </a:p>
          <a:p>
            <a:endParaRPr lang="en-US" sz="2000" dirty="0">
              <a:solidFill>
                <a:schemeClr val="bg1"/>
              </a:solidFill>
            </a:endParaRPr>
          </a:p>
          <a:p>
            <a:r>
              <a:rPr lang="en-US" sz="2000" dirty="0">
                <a:solidFill>
                  <a:schemeClr val="bg1"/>
                </a:solidFill>
              </a:rPr>
              <a:t>Shuttle Diplomacy: The mediator moving between the parties who are in separate rooms receiving and providing information. Also confidential.</a:t>
            </a:r>
          </a:p>
        </p:txBody>
      </p:sp>
      <p:sp>
        <p:nvSpPr>
          <p:cNvPr id="4" name="Footer Placeholder 3">
            <a:extLst>
              <a:ext uri="{FF2B5EF4-FFF2-40B4-BE49-F238E27FC236}">
                <a16:creationId xmlns:a16="http://schemas.microsoft.com/office/drawing/2014/main" id="{C4FAB4EC-9EB5-28F7-E8FB-7C716DA65C50}"/>
              </a:ext>
            </a:extLst>
          </p:cNvPr>
          <p:cNvSpPr>
            <a:spLocks noGrp="1"/>
          </p:cNvSpPr>
          <p:nvPr>
            <p:ph type="ftr" sz="quarter" idx="11"/>
          </p:nvPr>
        </p:nvSpPr>
        <p:spPr>
          <a:xfrm>
            <a:off x="4722541" y="6224660"/>
            <a:ext cx="3208840" cy="313300"/>
          </a:xfrm>
        </p:spPr>
        <p:txBody>
          <a:bodyPr>
            <a:normAutofit/>
          </a:bodyPr>
          <a:lstStyle/>
          <a:p>
            <a:pPr>
              <a:spcAft>
                <a:spcPts val="600"/>
              </a:spcAft>
            </a:pPr>
            <a:r>
              <a:rPr lang="en-US">
                <a:solidFill>
                  <a:schemeClr val="bg1">
                    <a:alpha val="70000"/>
                  </a:schemeClr>
                </a:solidFill>
              </a:rPr>
              <a:t>© Harper Conflict Resolution LLC, Jason A. Harper 2025</a:t>
            </a:r>
          </a:p>
        </p:txBody>
      </p:sp>
    </p:spTree>
    <p:extLst>
      <p:ext uri="{BB962C8B-B14F-4D97-AF65-F5344CB8AC3E}">
        <p14:creationId xmlns:p14="http://schemas.microsoft.com/office/powerpoint/2010/main" val="1120913280"/>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04975-1D73-BA1E-D645-4B2BD8F324DC}"/>
              </a:ext>
            </a:extLst>
          </p:cNvPr>
          <p:cNvSpPr>
            <a:spLocks noGrp="1"/>
          </p:cNvSpPr>
          <p:nvPr>
            <p:ph type="title"/>
          </p:nvPr>
        </p:nvSpPr>
        <p:spPr>
          <a:xfrm>
            <a:off x="622335" y="2708804"/>
            <a:ext cx="2774103" cy="1440394"/>
          </a:xfrm>
          <a:noFill/>
          <a:ln>
            <a:solidFill>
              <a:schemeClr val="tx1"/>
            </a:solidFill>
          </a:ln>
        </p:spPr>
        <p:txBody>
          <a:bodyPr>
            <a:normAutofit/>
          </a:bodyPr>
          <a:lstStyle/>
          <a:p>
            <a:r>
              <a:rPr lang="en-US" sz="2100">
                <a:solidFill>
                  <a:schemeClr val="tx1"/>
                </a:solidFill>
              </a:rPr>
              <a:t>3. Substantive Fairness</a:t>
            </a:r>
          </a:p>
        </p:txBody>
      </p:sp>
      <p:sp>
        <p:nvSpPr>
          <p:cNvPr id="9" name="Rectangle 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1B2A043-9DCF-94B6-47D7-81E51BB666A0}"/>
              </a:ext>
            </a:extLst>
          </p:cNvPr>
          <p:cNvSpPr>
            <a:spLocks noGrp="1"/>
          </p:cNvSpPr>
          <p:nvPr>
            <p:ph idx="1"/>
          </p:nvPr>
        </p:nvSpPr>
        <p:spPr>
          <a:xfrm>
            <a:off x="4536886" y="381000"/>
            <a:ext cx="4056522" cy="5843660"/>
          </a:xfrm>
        </p:spPr>
        <p:txBody>
          <a:bodyPr anchor="ctr">
            <a:normAutofit/>
          </a:bodyPr>
          <a:lstStyle/>
          <a:p>
            <a:r>
              <a:rPr lang="en-US" sz="2000" dirty="0">
                <a:solidFill>
                  <a:schemeClr val="bg1"/>
                </a:solidFill>
              </a:rPr>
              <a:t>Refers to the fairness of the outcome; subjective</a:t>
            </a:r>
          </a:p>
          <a:p>
            <a:endParaRPr lang="en-US" sz="2000" dirty="0">
              <a:solidFill>
                <a:schemeClr val="bg1"/>
              </a:solidFill>
            </a:endParaRPr>
          </a:p>
          <a:p>
            <a:r>
              <a:rPr lang="en-US" sz="2000" dirty="0">
                <a:solidFill>
                  <a:schemeClr val="bg1"/>
                </a:solidFill>
              </a:rPr>
              <a:t>Understand the negotiation process</a:t>
            </a:r>
          </a:p>
          <a:p>
            <a:endParaRPr lang="en-US" sz="2000" dirty="0">
              <a:solidFill>
                <a:schemeClr val="bg1"/>
              </a:solidFill>
            </a:endParaRPr>
          </a:p>
          <a:p>
            <a:r>
              <a:rPr lang="en-US" sz="2000" dirty="0">
                <a:solidFill>
                  <a:schemeClr val="bg1"/>
                </a:solidFill>
              </a:rPr>
              <a:t>Manage expectations and emotions</a:t>
            </a:r>
          </a:p>
          <a:p>
            <a:endParaRPr lang="en-US" sz="2000" dirty="0">
              <a:solidFill>
                <a:schemeClr val="bg1"/>
              </a:solidFill>
            </a:endParaRPr>
          </a:p>
          <a:p>
            <a:r>
              <a:rPr lang="en-US" sz="2000" dirty="0">
                <a:solidFill>
                  <a:schemeClr val="bg1"/>
                </a:solidFill>
              </a:rPr>
              <a:t>Come open to creative problem solving</a:t>
            </a:r>
          </a:p>
          <a:p>
            <a:endParaRPr lang="en-US" sz="2000" dirty="0">
              <a:solidFill>
                <a:schemeClr val="bg1"/>
              </a:solidFill>
            </a:endParaRPr>
          </a:p>
          <a:p>
            <a:pPr marL="0" indent="0">
              <a:buNone/>
            </a:pPr>
            <a:r>
              <a:rPr lang="en-US" sz="2000" dirty="0">
                <a:solidFill>
                  <a:schemeClr val="bg1"/>
                </a:solidFill>
              </a:rPr>
              <a:t>*The goal of mediation is to focus on future needs, not to make accusations about the past</a:t>
            </a:r>
          </a:p>
        </p:txBody>
      </p:sp>
      <p:sp>
        <p:nvSpPr>
          <p:cNvPr id="4" name="Footer Placeholder 3">
            <a:extLst>
              <a:ext uri="{FF2B5EF4-FFF2-40B4-BE49-F238E27FC236}">
                <a16:creationId xmlns:a16="http://schemas.microsoft.com/office/drawing/2014/main" id="{004D68D8-AD0A-408F-7172-D58FC0141A27}"/>
              </a:ext>
            </a:extLst>
          </p:cNvPr>
          <p:cNvSpPr>
            <a:spLocks noGrp="1"/>
          </p:cNvSpPr>
          <p:nvPr>
            <p:ph type="ftr" sz="quarter" idx="11"/>
          </p:nvPr>
        </p:nvSpPr>
        <p:spPr>
          <a:xfrm>
            <a:off x="4722541" y="6224660"/>
            <a:ext cx="3208840" cy="313300"/>
          </a:xfrm>
        </p:spPr>
        <p:txBody>
          <a:bodyPr>
            <a:normAutofit/>
          </a:bodyPr>
          <a:lstStyle/>
          <a:p>
            <a:pPr>
              <a:spcAft>
                <a:spcPts val="600"/>
              </a:spcAft>
            </a:pPr>
            <a:r>
              <a:rPr lang="en-US">
                <a:solidFill>
                  <a:schemeClr val="bg1">
                    <a:alpha val="70000"/>
                  </a:schemeClr>
                </a:solidFill>
              </a:rPr>
              <a:t>© Harper Conflict Resolution LLC, Jason A. Harper 2025</a:t>
            </a:r>
          </a:p>
        </p:txBody>
      </p:sp>
    </p:spTree>
    <p:extLst>
      <p:ext uri="{BB962C8B-B14F-4D97-AF65-F5344CB8AC3E}">
        <p14:creationId xmlns:p14="http://schemas.microsoft.com/office/powerpoint/2010/main" val="2458731616"/>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7B4E0-340B-EBDF-99BF-6793EAE0DF79}"/>
              </a:ext>
            </a:extLst>
          </p:cNvPr>
          <p:cNvSpPr>
            <a:spLocks noGrp="1"/>
          </p:cNvSpPr>
          <p:nvPr>
            <p:ph type="title"/>
          </p:nvPr>
        </p:nvSpPr>
        <p:spPr>
          <a:xfrm>
            <a:off x="841007" y="1444753"/>
            <a:ext cx="3284579" cy="3968496"/>
          </a:xfrm>
          <a:prstGeom prst="rect">
            <a:avLst/>
          </a:prstGeom>
          <a:solidFill>
            <a:schemeClr val="accent2"/>
          </a:solidFill>
          <a:ln w="190500" cap="sq" cmpd="thinThick">
            <a:solidFill>
              <a:schemeClr val="accent2"/>
            </a:solidFill>
            <a:miter lim="800000"/>
          </a:ln>
        </p:spPr>
        <p:txBody>
          <a:bodyPr wrap="square" anchor="ctr">
            <a:normAutofit/>
          </a:bodyPr>
          <a:lstStyle/>
          <a:p>
            <a:r>
              <a:rPr lang="en-US" sz="2800">
                <a:solidFill>
                  <a:srgbClr val="FFFFFF"/>
                </a:solidFill>
              </a:rPr>
              <a:t>Mediation Process</a:t>
            </a:r>
          </a:p>
        </p:txBody>
      </p:sp>
      <p:sp>
        <p:nvSpPr>
          <p:cNvPr id="3" name="Content Placeholder 2">
            <a:extLst>
              <a:ext uri="{FF2B5EF4-FFF2-40B4-BE49-F238E27FC236}">
                <a16:creationId xmlns:a16="http://schemas.microsoft.com/office/drawing/2014/main" id="{64D6CBCB-18C4-AEA7-3FC8-4E9C5F56596A}"/>
              </a:ext>
            </a:extLst>
          </p:cNvPr>
          <p:cNvSpPr>
            <a:spLocks noGrp="1"/>
          </p:cNvSpPr>
          <p:nvPr>
            <p:ph idx="1"/>
          </p:nvPr>
        </p:nvSpPr>
        <p:spPr>
          <a:xfrm>
            <a:off x="4571999" y="1143000"/>
            <a:ext cx="3612294" cy="4724400"/>
          </a:xfrm>
        </p:spPr>
        <p:txBody>
          <a:bodyPr anchor="ctr">
            <a:noAutofit/>
          </a:bodyPr>
          <a:lstStyle/>
          <a:p>
            <a:pPr marL="457200" indent="-457200">
              <a:buFont typeface="+mj-lt"/>
              <a:buAutoNum type="arabicPeriod"/>
            </a:pPr>
            <a:r>
              <a:rPr lang="en-US" sz="2000" dirty="0">
                <a:solidFill>
                  <a:schemeClr val="tx1">
                    <a:lumMod val="75000"/>
                    <a:lumOff val="25000"/>
                  </a:schemeClr>
                </a:solidFill>
              </a:rPr>
              <a:t>Mediator Opening Statement</a:t>
            </a:r>
          </a:p>
          <a:p>
            <a:pPr marL="457200" indent="-457200">
              <a:buFont typeface="+mj-lt"/>
              <a:buAutoNum type="arabicPeriod"/>
            </a:pPr>
            <a:endParaRPr lang="en-US" sz="2000" dirty="0">
              <a:solidFill>
                <a:schemeClr val="tx1">
                  <a:lumMod val="75000"/>
                  <a:lumOff val="25000"/>
                </a:schemeClr>
              </a:solidFill>
            </a:endParaRPr>
          </a:p>
          <a:p>
            <a:pPr marL="457200" indent="-457200">
              <a:buFont typeface="+mj-lt"/>
              <a:buAutoNum type="arabicPeriod"/>
            </a:pPr>
            <a:r>
              <a:rPr lang="en-US" sz="2000" dirty="0">
                <a:solidFill>
                  <a:schemeClr val="tx1">
                    <a:lumMod val="75000"/>
                    <a:lumOff val="25000"/>
                  </a:schemeClr>
                </a:solidFill>
              </a:rPr>
              <a:t>Party Statements</a:t>
            </a:r>
          </a:p>
          <a:p>
            <a:pPr marL="457200" indent="-457200">
              <a:buFont typeface="+mj-lt"/>
              <a:buAutoNum type="arabicPeriod"/>
            </a:pPr>
            <a:endParaRPr lang="en-US" sz="2000" dirty="0">
              <a:solidFill>
                <a:schemeClr val="tx1">
                  <a:lumMod val="75000"/>
                  <a:lumOff val="25000"/>
                </a:schemeClr>
              </a:solidFill>
            </a:endParaRPr>
          </a:p>
          <a:p>
            <a:pPr marL="457200" indent="-457200">
              <a:buFont typeface="+mj-lt"/>
              <a:buAutoNum type="arabicPeriod"/>
            </a:pPr>
            <a:r>
              <a:rPr lang="en-US" sz="2000" dirty="0">
                <a:solidFill>
                  <a:schemeClr val="tx1">
                    <a:lumMod val="75000"/>
                    <a:lumOff val="25000"/>
                  </a:schemeClr>
                </a:solidFill>
              </a:rPr>
              <a:t>Issue/Information Identification</a:t>
            </a:r>
          </a:p>
          <a:p>
            <a:pPr marL="457200" indent="-457200">
              <a:buFont typeface="+mj-lt"/>
              <a:buAutoNum type="arabicPeriod"/>
            </a:pPr>
            <a:endParaRPr lang="en-US" sz="2000" dirty="0">
              <a:solidFill>
                <a:schemeClr val="tx1">
                  <a:lumMod val="75000"/>
                  <a:lumOff val="25000"/>
                </a:schemeClr>
              </a:solidFill>
            </a:endParaRPr>
          </a:p>
          <a:p>
            <a:pPr marL="457200" indent="-457200">
              <a:buFont typeface="+mj-lt"/>
              <a:buAutoNum type="arabicPeriod"/>
            </a:pPr>
            <a:r>
              <a:rPr lang="en-US" sz="2000" dirty="0">
                <a:solidFill>
                  <a:schemeClr val="tx1">
                    <a:lumMod val="75000"/>
                    <a:lumOff val="25000"/>
                  </a:schemeClr>
                </a:solidFill>
              </a:rPr>
              <a:t>Negotiation/Option Generation</a:t>
            </a:r>
          </a:p>
          <a:p>
            <a:pPr marL="457200" indent="-457200">
              <a:buFont typeface="+mj-lt"/>
              <a:buAutoNum type="arabicPeriod"/>
            </a:pPr>
            <a:endParaRPr lang="en-US" sz="2000" dirty="0">
              <a:solidFill>
                <a:schemeClr val="tx1">
                  <a:lumMod val="75000"/>
                  <a:lumOff val="25000"/>
                </a:schemeClr>
              </a:solidFill>
            </a:endParaRPr>
          </a:p>
          <a:p>
            <a:pPr marL="457200" indent="-457200">
              <a:buFont typeface="+mj-lt"/>
              <a:buAutoNum type="arabicPeriod"/>
            </a:pPr>
            <a:r>
              <a:rPr lang="en-US" sz="2000" dirty="0">
                <a:solidFill>
                  <a:schemeClr val="tx1">
                    <a:lumMod val="75000"/>
                    <a:lumOff val="25000"/>
                  </a:schemeClr>
                </a:solidFill>
              </a:rPr>
              <a:t>Agreement</a:t>
            </a:r>
          </a:p>
        </p:txBody>
      </p:sp>
      <p:sp>
        <p:nvSpPr>
          <p:cNvPr id="4" name="Footer Placeholder 3">
            <a:extLst>
              <a:ext uri="{FF2B5EF4-FFF2-40B4-BE49-F238E27FC236}">
                <a16:creationId xmlns:a16="http://schemas.microsoft.com/office/drawing/2014/main" id="{233CBDF2-4FD8-D2CA-8015-61F3716A1209}"/>
              </a:ext>
            </a:extLst>
          </p:cNvPr>
          <p:cNvSpPr>
            <a:spLocks noGrp="1"/>
          </p:cNvSpPr>
          <p:nvPr>
            <p:ph type="ftr" sz="quarter" idx="11"/>
          </p:nvPr>
        </p:nvSpPr>
        <p:spPr>
          <a:xfrm>
            <a:off x="1200150" y="6236208"/>
            <a:ext cx="4425891" cy="320040"/>
          </a:xfrm>
        </p:spPr>
        <p:txBody>
          <a:bodyPr>
            <a:normAutofit/>
          </a:bodyPr>
          <a:lstStyle/>
          <a:p>
            <a:pPr>
              <a:spcAft>
                <a:spcPts val="600"/>
              </a:spcAft>
            </a:pPr>
            <a:r>
              <a:rPr lang="en-US"/>
              <a:t>© Harper Conflict Resolution LLC, Jason A. Harper 2025</a:t>
            </a:r>
          </a:p>
        </p:txBody>
      </p:sp>
    </p:spTree>
    <p:extLst>
      <p:ext uri="{BB962C8B-B14F-4D97-AF65-F5344CB8AC3E}">
        <p14:creationId xmlns:p14="http://schemas.microsoft.com/office/powerpoint/2010/main" val="4166394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3F0ADB5-A0B4-4B01-A8C4-FDC34CE2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13" name="Rectangle 12">
            <a:extLst>
              <a:ext uri="{FF2B5EF4-FFF2-40B4-BE49-F238E27FC236}">
                <a16:creationId xmlns:a16="http://schemas.microsoft.com/office/drawing/2014/main" id="{AA6D0FDE-0241-4C21-A720-A69475358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4" name="Title 3"/>
          <p:cNvSpPr>
            <a:spLocks noGrp="1"/>
          </p:cNvSpPr>
          <p:nvPr>
            <p:ph type="title"/>
          </p:nvPr>
        </p:nvSpPr>
        <p:spPr>
          <a:xfrm>
            <a:off x="482600" y="2681103"/>
            <a:ext cx="2522980" cy="1495794"/>
          </a:xfrm>
          <a:noFill/>
          <a:ln>
            <a:solidFill>
              <a:schemeClr val="bg1"/>
            </a:solidFill>
          </a:ln>
        </p:spPr>
        <p:txBody>
          <a:bodyPr wrap="square">
            <a:normAutofit/>
          </a:bodyPr>
          <a:lstStyle/>
          <a:p>
            <a:r>
              <a:rPr lang="en-US" dirty="0">
                <a:solidFill>
                  <a:schemeClr val="bg1"/>
                </a:solidFill>
              </a:rPr>
              <a:t>ABOUT Me</a:t>
            </a:r>
          </a:p>
        </p:txBody>
      </p:sp>
      <p:sp>
        <p:nvSpPr>
          <p:cNvPr id="2" name="Footer Placeholder 1">
            <a:extLst>
              <a:ext uri="{FF2B5EF4-FFF2-40B4-BE49-F238E27FC236}">
                <a16:creationId xmlns:a16="http://schemas.microsoft.com/office/drawing/2014/main" id="{66005FF7-7367-1842-8A89-18F52225C078}"/>
              </a:ext>
            </a:extLst>
          </p:cNvPr>
          <p:cNvSpPr>
            <a:spLocks noGrp="1"/>
          </p:cNvSpPr>
          <p:nvPr>
            <p:ph type="ftr" sz="quarter" idx="11"/>
          </p:nvPr>
        </p:nvSpPr>
        <p:spPr>
          <a:xfrm>
            <a:off x="3733800" y="6400800"/>
            <a:ext cx="3582358" cy="320040"/>
          </a:xfrm>
        </p:spPr>
        <p:txBody>
          <a:bodyP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r>
              <a:rPr kumimoji="0" lang="en-US" sz="1000" b="0" i="0" u="none" strike="noStrike" kern="1200" cap="none" spc="0" normalizeH="0" baseline="0" noProof="0">
                <a:ln>
                  <a:noFill/>
                </a:ln>
                <a:solidFill>
                  <a:srgbClr val="000000">
                    <a:alpha val="70000"/>
                  </a:srgbClr>
                </a:solidFill>
                <a:effectLst/>
                <a:uLnTx/>
                <a:uFillTx/>
                <a:latin typeface="Gill Sans MT" panose="020B0502020104020203"/>
                <a:ea typeface="+mn-ea"/>
                <a:cs typeface="+mn-cs"/>
              </a:rPr>
              <a:t>© Harper Conflict Resolution LLC, Jason A. Harper 2025</a:t>
            </a:r>
            <a:endParaRPr kumimoji="0" lang="en-US" sz="1000" b="0" i="0" u="none" strike="noStrike" kern="1200" cap="none" spc="0" normalizeH="0" baseline="0" noProof="0" dirty="0">
              <a:ln>
                <a:noFill/>
              </a:ln>
              <a:solidFill>
                <a:srgbClr val="000000">
                  <a:alpha val="70000"/>
                </a:srgbClr>
              </a:solidFill>
              <a:effectLst/>
              <a:uLnTx/>
              <a:uFillTx/>
              <a:latin typeface="Gill Sans MT" panose="020B0502020104020203"/>
              <a:ea typeface="+mn-ea"/>
              <a:cs typeface="+mn-cs"/>
            </a:endParaRPr>
          </a:p>
        </p:txBody>
      </p:sp>
      <p:graphicFrame>
        <p:nvGraphicFramePr>
          <p:cNvPr id="6" name="Content Placeholder 2">
            <a:extLst>
              <a:ext uri="{FF2B5EF4-FFF2-40B4-BE49-F238E27FC236}">
                <a16:creationId xmlns:a16="http://schemas.microsoft.com/office/drawing/2014/main" id="{34BB8731-E3D3-4806-BE61-5F0560151F76}"/>
              </a:ext>
            </a:extLst>
          </p:cNvPr>
          <p:cNvGraphicFramePr>
            <a:graphicFrameLocks noGrp="1"/>
          </p:cNvGraphicFramePr>
          <p:nvPr>
            <p:ph idx="1"/>
            <p:extLst>
              <p:ext uri="{D42A27DB-BD31-4B8C-83A1-F6EECF244321}">
                <p14:modId xmlns:p14="http://schemas.microsoft.com/office/powerpoint/2010/main" val="3550550448"/>
              </p:ext>
            </p:extLst>
          </p:nvPr>
        </p:nvGraphicFramePr>
        <p:xfrm>
          <a:off x="4214812" y="965200"/>
          <a:ext cx="4205288"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317010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C250DA3-73D8-59F2-19D8-5AEF2D3E0D57}"/>
              </a:ext>
            </a:extLst>
          </p:cNvPr>
          <p:cNvSpPr>
            <a:spLocks noGrp="1"/>
          </p:cNvSpPr>
          <p:nvPr>
            <p:ph type="body" idx="1"/>
          </p:nvPr>
        </p:nvSpPr>
        <p:spPr>
          <a:xfrm>
            <a:off x="947046" y="5499895"/>
            <a:ext cx="7228833" cy="484633"/>
          </a:xfrm>
        </p:spPr>
        <p:txBody>
          <a:bodyPr vert="horz" lIns="91440" tIns="45720" rIns="91440" bIns="45720" rtlCol="0">
            <a:normAutofit/>
          </a:bodyPr>
          <a:lstStyle/>
          <a:p>
            <a:pPr algn="ctr"/>
            <a:endParaRPr lang="en-US" sz="2000">
              <a:solidFill>
                <a:schemeClr val="tx1">
                  <a:lumMod val="75000"/>
                  <a:lumOff val="25000"/>
                </a:schemeClr>
              </a:solidFill>
            </a:endParaRPr>
          </a:p>
        </p:txBody>
      </p:sp>
      <p:sp>
        <p:nvSpPr>
          <p:cNvPr id="9" name="Rectangle 8">
            <a:extLst>
              <a:ext uri="{FF2B5EF4-FFF2-40B4-BE49-F238E27FC236}">
                <a16:creationId xmlns:a16="http://schemas.microsoft.com/office/drawing/2014/main" id="{84167985-D6E9-40FF-97C0-4B6D373E8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1" y="640080"/>
            <a:ext cx="8183898" cy="462686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8801362-349C-44BE-BEF6-8E926E1D3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7" y="804672"/>
            <a:ext cx="7934706" cy="42976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BC1E3D-B46E-DC00-91F3-1C351823FBEB}"/>
              </a:ext>
            </a:extLst>
          </p:cNvPr>
          <p:cNvSpPr>
            <a:spLocks noGrp="1"/>
          </p:cNvSpPr>
          <p:nvPr>
            <p:ph type="title"/>
          </p:nvPr>
        </p:nvSpPr>
        <p:spPr>
          <a:xfrm>
            <a:off x="947046" y="1289303"/>
            <a:ext cx="7228833" cy="3339303"/>
          </a:xfrm>
          <a:ln>
            <a:noFill/>
          </a:ln>
        </p:spPr>
        <p:txBody>
          <a:bodyPr vert="horz" lIns="274320" tIns="182880" rIns="274320" bIns="182880" rtlCol="0" anchor="ctr" anchorCtr="1">
            <a:normAutofit/>
          </a:bodyPr>
          <a:lstStyle/>
          <a:p>
            <a:r>
              <a:rPr lang="en-US" sz="4400" kern="1200" cap="all" spc="200" baseline="0" dirty="0">
                <a:solidFill>
                  <a:srgbClr val="262626"/>
                </a:solidFill>
                <a:latin typeface="+mj-lt"/>
                <a:ea typeface="+mj-ea"/>
                <a:cs typeface="+mj-cs"/>
              </a:rPr>
              <a:t>Supporting families in mediation</a:t>
            </a:r>
          </a:p>
        </p:txBody>
      </p:sp>
      <p:sp>
        <p:nvSpPr>
          <p:cNvPr id="4" name="Footer Placeholder 3">
            <a:extLst>
              <a:ext uri="{FF2B5EF4-FFF2-40B4-BE49-F238E27FC236}">
                <a16:creationId xmlns:a16="http://schemas.microsoft.com/office/drawing/2014/main" id="{CA6C152A-CBF5-CEE9-9FC6-F395AFC8C692}"/>
              </a:ext>
            </a:extLst>
          </p:cNvPr>
          <p:cNvSpPr>
            <a:spLocks noGrp="1"/>
          </p:cNvSpPr>
          <p:nvPr>
            <p:ph type="ftr" sz="quarter" idx="11"/>
          </p:nvPr>
        </p:nvSpPr>
        <p:spPr>
          <a:xfrm>
            <a:off x="1200150" y="6236208"/>
            <a:ext cx="4425891" cy="320040"/>
          </a:xfrm>
        </p:spPr>
        <p:txBody>
          <a:bodyPr vert="horz" lIns="91440" tIns="45720" rIns="91440" bIns="45720" rtlCol="0" anchor="ctr">
            <a:normAutofit/>
          </a:bodyPr>
          <a:lstStyle/>
          <a:p>
            <a:pPr>
              <a:spcAft>
                <a:spcPts val="600"/>
              </a:spcAft>
            </a:pPr>
            <a:r>
              <a:rPr lang="en-US" sz="1050"/>
              <a:t>© Harper Conflict Resolution LLC, Jason A. Harper 2025</a:t>
            </a:r>
          </a:p>
        </p:txBody>
      </p:sp>
    </p:spTree>
    <p:extLst>
      <p:ext uri="{BB962C8B-B14F-4D97-AF65-F5344CB8AC3E}">
        <p14:creationId xmlns:p14="http://schemas.microsoft.com/office/powerpoint/2010/main" val="42785746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6" name="Picture 5" descr="Close up image of hands applauding">
            <a:extLst>
              <a:ext uri="{FF2B5EF4-FFF2-40B4-BE49-F238E27FC236}">
                <a16:creationId xmlns:a16="http://schemas.microsoft.com/office/drawing/2014/main" id="{894AD55E-34BB-8A64-929E-7C7939A028F5}"/>
              </a:ext>
            </a:extLst>
          </p:cNvPr>
          <p:cNvPicPr>
            <a:picLocks noChangeAspect="1"/>
          </p:cNvPicPr>
          <p:nvPr/>
        </p:nvPicPr>
        <p:blipFill>
          <a:blip r:embed="rId2"/>
          <a:srcRect l="34440" r="21059" b="-1"/>
          <a:stretch>
            <a:fillRect/>
          </a:stretch>
        </p:blipFill>
        <p:spPr>
          <a:xfrm>
            <a:off x="481" y="10"/>
            <a:ext cx="4572000" cy="6857990"/>
          </a:xfrm>
          <a:prstGeom prst="rect">
            <a:avLst/>
          </a:prstGeom>
        </p:spPr>
      </p:pic>
      <p:sp>
        <p:nvSpPr>
          <p:cNvPr id="2" name="Title 1">
            <a:extLst>
              <a:ext uri="{FF2B5EF4-FFF2-40B4-BE49-F238E27FC236}">
                <a16:creationId xmlns:a16="http://schemas.microsoft.com/office/drawing/2014/main" id="{888C05FF-EC12-B77F-B5B7-85834654AFE8}"/>
              </a:ext>
            </a:extLst>
          </p:cNvPr>
          <p:cNvSpPr>
            <a:spLocks noGrp="1"/>
          </p:cNvSpPr>
          <p:nvPr>
            <p:ph type="title"/>
          </p:nvPr>
        </p:nvSpPr>
        <p:spPr>
          <a:xfrm>
            <a:off x="603504" y="2841505"/>
            <a:ext cx="3365473" cy="1174991"/>
          </a:xfrm>
          <a:solidFill>
            <a:schemeClr val="tx1">
              <a:alpha val="60000"/>
            </a:schemeClr>
          </a:solidFill>
          <a:ln>
            <a:solidFill>
              <a:schemeClr val="bg1"/>
            </a:solidFill>
          </a:ln>
        </p:spPr>
        <p:txBody>
          <a:bodyPr>
            <a:normAutofit/>
          </a:bodyPr>
          <a:lstStyle/>
          <a:p>
            <a:r>
              <a:rPr lang="en-US" sz="2100">
                <a:solidFill>
                  <a:schemeClr val="bg1"/>
                </a:solidFill>
              </a:rPr>
              <a:t>How to Prepare</a:t>
            </a:r>
          </a:p>
        </p:txBody>
      </p:sp>
      <p:sp>
        <p:nvSpPr>
          <p:cNvPr id="3" name="Content Placeholder 2">
            <a:extLst>
              <a:ext uri="{FF2B5EF4-FFF2-40B4-BE49-F238E27FC236}">
                <a16:creationId xmlns:a16="http://schemas.microsoft.com/office/drawing/2014/main" id="{2DDE4FCB-B4C2-A01F-1A76-A2615B29AD11}"/>
              </a:ext>
            </a:extLst>
          </p:cNvPr>
          <p:cNvSpPr>
            <a:spLocks noGrp="1"/>
          </p:cNvSpPr>
          <p:nvPr>
            <p:ph idx="1"/>
          </p:nvPr>
        </p:nvSpPr>
        <p:spPr>
          <a:xfrm>
            <a:off x="5057955" y="976129"/>
            <a:ext cx="3603699" cy="4919815"/>
          </a:xfrm>
        </p:spPr>
        <p:txBody>
          <a:bodyPr anchor="ctr">
            <a:normAutofit/>
          </a:bodyPr>
          <a:lstStyle/>
          <a:p>
            <a:pPr marL="342900" indent="-342900">
              <a:buFont typeface="+mj-lt"/>
              <a:buAutoNum type="arabicPeriod"/>
            </a:pPr>
            <a:r>
              <a:rPr lang="en-US" sz="2000" dirty="0"/>
              <a:t>What might a parent need to feel “ready” for mediation?</a:t>
            </a:r>
          </a:p>
          <a:p>
            <a:pPr marL="342900" indent="-342900">
              <a:buFont typeface="+mj-lt"/>
              <a:buAutoNum type="arabicPeriod"/>
            </a:pPr>
            <a:endParaRPr lang="en-US" sz="2000" dirty="0"/>
          </a:p>
          <a:p>
            <a:pPr marL="342900" indent="-342900">
              <a:buFont typeface="+mj-lt"/>
              <a:buAutoNum type="arabicPeriod"/>
            </a:pPr>
            <a:endParaRPr lang="en-US" sz="2000" dirty="0"/>
          </a:p>
          <a:p>
            <a:pPr marL="342900" indent="-342900">
              <a:buFont typeface="+mj-lt"/>
              <a:buAutoNum type="arabicPeriod"/>
            </a:pPr>
            <a:r>
              <a:rPr lang="en-US" sz="2000" dirty="0"/>
              <a:t>How can staff help parents identify what outcomes are realistic?</a:t>
            </a:r>
          </a:p>
        </p:txBody>
      </p:sp>
      <p:sp>
        <p:nvSpPr>
          <p:cNvPr id="4" name="Footer Placeholder 3">
            <a:extLst>
              <a:ext uri="{FF2B5EF4-FFF2-40B4-BE49-F238E27FC236}">
                <a16:creationId xmlns:a16="http://schemas.microsoft.com/office/drawing/2014/main" id="{1ECEE840-916D-F909-F39D-67EF1B9B051F}"/>
              </a:ext>
            </a:extLst>
          </p:cNvPr>
          <p:cNvSpPr>
            <a:spLocks noGrp="1"/>
          </p:cNvSpPr>
          <p:nvPr>
            <p:ph type="ftr" sz="quarter" idx="11"/>
          </p:nvPr>
        </p:nvSpPr>
        <p:spPr>
          <a:xfrm>
            <a:off x="499491" y="6224660"/>
            <a:ext cx="3510244" cy="313300"/>
          </a:xfrm>
        </p:spPr>
        <p:txBody>
          <a:bodyPr>
            <a:normAutofit/>
          </a:bodyPr>
          <a:lstStyle/>
          <a:p>
            <a:pPr>
              <a:spcAft>
                <a:spcPts val="600"/>
              </a:spcAft>
            </a:pPr>
            <a:r>
              <a:rPr lang="en-US">
                <a:solidFill>
                  <a:srgbClr val="FFFFFF"/>
                </a:solidFill>
              </a:rPr>
              <a:t>© Harper Conflict Resolution LLC, Jason A. Harper 2025</a:t>
            </a:r>
          </a:p>
        </p:txBody>
      </p:sp>
    </p:spTree>
    <p:extLst>
      <p:ext uri="{BB962C8B-B14F-4D97-AF65-F5344CB8AC3E}">
        <p14:creationId xmlns:p14="http://schemas.microsoft.com/office/powerpoint/2010/main" val="2806002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C3E1C3D-633C-4756-B09B-9AD080714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501" y="640080"/>
            <a:ext cx="8186439" cy="5263134"/>
          </a:xfrm>
          <a:prstGeom prst="rect">
            <a:avLst/>
          </a:prstGeom>
          <a:noFill/>
          <a:ln w="31750" cap="sq">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295DAF8-54BC-4834-A4B1-7DD2F7AFE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140" y="802767"/>
            <a:ext cx="7938874" cy="4937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741B68-F46C-3827-8316-3CB9A333E710}"/>
              </a:ext>
            </a:extLst>
          </p:cNvPr>
          <p:cNvSpPr>
            <a:spLocks noGrp="1"/>
          </p:cNvSpPr>
          <p:nvPr>
            <p:ph type="title"/>
          </p:nvPr>
        </p:nvSpPr>
        <p:spPr>
          <a:xfrm>
            <a:off x="840468" y="1122807"/>
            <a:ext cx="7465832" cy="4297680"/>
          </a:xfrm>
          <a:noFill/>
          <a:ln>
            <a:noFill/>
          </a:ln>
        </p:spPr>
        <p:txBody>
          <a:bodyPr vert="horz" lIns="182880" tIns="182880" rIns="182880" bIns="182880" rtlCol="0" anchor="ctr">
            <a:normAutofit/>
          </a:bodyPr>
          <a:lstStyle/>
          <a:p>
            <a:r>
              <a:rPr lang="en-US" sz="5200" kern="1200" cap="all" spc="200" baseline="0" dirty="0">
                <a:solidFill>
                  <a:srgbClr val="FFFFFF"/>
                </a:solidFill>
                <a:latin typeface="+mj-lt"/>
                <a:ea typeface="+mj-ea"/>
                <a:cs typeface="+mj-cs"/>
              </a:rPr>
              <a:t>Case Study: Prep</a:t>
            </a:r>
          </a:p>
        </p:txBody>
      </p:sp>
      <p:sp>
        <p:nvSpPr>
          <p:cNvPr id="4" name="Footer Placeholder 3">
            <a:extLst>
              <a:ext uri="{FF2B5EF4-FFF2-40B4-BE49-F238E27FC236}">
                <a16:creationId xmlns:a16="http://schemas.microsoft.com/office/drawing/2014/main" id="{45486583-B0C3-C1D1-FDFF-721C467D8925}"/>
              </a:ext>
            </a:extLst>
          </p:cNvPr>
          <p:cNvSpPr>
            <a:spLocks noGrp="1"/>
          </p:cNvSpPr>
          <p:nvPr>
            <p:ph type="ftr" sz="quarter" idx="11"/>
          </p:nvPr>
        </p:nvSpPr>
        <p:spPr>
          <a:xfrm>
            <a:off x="1200150" y="6236208"/>
            <a:ext cx="4425891" cy="320040"/>
          </a:xfrm>
        </p:spPr>
        <p:txBody>
          <a:bodyPr vert="horz" lIns="91440" tIns="45720" rIns="91440" bIns="45720" rtlCol="0" anchor="ctr">
            <a:normAutofit/>
          </a:bodyPr>
          <a:lstStyle/>
          <a:p>
            <a:pPr>
              <a:spcAft>
                <a:spcPts val="600"/>
              </a:spcAft>
            </a:pPr>
            <a:r>
              <a:rPr lang="en-US" sz="1050" kern="1200">
                <a:solidFill>
                  <a:schemeClr val="tx1">
                    <a:alpha val="70000"/>
                  </a:schemeClr>
                </a:solidFill>
                <a:latin typeface="+mn-lt"/>
                <a:ea typeface="+mn-ea"/>
                <a:cs typeface="+mn-cs"/>
              </a:rPr>
              <a:t>© Harper Conflict Resolution LLC, Jason A. Harper 2025</a:t>
            </a:r>
          </a:p>
        </p:txBody>
      </p:sp>
    </p:spTree>
    <p:extLst>
      <p:ext uri="{BB962C8B-B14F-4D97-AF65-F5344CB8AC3E}">
        <p14:creationId xmlns:p14="http://schemas.microsoft.com/office/powerpoint/2010/main" val="3015828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6" name="Picture 5" descr="Notebook with scribbles">
            <a:extLst>
              <a:ext uri="{FF2B5EF4-FFF2-40B4-BE49-F238E27FC236}">
                <a16:creationId xmlns:a16="http://schemas.microsoft.com/office/drawing/2014/main" id="{44D1B4E2-C057-5C76-1E69-8B56F334AAA9}"/>
              </a:ext>
            </a:extLst>
          </p:cNvPr>
          <p:cNvPicPr>
            <a:picLocks noChangeAspect="1"/>
          </p:cNvPicPr>
          <p:nvPr/>
        </p:nvPicPr>
        <p:blipFill>
          <a:blip r:embed="rId2"/>
          <a:srcRect l="34628" r="20871" b="-1"/>
          <a:stretch>
            <a:fillRect/>
          </a:stretch>
        </p:blipFill>
        <p:spPr>
          <a:xfrm>
            <a:off x="481" y="10"/>
            <a:ext cx="4572000" cy="6857990"/>
          </a:xfrm>
          <a:prstGeom prst="rect">
            <a:avLst/>
          </a:prstGeom>
        </p:spPr>
      </p:pic>
      <p:sp>
        <p:nvSpPr>
          <p:cNvPr id="2" name="Title 1">
            <a:extLst>
              <a:ext uri="{FF2B5EF4-FFF2-40B4-BE49-F238E27FC236}">
                <a16:creationId xmlns:a16="http://schemas.microsoft.com/office/drawing/2014/main" id="{B682AE72-1A95-522B-268D-9C6EF4645DA4}"/>
              </a:ext>
            </a:extLst>
          </p:cNvPr>
          <p:cNvSpPr>
            <a:spLocks noGrp="1"/>
          </p:cNvSpPr>
          <p:nvPr>
            <p:ph type="title"/>
          </p:nvPr>
        </p:nvSpPr>
        <p:spPr>
          <a:xfrm>
            <a:off x="603504" y="2841505"/>
            <a:ext cx="3365473" cy="1174991"/>
          </a:xfrm>
          <a:solidFill>
            <a:schemeClr val="tx1">
              <a:alpha val="60000"/>
            </a:schemeClr>
          </a:solidFill>
          <a:ln>
            <a:solidFill>
              <a:schemeClr val="bg1"/>
            </a:solidFill>
          </a:ln>
        </p:spPr>
        <p:txBody>
          <a:bodyPr>
            <a:normAutofit/>
          </a:bodyPr>
          <a:lstStyle/>
          <a:p>
            <a:r>
              <a:rPr lang="en-US" sz="2100">
                <a:solidFill>
                  <a:schemeClr val="bg1"/>
                </a:solidFill>
              </a:rPr>
              <a:t>Case Study Breakdown</a:t>
            </a:r>
          </a:p>
        </p:txBody>
      </p:sp>
      <p:sp>
        <p:nvSpPr>
          <p:cNvPr id="3" name="Content Placeholder 2">
            <a:extLst>
              <a:ext uri="{FF2B5EF4-FFF2-40B4-BE49-F238E27FC236}">
                <a16:creationId xmlns:a16="http://schemas.microsoft.com/office/drawing/2014/main" id="{4500D79E-0B93-C5B1-DF21-C1A1C3598A2E}"/>
              </a:ext>
            </a:extLst>
          </p:cNvPr>
          <p:cNvSpPr>
            <a:spLocks noGrp="1"/>
          </p:cNvSpPr>
          <p:nvPr>
            <p:ph idx="1"/>
          </p:nvPr>
        </p:nvSpPr>
        <p:spPr>
          <a:xfrm>
            <a:off x="5057955" y="976129"/>
            <a:ext cx="3603699" cy="4919815"/>
          </a:xfrm>
        </p:spPr>
        <p:txBody>
          <a:bodyPr anchor="ctr">
            <a:normAutofit/>
          </a:bodyPr>
          <a:lstStyle/>
          <a:p>
            <a:pPr marL="0" indent="0">
              <a:buNone/>
            </a:pPr>
            <a:r>
              <a:rPr lang="en-US" sz="2000" dirty="0"/>
              <a:t>In pairs or as a table, create a prep plan for the parent, including the following information:</a:t>
            </a:r>
          </a:p>
          <a:p>
            <a:r>
              <a:rPr lang="en-US" sz="2000" dirty="0"/>
              <a:t>An overview of the process</a:t>
            </a:r>
          </a:p>
          <a:p>
            <a:r>
              <a:rPr lang="en-US" sz="2000" dirty="0"/>
              <a:t>What to bring</a:t>
            </a:r>
          </a:p>
          <a:p>
            <a:r>
              <a:rPr lang="en-US" sz="2000" dirty="0"/>
              <a:t>What to expect</a:t>
            </a:r>
          </a:p>
          <a:p>
            <a:r>
              <a:rPr lang="en-US" sz="2000" dirty="0"/>
              <a:t>What to focus on</a:t>
            </a:r>
          </a:p>
        </p:txBody>
      </p:sp>
      <p:sp>
        <p:nvSpPr>
          <p:cNvPr id="4" name="Footer Placeholder 3">
            <a:extLst>
              <a:ext uri="{FF2B5EF4-FFF2-40B4-BE49-F238E27FC236}">
                <a16:creationId xmlns:a16="http://schemas.microsoft.com/office/drawing/2014/main" id="{BF4E6DFE-14B3-821B-3D7A-EBA50236BDFD}"/>
              </a:ext>
            </a:extLst>
          </p:cNvPr>
          <p:cNvSpPr>
            <a:spLocks noGrp="1"/>
          </p:cNvSpPr>
          <p:nvPr>
            <p:ph type="ftr" sz="quarter" idx="11"/>
          </p:nvPr>
        </p:nvSpPr>
        <p:spPr>
          <a:xfrm>
            <a:off x="499491" y="6224660"/>
            <a:ext cx="3510244" cy="313300"/>
          </a:xfrm>
        </p:spPr>
        <p:txBody>
          <a:bodyPr>
            <a:normAutofit/>
          </a:bodyPr>
          <a:lstStyle/>
          <a:p>
            <a:pPr>
              <a:spcAft>
                <a:spcPts val="600"/>
              </a:spcAft>
            </a:pPr>
            <a:r>
              <a:rPr lang="en-US">
                <a:solidFill>
                  <a:srgbClr val="FFFFFF"/>
                </a:solidFill>
              </a:rPr>
              <a:t>© Harper Conflict Resolution LLC, Jason A. Harper 2025</a:t>
            </a:r>
          </a:p>
        </p:txBody>
      </p:sp>
    </p:spTree>
    <p:extLst>
      <p:ext uri="{BB962C8B-B14F-4D97-AF65-F5344CB8AC3E}">
        <p14:creationId xmlns:p14="http://schemas.microsoft.com/office/powerpoint/2010/main" val="3904144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47EA84-C8F3-16D5-0060-CF5BBEAA74F1}"/>
              </a:ext>
            </a:extLst>
          </p:cNvPr>
          <p:cNvSpPr>
            <a:spLocks noGrp="1"/>
          </p:cNvSpPr>
          <p:nvPr>
            <p:ph type="title"/>
          </p:nvPr>
        </p:nvSpPr>
        <p:spPr>
          <a:xfrm>
            <a:off x="1673352" y="467418"/>
            <a:ext cx="5797296" cy="1188720"/>
          </a:xfrm>
          <a:solidFill>
            <a:srgbClr val="FFFFFF"/>
          </a:solidFill>
        </p:spPr>
        <p:txBody>
          <a:bodyPr>
            <a:normAutofit/>
          </a:bodyPr>
          <a:lstStyle/>
          <a:p>
            <a:r>
              <a:rPr lang="en-US" dirty="0"/>
              <a:t>Managing the Human Side</a:t>
            </a:r>
          </a:p>
        </p:txBody>
      </p:sp>
      <p:sp>
        <p:nvSpPr>
          <p:cNvPr id="3" name="Content Placeholder 2">
            <a:extLst>
              <a:ext uri="{FF2B5EF4-FFF2-40B4-BE49-F238E27FC236}">
                <a16:creationId xmlns:a16="http://schemas.microsoft.com/office/drawing/2014/main" id="{6A840B5C-5791-224D-8DC7-C8CE0D642B64}"/>
              </a:ext>
            </a:extLst>
          </p:cNvPr>
          <p:cNvSpPr>
            <a:spLocks noGrp="1"/>
          </p:cNvSpPr>
          <p:nvPr>
            <p:ph idx="1"/>
          </p:nvPr>
        </p:nvSpPr>
        <p:spPr>
          <a:xfrm>
            <a:off x="1279546" y="1843590"/>
            <a:ext cx="6584634" cy="3766254"/>
          </a:xfrm>
        </p:spPr>
        <p:txBody>
          <a:bodyPr>
            <a:noAutofit/>
          </a:bodyPr>
          <a:lstStyle/>
          <a:p>
            <a:pPr>
              <a:lnSpc>
                <a:spcPct val="90000"/>
              </a:lnSpc>
            </a:pPr>
            <a:r>
              <a:rPr lang="en-US" sz="2000" dirty="0">
                <a:solidFill>
                  <a:srgbClr val="404040"/>
                </a:solidFill>
              </a:rPr>
              <a:t>Active listening</a:t>
            </a:r>
          </a:p>
          <a:p>
            <a:pPr>
              <a:lnSpc>
                <a:spcPct val="90000"/>
              </a:lnSpc>
            </a:pPr>
            <a:endParaRPr lang="en-US" sz="2000" dirty="0">
              <a:solidFill>
                <a:srgbClr val="404040"/>
              </a:solidFill>
            </a:endParaRPr>
          </a:p>
          <a:p>
            <a:pPr>
              <a:lnSpc>
                <a:spcPct val="90000"/>
              </a:lnSpc>
            </a:pPr>
            <a:r>
              <a:rPr lang="en-US" sz="2000" dirty="0">
                <a:solidFill>
                  <a:srgbClr val="404040"/>
                </a:solidFill>
              </a:rPr>
              <a:t>Reframing</a:t>
            </a:r>
          </a:p>
          <a:p>
            <a:pPr>
              <a:lnSpc>
                <a:spcPct val="90000"/>
              </a:lnSpc>
            </a:pPr>
            <a:endParaRPr lang="en-US" sz="2000" dirty="0">
              <a:solidFill>
                <a:srgbClr val="404040"/>
              </a:solidFill>
            </a:endParaRPr>
          </a:p>
          <a:p>
            <a:pPr>
              <a:lnSpc>
                <a:spcPct val="90000"/>
              </a:lnSpc>
            </a:pPr>
            <a:r>
              <a:rPr lang="en-US" sz="2000" dirty="0">
                <a:solidFill>
                  <a:srgbClr val="404040"/>
                </a:solidFill>
              </a:rPr>
              <a:t>Staying calm</a:t>
            </a:r>
          </a:p>
          <a:p>
            <a:pPr>
              <a:lnSpc>
                <a:spcPct val="90000"/>
              </a:lnSpc>
            </a:pPr>
            <a:endParaRPr lang="en-US" sz="2000" dirty="0">
              <a:solidFill>
                <a:srgbClr val="404040"/>
              </a:solidFill>
            </a:endParaRPr>
          </a:p>
          <a:p>
            <a:pPr>
              <a:lnSpc>
                <a:spcPct val="90000"/>
              </a:lnSpc>
            </a:pPr>
            <a:r>
              <a:rPr lang="en-US" sz="2000" dirty="0">
                <a:solidFill>
                  <a:srgbClr val="404040"/>
                </a:solidFill>
              </a:rPr>
              <a:t>Empathy</a:t>
            </a:r>
          </a:p>
          <a:p>
            <a:pPr>
              <a:lnSpc>
                <a:spcPct val="90000"/>
              </a:lnSpc>
            </a:pPr>
            <a:endParaRPr lang="en-US" sz="2000" dirty="0">
              <a:solidFill>
                <a:srgbClr val="404040"/>
              </a:solidFill>
            </a:endParaRPr>
          </a:p>
          <a:p>
            <a:pPr>
              <a:lnSpc>
                <a:spcPct val="90000"/>
              </a:lnSpc>
            </a:pPr>
            <a:r>
              <a:rPr lang="en-US" sz="2000" dirty="0">
                <a:solidFill>
                  <a:srgbClr val="404040"/>
                </a:solidFill>
              </a:rPr>
              <a:t>Constructive communication</a:t>
            </a:r>
          </a:p>
        </p:txBody>
      </p:sp>
      <p:sp>
        <p:nvSpPr>
          <p:cNvPr id="4" name="Footer Placeholder 3">
            <a:extLst>
              <a:ext uri="{FF2B5EF4-FFF2-40B4-BE49-F238E27FC236}">
                <a16:creationId xmlns:a16="http://schemas.microsoft.com/office/drawing/2014/main" id="{B5E72F70-8E5F-BE1D-B245-58A3700A5855}"/>
              </a:ext>
            </a:extLst>
          </p:cNvPr>
          <p:cNvSpPr>
            <a:spLocks noGrp="1"/>
          </p:cNvSpPr>
          <p:nvPr>
            <p:ph type="ftr" sz="quarter" idx="11"/>
          </p:nvPr>
        </p:nvSpPr>
        <p:spPr>
          <a:xfrm>
            <a:off x="1200150" y="6236208"/>
            <a:ext cx="4425891" cy="320040"/>
          </a:xfrm>
        </p:spPr>
        <p:txBody>
          <a:bodyPr>
            <a:normAutofit/>
          </a:bodyPr>
          <a:lstStyle/>
          <a:p>
            <a:pPr>
              <a:spcAft>
                <a:spcPts val="600"/>
              </a:spcAft>
            </a:pPr>
            <a:r>
              <a:rPr lang="en-US">
                <a:solidFill>
                  <a:srgbClr val="FFFFFF"/>
                </a:solidFill>
              </a:rPr>
              <a:t>© Harper Conflict Resolution LLC, Jason A. Harper 2025</a:t>
            </a:r>
          </a:p>
        </p:txBody>
      </p:sp>
    </p:spTree>
    <p:extLst>
      <p:ext uri="{BB962C8B-B14F-4D97-AF65-F5344CB8AC3E}">
        <p14:creationId xmlns:p14="http://schemas.microsoft.com/office/powerpoint/2010/main" val="12614457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0262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1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2629" y="0"/>
            <a:ext cx="68413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067" y="1443035"/>
            <a:ext cx="2978949"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45654" y="1586484"/>
            <a:ext cx="2763774" cy="3685032"/>
          </a:xfrm>
          <a:prstGeom prst="ellipse">
            <a:avLst/>
          </a:prstGeom>
          <a:solidFill>
            <a:schemeClr val="accent2">
              <a:lumMod val="75000"/>
            </a:schemeClr>
          </a:solidFill>
          <a:ln>
            <a:noFill/>
          </a:ln>
        </p:spPr>
        <p:txBody>
          <a:bodyPr>
            <a:normAutofit/>
          </a:bodyPr>
          <a:lstStyle/>
          <a:p>
            <a:r>
              <a:rPr lang="en-US" sz="2200" dirty="0">
                <a:solidFill>
                  <a:srgbClr val="FFFFFF"/>
                </a:solidFill>
              </a:rPr>
              <a:t>Contact</a:t>
            </a:r>
          </a:p>
        </p:txBody>
      </p:sp>
      <p:sp>
        <p:nvSpPr>
          <p:cNvPr id="3" name="Content Placeholder 2"/>
          <p:cNvSpPr>
            <a:spLocks noGrp="1"/>
          </p:cNvSpPr>
          <p:nvPr>
            <p:ph idx="1"/>
          </p:nvPr>
        </p:nvSpPr>
        <p:spPr>
          <a:xfrm>
            <a:off x="4193771" y="1402080"/>
            <a:ext cx="3990522" cy="4053840"/>
          </a:xfrm>
        </p:spPr>
        <p:txBody>
          <a:bodyPr anchor="ctr">
            <a:normAutofit/>
          </a:bodyPr>
          <a:lstStyle/>
          <a:p>
            <a:pPr>
              <a:buNone/>
            </a:pPr>
            <a:r>
              <a:rPr lang="en-US" sz="2800" dirty="0"/>
              <a:t>Thank you very much!</a:t>
            </a:r>
          </a:p>
          <a:p>
            <a:pPr>
              <a:buNone/>
            </a:pPr>
            <a:endParaRPr lang="en-US" sz="2800" dirty="0"/>
          </a:p>
          <a:p>
            <a:pPr>
              <a:buNone/>
            </a:pPr>
            <a:r>
              <a:rPr lang="en-US" sz="2800" dirty="0"/>
              <a:t>Email:</a:t>
            </a:r>
          </a:p>
          <a:p>
            <a:pPr>
              <a:buNone/>
            </a:pPr>
            <a:r>
              <a:rPr lang="en-US" sz="2800" dirty="0" err="1"/>
              <a:t>Jharper@hcrservices.com</a:t>
            </a:r>
            <a:endParaRPr lang="en-US" sz="2800" dirty="0"/>
          </a:p>
          <a:p>
            <a:pPr marL="0" indent="0">
              <a:buNone/>
            </a:pPr>
            <a:endParaRPr lang="en-US" dirty="0"/>
          </a:p>
          <a:p>
            <a:pPr>
              <a:buNone/>
            </a:pPr>
            <a:endParaRPr lang="en-US" dirty="0"/>
          </a:p>
        </p:txBody>
      </p:sp>
      <p:sp>
        <p:nvSpPr>
          <p:cNvPr id="5" name="Footer Placeholder 4">
            <a:extLst>
              <a:ext uri="{FF2B5EF4-FFF2-40B4-BE49-F238E27FC236}">
                <a16:creationId xmlns:a16="http://schemas.microsoft.com/office/drawing/2014/main" id="{37D998FF-8106-D645-9879-5C8EF4BE2788}"/>
              </a:ext>
            </a:extLst>
          </p:cNvPr>
          <p:cNvSpPr>
            <a:spLocks noGrp="1"/>
          </p:cNvSpPr>
          <p:nvPr>
            <p:ph type="ftr" sz="quarter" idx="11"/>
          </p:nvPr>
        </p:nvSpPr>
        <p:spPr>
          <a:xfrm>
            <a:off x="2438400" y="6248400"/>
            <a:ext cx="4556664" cy="320040"/>
          </a:xfrm>
        </p:spPr>
        <p:txBody>
          <a:bodyPr/>
          <a:lstStyle/>
          <a:p>
            <a:r>
              <a:rPr lang="en-US"/>
              <a:t>© Harper Conflict Resolution LLC, Jason A. Harper 2025</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49D702A-DED9-8F8C-F9E2-18FF08DC806F}"/>
              </a:ext>
            </a:extLst>
          </p:cNvPr>
          <p:cNvSpPr>
            <a:spLocks noGrp="1"/>
          </p:cNvSpPr>
          <p:nvPr>
            <p:ph type="body" idx="1"/>
          </p:nvPr>
        </p:nvSpPr>
        <p:spPr>
          <a:xfrm>
            <a:off x="947046" y="5499895"/>
            <a:ext cx="7228833" cy="484633"/>
          </a:xfrm>
        </p:spPr>
        <p:txBody>
          <a:bodyPr vert="horz" lIns="91440" tIns="45720" rIns="91440" bIns="45720" rtlCol="0">
            <a:normAutofit/>
          </a:bodyPr>
          <a:lstStyle/>
          <a:p>
            <a:pPr algn="ctr"/>
            <a:endParaRPr lang="en-US" sz="2000">
              <a:solidFill>
                <a:schemeClr val="tx1">
                  <a:lumMod val="75000"/>
                  <a:lumOff val="25000"/>
                </a:schemeClr>
              </a:solidFill>
            </a:endParaRPr>
          </a:p>
        </p:txBody>
      </p:sp>
      <p:sp>
        <p:nvSpPr>
          <p:cNvPr id="9" name="Rectangle 8">
            <a:extLst>
              <a:ext uri="{FF2B5EF4-FFF2-40B4-BE49-F238E27FC236}">
                <a16:creationId xmlns:a16="http://schemas.microsoft.com/office/drawing/2014/main" id="{84167985-D6E9-40FF-97C0-4B6D373E8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1" y="640080"/>
            <a:ext cx="8183898" cy="462686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8801362-349C-44BE-BEF6-8E926E1D3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7" y="804672"/>
            <a:ext cx="7934706" cy="42976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FEA304-D7CE-E65C-8159-927FEFA94289}"/>
              </a:ext>
            </a:extLst>
          </p:cNvPr>
          <p:cNvSpPr>
            <a:spLocks noGrp="1"/>
          </p:cNvSpPr>
          <p:nvPr>
            <p:ph type="title"/>
          </p:nvPr>
        </p:nvSpPr>
        <p:spPr>
          <a:xfrm>
            <a:off x="947046" y="1289303"/>
            <a:ext cx="7228833" cy="3339303"/>
          </a:xfrm>
          <a:ln>
            <a:noFill/>
          </a:ln>
        </p:spPr>
        <p:txBody>
          <a:bodyPr vert="horz" lIns="274320" tIns="182880" rIns="274320" bIns="182880" rtlCol="0" anchor="ctr" anchorCtr="1">
            <a:normAutofit/>
          </a:bodyPr>
          <a:lstStyle/>
          <a:p>
            <a:r>
              <a:rPr lang="en-US" sz="4400" kern="1200" cap="all" spc="200" baseline="0" dirty="0">
                <a:solidFill>
                  <a:srgbClr val="262626"/>
                </a:solidFill>
                <a:latin typeface="+mj-lt"/>
                <a:ea typeface="+mj-ea"/>
                <a:cs typeface="+mj-cs"/>
              </a:rPr>
              <a:t>Mediation and the Mediator</a:t>
            </a:r>
          </a:p>
        </p:txBody>
      </p:sp>
      <p:sp>
        <p:nvSpPr>
          <p:cNvPr id="4" name="Footer Placeholder 3">
            <a:extLst>
              <a:ext uri="{FF2B5EF4-FFF2-40B4-BE49-F238E27FC236}">
                <a16:creationId xmlns:a16="http://schemas.microsoft.com/office/drawing/2014/main" id="{3B82B665-42C7-F39B-C2D2-BF1C2F155E5E}"/>
              </a:ext>
            </a:extLst>
          </p:cNvPr>
          <p:cNvSpPr>
            <a:spLocks noGrp="1"/>
          </p:cNvSpPr>
          <p:nvPr>
            <p:ph type="ftr" sz="quarter" idx="11"/>
          </p:nvPr>
        </p:nvSpPr>
        <p:spPr>
          <a:xfrm>
            <a:off x="1200150" y="6236208"/>
            <a:ext cx="4425891" cy="320040"/>
          </a:xfrm>
        </p:spPr>
        <p:txBody>
          <a:bodyPr vert="horz" lIns="91440" tIns="45720" rIns="91440" bIns="45720" rtlCol="0" anchor="ctr">
            <a:normAutofit/>
          </a:bodyPr>
          <a:lstStyle/>
          <a:p>
            <a:pPr>
              <a:spcAft>
                <a:spcPts val="600"/>
              </a:spcAft>
            </a:pPr>
            <a:r>
              <a:rPr lang="en-US" sz="1050"/>
              <a:t>© Harper Conflict Resolution LLC, Jason A. Harper 2025</a:t>
            </a:r>
          </a:p>
        </p:txBody>
      </p:sp>
    </p:spTree>
    <p:extLst>
      <p:ext uri="{BB962C8B-B14F-4D97-AF65-F5344CB8AC3E}">
        <p14:creationId xmlns:p14="http://schemas.microsoft.com/office/powerpoint/2010/main" val="2700023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185E8C-73B0-5E42-0652-F26F93F669B9}"/>
              </a:ext>
            </a:extLst>
          </p:cNvPr>
          <p:cNvSpPr>
            <a:spLocks noGrp="1"/>
          </p:cNvSpPr>
          <p:nvPr>
            <p:ph type="title"/>
          </p:nvPr>
        </p:nvSpPr>
        <p:spPr>
          <a:xfrm>
            <a:off x="1673352" y="467418"/>
            <a:ext cx="5797296" cy="1188720"/>
          </a:xfrm>
          <a:solidFill>
            <a:srgbClr val="FFFFFF"/>
          </a:solidFill>
        </p:spPr>
        <p:txBody>
          <a:bodyPr>
            <a:normAutofit/>
          </a:bodyPr>
          <a:lstStyle/>
          <a:p>
            <a:r>
              <a:rPr lang="en-US" dirty="0"/>
              <a:t>What to know about mediation/Mediator</a:t>
            </a:r>
          </a:p>
        </p:txBody>
      </p:sp>
      <p:sp>
        <p:nvSpPr>
          <p:cNvPr id="3" name="Content Placeholder 2">
            <a:extLst>
              <a:ext uri="{FF2B5EF4-FFF2-40B4-BE49-F238E27FC236}">
                <a16:creationId xmlns:a16="http://schemas.microsoft.com/office/drawing/2014/main" id="{60820E93-83E9-3C47-EFCE-38719EAF9D93}"/>
              </a:ext>
            </a:extLst>
          </p:cNvPr>
          <p:cNvSpPr>
            <a:spLocks noGrp="1"/>
          </p:cNvSpPr>
          <p:nvPr>
            <p:ph idx="1"/>
          </p:nvPr>
        </p:nvSpPr>
        <p:spPr>
          <a:xfrm>
            <a:off x="1279683" y="1821312"/>
            <a:ext cx="6584634" cy="3788532"/>
          </a:xfrm>
        </p:spPr>
        <p:txBody>
          <a:bodyPr>
            <a:noAutofit/>
          </a:bodyPr>
          <a:lstStyle/>
          <a:p>
            <a:pPr>
              <a:lnSpc>
                <a:spcPct val="90000"/>
              </a:lnSpc>
            </a:pPr>
            <a:r>
              <a:rPr lang="en-US" sz="2000" dirty="0">
                <a:solidFill>
                  <a:srgbClr val="404040"/>
                </a:solidFill>
              </a:rPr>
              <a:t>Mediation is an optional process offered to the parent and school district to reach an agreement related to any issue related to the proposal or refusal to initiate or change the identification, evaluation, or educational placement of the child, or the provision of a free appropriate public education.</a:t>
            </a:r>
          </a:p>
          <a:p>
            <a:pPr>
              <a:lnSpc>
                <a:spcPct val="90000"/>
              </a:lnSpc>
            </a:pPr>
            <a:endParaRPr lang="en-US" sz="2000" dirty="0">
              <a:solidFill>
                <a:srgbClr val="404040"/>
              </a:solidFill>
            </a:endParaRPr>
          </a:p>
          <a:p>
            <a:pPr>
              <a:lnSpc>
                <a:spcPct val="90000"/>
              </a:lnSpc>
            </a:pPr>
            <a:r>
              <a:rPr lang="en-US" sz="2000" dirty="0">
                <a:solidFill>
                  <a:srgbClr val="404040"/>
                </a:solidFill>
              </a:rPr>
              <a:t>Discussions that occur during mediation are confidential and may not be used as evidence in any subsequent due process hearing or civil proceeding.</a:t>
            </a:r>
          </a:p>
          <a:p>
            <a:pPr>
              <a:lnSpc>
                <a:spcPct val="90000"/>
              </a:lnSpc>
            </a:pPr>
            <a:endParaRPr lang="en-US" sz="2000" dirty="0">
              <a:solidFill>
                <a:srgbClr val="404040"/>
              </a:solidFill>
            </a:endParaRPr>
          </a:p>
          <a:p>
            <a:pPr>
              <a:lnSpc>
                <a:spcPct val="90000"/>
              </a:lnSpc>
            </a:pPr>
            <a:r>
              <a:rPr lang="en-US" sz="2000" dirty="0">
                <a:solidFill>
                  <a:srgbClr val="404040"/>
                </a:solidFill>
              </a:rPr>
              <a:t>Can take up to 6 hours in duration</a:t>
            </a:r>
          </a:p>
        </p:txBody>
      </p:sp>
      <p:sp>
        <p:nvSpPr>
          <p:cNvPr id="4" name="Footer Placeholder 3">
            <a:extLst>
              <a:ext uri="{FF2B5EF4-FFF2-40B4-BE49-F238E27FC236}">
                <a16:creationId xmlns:a16="http://schemas.microsoft.com/office/drawing/2014/main" id="{5B17D097-0120-A165-7B1D-4C928FA2E661}"/>
              </a:ext>
            </a:extLst>
          </p:cNvPr>
          <p:cNvSpPr>
            <a:spLocks noGrp="1"/>
          </p:cNvSpPr>
          <p:nvPr>
            <p:ph type="ftr" sz="quarter" idx="11"/>
          </p:nvPr>
        </p:nvSpPr>
        <p:spPr>
          <a:xfrm>
            <a:off x="1200150" y="6236208"/>
            <a:ext cx="4425891" cy="320040"/>
          </a:xfrm>
        </p:spPr>
        <p:txBody>
          <a:bodyPr>
            <a:normAutofit/>
          </a:bodyPr>
          <a:lstStyle/>
          <a:p>
            <a:pPr>
              <a:spcAft>
                <a:spcPts val="600"/>
              </a:spcAft>
            </a:pPr>
            <a:r>
              <a:rPr lang="en-US">
                <a:solidFill>
                  <a:srgbClr val="FFFFFF"/>
                </a:solidFill>
              </a:rPr>
              <a:t>© Harper Conflict Resolution LLC, Jason A. Harper 2025</a:t>
            </a:r>
          </a:p>
        </p:txBody>
      </p:sp>
    </p:spTree>
    <p:extLst>
      <p:ext uri="{BB962C8B-B14F-4D97-AF65-F5344CB8AC3E}">
        <p14:creationId xmlns:p14="http://schemas.microsoft.com/office/powerpoint/2010/main" val="2710547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CC3574-61F8-2560-2719-5ADA995FBE0D}"/>
              </a:ext>
            </a:extLst>
          </p:cNvPr>
          <p:cNvSpPr>
            <a:spLocks noGrp="1"/>
          </p:cNvSpPr>
          <p:nvPr>
            <p:ph type="title"/>
          </p:nvPr>
        </p:nvSpPr>
        <p:spPr>
          <a:xfrm>
            <a:off x="1673352" y="467418"/>
            <a:ext cx="5797296" cy="1188720"/>
          </a:xfrm>
          <a:solidFill>
            <a:srgbClr val="FFFFFF"/>
          </a:solidFill>
        </p:spPr>
        <p:txBody>
          <a:bodyPr>
            <a:normAutofit/>
          </a:bodyPr>
          <a:lstStyle/>
          <a:p>
            <a:r>
              <a:rPr lang="en-US" dirty="0"/>
              <a:t>What to know about mediation/Mediator</a:t>
            </a:r>
          </a:p>
        </p:txBody>
      </p:sp>
      <p:sp>
        <p:nvSpPr>
          <p:cNvPr id="3" name="Content Placeholder 2">
            <a:extLst>
              <a:ext uri="{FF2B5EF4-FFF2-40B4-BE49-F238E27FC236}">
                <a16:creationId xmlns:a16="http://schemas.microsoft.com/office/drawing/2014/main" id="{5D7A5AAE-490A-46D6-5818-CB77D6151609}"/>
              </a:ext>
            </a:extLst>
          </p:cNvPr>
          <p:cNvSpPr>
            <a:spLocks noGrp="1"/>
          </p:cNvSpPr>
          <p:nvPr>
            <p:ph idx="1"/>
          </p:nvPr>
        </p:nvSpPr>
        <p:spPr>
          <a:xfrm>
            <a:off x="1279683" y="1843590"/>
            <a:ext cx="6584634" cy="3766254"/>
          </a:xfrm>
        </p:spPr>
        <p:txBody>
          <a:bodyPr>
            <a:normAutofit/>
          </a:bodyPr>
          <a:lstStyle/>
          <a:p>
            <a:pPr>
              <a:lnSpc>
                <a:spcPct val="90000"/>
              </a:lnSpc>
            </a:pPr>
            <a:r>
              <a:rPr lang="en-US" sz="2000" dirty="0">
                <a:solidFill>
                  <a:srgbClr val="404040"/>
                </a:solidFill>
              </a:rPr>
              <a:t>The mediator is a neutral party who helps facilitate conversations between parents and the district.</a:t>
            </a:r>
          </a:p>
          <a:p>
            <a:pPr>
              <a:lnSpc>
                <a:spcPct val="90000"/>
              </a:lnSpc>
            </a:pPr>
            <a:endParaRPr lang="en-US" sz="2000" dirty="0">
              <a:solidFill>
                <a:srgbClr val="404040"/>
              </a:solidFill>
            </a:endParaRPr>
          </a:p>
          <a:p>
            <a:pPr>
              <a:lnSpc>
                <a:spcPct val="90000"/>
              </a:lnSpc>
            </a:pPr>
            <a:r>
              <a:rPr lang="en-US" sz="2000" dirty="0">
                <a:solidFill>
                  <a:srgbClr val="404040"/>
                </a:solidFill>
              </a:rPr>
              <a:t>Mediator has knowledge of IDEA and State laws for special education</a:t>
            </a:r>
          </a:p>
          <a:p>
            <a:pPr>
              <a:lnSpc>
                <a:spcPct val="90000"/>
              </a:lnSpc>
            </a:pPr>
            <a:endParaRPr lang="en-US" sz="2000" dirty="0">
              <a:solidFill>
                <a:srgbClr val="404040"/>
              </a:solidFill>
            </a:endParaRPr>
          </a:p>
          <a:p>
            <a:pPr>
              <a:lnSpc>
                <a:spcPct val="90000"/>
              </a:lnSpc>
            </a:pPr>
            <a:r>
              <a:rPr lang="en-US" sz="2000" dirty="0">
                <a:solidFill>
                  <a:srgbClr val="404040"/>
                </a:solidFill>
              </a:rPr>
              <a:t>Mediator helps parties understand each other’s perspectives more fully</a:t>
            </a:r>
          </a:p>
          <a:p>
            <a:pPr>
              <a:lnSpc>
                <a:spcPct val="90000"/>
              </a:lnSpc>
            </a:pPr>
            <a:endParaRPr lang="en-US" sz="2000" dirty="0">
              <a:solidFill>
                <a:srgbClr val="404040"/>
              </a:solidFill>
            </a:endParaRPr>
          </a:p>
          <a:p>
            <a:pPr>
              <a:lnSpc>
                <a:spcPct val="90000"/>
              </a:lnSpc>
            </a:pPr>
            <a:r>
              <a:rPr lang="en-US" sz="2000" dirty="0">
                <a:solidFill>
                  <a:srgbClr val="404040"/>
                </a:solidFill>
              </a:rPr>
              <a:t>Not a judge, does not provide a ruling on the issues</a:t>
            </a:r>
          </a:p>
        </p:txBody>
      </p:sp>
      <p:sp>
        <p:nvSpPr>
          <p:cNvPr id="4" name="Footer Placeholder 3">
            <a:extLst>
              <a:ext uri="{FF2B5EF4-FFF2-40B4-BE49-F238E27FC236}">
                <a16:creationId xmlns:a16="http://schemas.microsoft.com/office/drawing/2014/main" id="{F529ED02-8932-C2E6-E763-E435766EA5F6}"/>
              </a:ext>
            </a:extLst>
          </p:cNvPr>
          <p:cNvSpPr>
            <a:spLocks noGrp="1"/>
          </p:cNvSpPr>
          <p:nvPr>
            <p:ph type="ftr" sz="quarter" idx="11"/>
          </p:nvPr>
        </p:nvSpPr>
        <p:spPr>
          <a:xfrm>
            <a:off x="1200150" y="6236208"/>
            <a:ext cx="4425891" cy="320040"/>
          </a:xfrm>
        </p:spPr>
        <p:txBody>
          <a:bodyPr>
            <a:normAutofit/>
          </a:bodyPr>
          <a:lstStyle/>
          <a:p>
            <a:pPr>
              <a:spcAft>
                <a:spcPts val="600"/>
              </a:spcAft>
            </a:pPr>
            <a:r>
              <a:rPr lang="en-US">
                <a:solidFill>
                  <a:srgbClr val="FFFFFF"/>
                </a:solidFill>
              </a:rPr>
              <a:t>© Harper Conflict Resolution LLC, Jason A. Harper 2025</a:t>
            </a:r>
          </a:p>
        </p:txBody>
      </p:sp>
    </p:spTree>
    <p:extLst>
      <p:ext uri="{BB962C8B-B14F-4D97-AF65-F5344CB8AC3E}">
        <p14:creationId xmlns:p14="http://schemas.microsoft.com/office/powerpoint/2010/main" val="880619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41F8D-D80C-F634-23B4-039501ABD030}"/>
              </a:ext>
            </a:extLst>
          </p:cNvPr>
          <p:cNvSpPr>
            <a:spLocks noGrp="1"/>
          </p:cNvSpPr>
          <p:nvPr>
            <p:ph type="title"/>
          </p:nvPr>
        </p:nvSpPr>
        <p:spPr>
          <a:xfrm>
            <a:off x="622335" y="2708804"/>
            <a:ext cx="2774103" cy="1440394"/>
          </a:xfrm>
          <a:noFill/>
          <a:ln>
            <a:solidFill>
              <a:schemeClr val="tx1"/>
            </a:solidFill>
          </a:ln>
        </p:spPr>
        <p:txBody>
          <a:bodyPr>
            <a:normAutofit/>
          </a:bodyPr>
          <a:lstStyle/>
          <a:p>
            <a:r>
              <a:rPr lang="en-US" sz="2100">
                <a:solidFill>
                  <a:schemeClr val="tx1"/>
                </a:solidFill>
              </a:rPr>
              <a:t>Why mediation matters</a:t>
            </a:r>
          </a:p>
        </p:txBody>
      </p:sp>
      <p:sp>
        <p:nvSpPr>
          <p:cNvPr id="9" name="Rectangle 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1408B8F-FFDC-CE79-5120-D2753FA8884A}"/>
              </a:ext>
            </a:extLst>
          </p:cNvPr>
          <p:cNvSpPr>
            <a:spLocks noGrp="1"/>
          </p:cNvSpPr>
          <p:nvPr>
            <p:ph idx="1"/>
          </p:nvPr>
        </p:nvSpPr>
        <p:spPr>
          <a:xfrm>
            <a:off x="4536886" y="802638"/>
            <a:ext cx="4056522" cy="5252722"/>
          </a:xfrm>
        </p:spPr>
        <p:txBody>
          <a:bodyPr anchor="ctr">
            <a:normAutofit/>
          </a:bodyPr>
          <a:lstStyle/>
          <a:p>
            <a:pPr marL="0" indent="0">
              <a:buNone/>
            </a:pPr>
            <a:r>
              <a:rPr lang="en-US" sz="2000" i="1" dirty="0">
                <a:solidFill>
                  <a:schemeClr val="bg1"/>
                </a:solidFill>
              </a:rPr>
              <a:t>In one word, describe what families want most out of mediation.</a:t>
            </a:r>
          </a:p>
        </p:txBody>
      </p:sp>
      <p:sp>
        <p:nvSpPr>
          <p:cNvPr id="4" name="Footer Placeholder 3">
            <a:extLst>
              <a:ext uri="{FF2B5EF4-FFF2-40B4-BE49-F238E27FC236}">
                <a16:creationId xmlns:a16="http://schemas.microsoft.com/office/drawing/2014/main" id="{3874DCBB-664E-34BC-F715-36AE413D9E0E}"/>
              </a:ext>
            </a:extLst>
          </p:cNvPr>
          <p:cNvSpPr>
            <a:spLocks noGrp="1"/>
          </p:cNvSpPr>
          <p:nvPr>
            <p:ph type="ftr" sz="quarter" idx="11"/>
          </p:nvPr>
        </p:nvSpPr>
        <p:spPr>
          <a:xfrm>
            <a:off x="4722541" y="6224660"/>
            <a:ext cx="3208840" cy="313300"/>
          </a:xfrm>
        </p:spPr>
        <p:txBody>
          <a:bodyPr>
            <a:normAutofit/>
          </a:bodyPr>
          <a:lstStyle/>
          <a:p>
            <a:pPr>
              <a:spcAft>
                <a:spcPts val="600"/>
              </a:spcAft>
            </a:pPr>
            <a:r>
              <a:rPr lang="en-US">
                <a:solidFill>
                  <a:schemeClr val="bg1">
                    <a:alpha val="70000"/>
                  </a:schemeClr>
                </a:solidFill>
              </a:rPr>
              <a:t>© Harper Conflict Resolution LLC, Jason A. Harper 2025</a:t>
            </a:r>
          </a:p>
        </p:txBody>
      </p:sp>
    </p:spTree>
    <p:extLst>
      <p:ext uri="{BB962C8B-B14F-4D97-AF65-F5344CB8AC3E}">
        <p14:creationId xmlns:p14="http://schemas.microsoft.com/office/powerpoint/2010/main" val="1145158497"/>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6493F89-C2D4-2E57-BA0D-04E50D6813AC}"/>
              </a:ext>
            </a:extLst>
          </p:cNvPr>
          <p:cNvSpPr>
            <a:spLocks noGrp="1"/>
          </p:cNvSpPr>
          <p:nvPr>
            <p:ph type="body" idx="1"/>
          </p:nvPr>
        </p:nvSpPr>
        <p:spPr>
          <a:xfrm>
            <a:off x="947046" y="5499895"/>
            <a:ext cx="7228833" cy="484633"/>
          </a:xfrm>
        </p:spPr>
        <p:txBody>
          <a:bodyPr vert="horz" lIns="91440" tIns="45720" rIns="91440" bIns="45720" rtlCol="0">
            <a:normAutofit/>
          </a:bodyPr>
          <a:lstStyle/>
          <a:p>
            <a:pPr algn="ctr"/>
            <a:endParaRPr lang="en-US" sz="2000">
              <a:solidFill>
                <a:schemeClr val="tx1">
                  <a:lumMod val="75000"/>
                  <a:lumOff val="25000"/>
                </a:schemeClr>
              </a:solidFill>
            </a:endParaRPr>
          </a:p>
        </p:txBody>
      </p:sp>
      <p:sp>
        <p:nvSpPr>
          <p:cNvPr id="9" name="Rectangle 8">
            <a:extLst>
              <a:ext uri="{FF2B5EF4-FFF2-40B4-BE49-F238E27FC236}">
                <a16:creationId xmlns:a16="http://schemas.microsoft.com/office/drawing/2014/main" id="{84167985-D6E9-40FF-97C0-4B6D373E8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1" y="640080"/>
            <a:ext cx="8183898" cy="462686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8801362-349C-44BE-BEF6-8E926E1D3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4647" y="804672"/>
            <a:ext cx="7934706" cy="42976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895665-E796-1810-1E49-654205467438}"/>
              </a:ext>
            </a:extLst>
          </p:cNvPr>
          <p:cNvSpPr>
            <a:spLocks noGrp="1"/>
          </p:cNvSpPr>
          <p:nvPr>
            <p:ph type="title"/>
          </p:nvPr>
        </p:nvSpPr>
        <p:spPr>
          <a:xfrm>
            <a:off x="947046" y="1289303"/>
            <a:ext cx="7228833" cy="3339303"/>
          </a:xfrm>
          <a:ln>
            <a:noFill/>
          </a:ln>
        </p:spPr>
        <p:txBody>
          <a:bodyPr vert="horz" lIns="274320" tIns="182880" rIns="274320" bIns="182880" rtlCol="0" anchor="ctr" anchorCtr="1">
            <a:normAutofit/>
          </a:bodyPr>
          <a:lstStyle/>
          <a:p>
            <a:r>
              <a:rPr lang="en-US" sz="4400" kern="1200" cap="all" spc="200" baseline="0" dirty="0">
                <a:solidFill>
                  <a:srgbClr val="262626"/>
                </a:solidFill>
                <a:latin typeface="+mj-lt"/>
                <a:ea typeface="+mj-ea"/>
                <a:cs typeface="+mj-cs"/>
              </a:rPr>
              <a:t>Understanding IDEA mediation</a:t>
            </a:r>
          </a:p>
        </p:txBody>
      </p:sp>
      <p:sp>
        <p:nvSpPr>
          <p:cNvPr id="4" name="Footer Placeholder 3">
            <a:extLst>
              <a:ext uri="{FF2B5EF4-FFF2-40B4-BE49-F238E27FC236}">
                <a16:creationId xmlns:a16="http://schemas.microsoft.com/office/drawing/2014/main" id="{65455AC7-3E9D-A632-B626-14F75C9B3786}"/>
              </a:ext>
            </a:extLst>
          </p:cNvPr>
          <p:cNvSpPr>
            <a:spLocks noGrp="1"/>
          </p:cNvSpPr>
          <p:nvPr>
            <p:ph type="ftr" sz="quarter" idx="11"/>
          </p:nvPr>
        </p:nvSpPr>
        <p:spPr>
          <a:xfrm>
            <a:off x="1200150" y="6236208"/>
            <a:ext cx="4425891" cy="320040"/>
          </a:xfrm>
        </p:spPr>
        <p:txBody>
          <a:bodyPr vert="horz" lIns="91440" tIns="45720" rIns="91440" bIns="45720" rtlCol="0" anchor="ctr">
            <a:normAutofit/>
          </a:bodyPr>
          <a:lstStyle/>
          <a:p>
            <a:pPr>
              <a:spcAft>
                <a:spcPts val="600"/>
              </a:spcAft>
            </a:pPr>
            <a:r>
              <a:rPr lang="en-US" sz="1050"/>
              <a:t>© Harper Conflict Resolution LLC, Jason A. Harper 2025</a:t>
            </a:r>
          </a:p>
        </p:txBody>
      </p:sp>
    </p:spTree>
    <p:extLst>
      <p:ext uri="{BB962C8B-B14F-4D97-AF65-F5344CB8AC3E}">
        <p14:creationId xmlns:p14="http://schemas.microsoft.com/office/powerpoint/2010/main" val="3553765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a:extLst>
            <a:ext uri="{FF2B5EF4-FFF2-40B4-BE49-F238E27FC236}">
              <a16:creationId xmlns:a16="http://schemas.microsoft.com/office/drawing/2014/main" id="{84B9715F-8811-36A3-1C81-15FBF2E7AE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74CA9D-EBB5-A6C7-42B6-0F411507CCC0}"/>
              </a:ext>
            </a:extLst>
          </p:cNvPr>
          <p:cNvSpPr>
            <a:spLocks noGrp="1"/>
          </p:cNvSpPr>
          <p:nvPr>
            <p:ph type="title"/>
          </p:nvPr>
        </p:nvSpPr>
        <p:spPr>
          <a:xfrm>
            <a:off x="622335" y="2708804"/>
            <a:ext cx="2774103" cy="1440394"/>
          </a:xfrm>
          <a:noFill/>
          <a:ln>
            <a:solidFill>
              <a:schemeClr val="tx1"/>
            </a:solidFill>
          </a:ln>
        </p:spPr>
        <p:txBody>
          <a:bodyPr>
            <a:normAutofit/>
          </a:bodyPr>
          <a:lstStyle/>
          <a:p>
            <a:r>
              <a:rPr lang="en-US" sz="2100">
                <a:solidFill>
                  <a:schemeClr val="tx1"/>
                </a:solidFill>
              </a:rPr>
              <a:t>Legal basis</a:t>
            </a:r>
          </a:p>
        </p:txBody>
      </p:sp>
      <p:sp>
        <p:nvSpPr>
          <p:cNvPr id="9" name="Rectangle 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153F76D-C98E-6E31-0AAB-3E77DC52E330}"/>
              </a:ext>
            </a:extLst>
          </p:cNvPr>
          <p:cNvSpPr>
            <a:spLocks noGrp="1"/>
          </p:cNvSpPr>
          <p:nvPr>
            <p:ph idx="1"/>
          </p:nvPr>
        </p:nvSpPr>
        <p:spPr>
          <a:xfrm>
            <a:off x="4536886" y="457200"/>
            <a:ext cx="4056522" cy="5767460"/>
          </a:xfrm>
        </p:spPr>
        <p:txBody>
          <a:bodyPr anchor="ctr">
            <a:normAutofit/>
          </a:bodyPr>
          <a:lstStyle/>
          <a:p>
            <a:r>
              <a:rPr lang="en-US" sz="2000" dirty="0">
                <a:solidFill>
                  <a:schemeClr val="bg1"/>
                </a:solidFill>
              </a:rPr>
              <a:t>IDEA:</a:t>
            </a:r>
          </a:p>
          <a:p>
            <a:pPr marL="342900" indent="-342900">
              <a:buFont typeface="+mj-lt"/>
              <a:buAutoNum type="arabicPeriod"/>
            </a:pPr>
            <a:r>
              <a:rPr lang="en-US" sz="2000" dirty="0">
                <a:solidFill>
                  <a:schemeClr val="bg1"/>
                </a:solidFill>
              </a:rPr>
              <a:t>Requires that mediation is available whether or not there is a request for Due Process hearing.</a:t>
            </a:r>
          </a:p>
          <a:p>
            <a:pPr marL="457200" lvl="2" indent="0">
              <a:buNone/>
            </a:pPr>
            <a:r>
              <a:rPr lang="en-US" sz="1800" dirty="0">
                <a:solidFill>
                  <a:schemeClr val="bg1"/>
                </a:solidFill>
              </a:rPr>
              <a:t>Any state education agency (SEA) or local education agency (LEA) that receives assistance under Part B shall ensure that procedures are established and implemented to allow parties to disputes involving any matter, including matters arising prior to the filing of a due process hearing request pursuant to Section 615(b)(6), to resolve such disputes through a mediation process. [615(e)(1)]</a:t>
            </a:r>
          </a:p>
          <a:p>
            <a:pPr marL="457200" lvl="2" indent="0">
              <a:buNone/>
            </a:pPr>
            <a:endParaRPr lang="en-US" dirty="0">
              <a:solidFill>
                <a:schemeClr val="bg1"/>
              </a:solidFill>
            </a:endParaRPr>
          </a:p>
          <a:p>
            <a:pPr marL="342900" indent="-342900">
              <a:buFont typeface="+mj-lt"/>
              <a:buAutoNum type="arabicPeriod"/>
            </a:pPr>
            <a:endParaRPr lang="en-US" dirty="0">
              <a:solidFill>
                <a:schemeClr val="bg1"/>
              </a:solidFill>
            </a:endParaRPr>
          </a:p>
        </p:txBody>
      </p:sp>
      <p:sp>
        <p:nvSpPr>
          <p:cNvPr id="4" name="Footer Placeholder 3">
            <a:extLst>
              <a:ext uri="{FF2B5EF4-FFF2-40B4-BE49-F238E27FC236}">
                <a16:creationId xmlns:a16="http://schemas.microsoft.com/office/drawing/2014/main" id="{2F4F9560-9A59-153B-6BDB-53DBA4566929}"/>
              </a:ext>
            </a:extLst>
          </p:cNvPr>
          <p:cNvSpPr>
            <a:spLocks noGrp="1"/>
          </p:cNvSpPr>
          <p:nvPr>
            <p:ph type="ftr" sz="quarter" idx="11"/>
          </p:nvPr>
        </p:nvSpPr>
        <p:spPr>
          <a:xfrm>
            <a:off x="4722541" y="6224660"/>
            <a:ext cx="3208840" cy="313300"/>
          </a:xfrm>
        </p:spPr>
        <p:txBody>
          <a:bodyPr>
            <a:normAutofit/>
          </a:bodyPr>
          <a:lstStyle/>
          <a:p>
            <a:pPr>
              <a:spcAft>
                <a:spcPts val="600"/>
              </a:spcAft>
            </a:pPr>
            <a:r>
              <a:rPr lang="en-US">
                <a:solidFill>
                  <a:schemeClr val="bg1">
                    <a:alpha val="70000"/>
                  </a:schemeClr>
                </a:solidFill>
              </a:rPr>
              <a:t>© Harper Conflict Resolution LLC, Jason A. Harper 2025</a:t>
            </a:r>
          </a:p>
        </p:txBody>
      </p:sp>
    </p:spTree>
    <p:extLst>
      <p:ext uri="{BB962C8B-B14F-4D97-AF65-F5344CB8AC3E}">
        <p14:creationId xmlns:p14="http://schemas.microsoft.com/office/powerpoint/2010/main" val="336429427"/>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67455-075A-FEA6-EDD5-C40326E79F07}"/>
              </a:ext>
            </a:extLst>
          </p:cNvPr>
          <p:cNvSpPr>
            <a:spLocks noGrp="1"/>
          </p:cNvSpPr>
          <p:nvPr>
            <p:ph type="title"/>
          </p:nvPr>
        </p:nvSpPr>
        <p:spPr>
          <a:xfrm>
            <a:off x="622335" y="2708804"/>
            <a:ext cx="2774103" cy="1440394"/>
          </a:xfrm>
          <a:noFill/>
          <a:ln>
            <a:solidFill>
              <a:schemeClr val="tx1"/>
            </a:solidFill>
          </a:ln>
        </p:spPr>
        <p:txBody>
          <a:bodyPr>
            <a:normAutofit/>
          </a:bodyPr>
          <a:lstStyle/>
          <a:p>
            <a:r>
              <a:rPr lang="en-US" sz="2100">
                <a:solidFill>
                  <a:schemeClr val="tx1"/>
                </a:solidFill>
              </a:rPr>
              <a:t>Legal basis</a:t>
            </a:r>
          </a:p>
        </p:txBody>
      </p:sp>
      <p:sp>
        <p:nvSpPr>
          <p:cNvPr id="9" name="Rectangle 8">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6295" y="-2"/>
            <a:ext cx="5157705"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E362C74-04B3-C033-B391-479936D8CA9A}"/>
              </a:ext>
            </a:extLst>
          </p:cNvPr>
          <p:cNvSpPr>
            <a:spLocks noGrp="1"/>
          </p:cNvSpPr>
          <p:nvPr>
            <p:ph idx="1"/>
          </p:nvPr>
        </p:nvSpPr>
        <p:spPr>
          <a:xfrm>
            <a:off x="4536886" y="457200"/>
            <a:ext cx="4056522" cy="5767460"/>
          </a:xfrm>
        </p:spPr>
        <p:txBody>
          <a:bodyPr anchor="ctr">
            <a:normAutofit lnSpcReduction="10000"/>
          </a:bodyPr>
          <a:lstStyle/>
          <a:p>
            <a:pPr>
              <a:lnSpc>
                <a:spcPct val="90000"/>
              </a:lnSpc>
            </a:pPr>
            <a:r>
              <a:rPr lang="en-US" sz="2000" dirty="0">
                <a:solidFill>
                  <a:schemeClr val="bg1"/>
                </a:solidFill>
              </a:rPr>
              <a:t>IDEA:</a:t>
            </a:r>
          </a:p>
          <a:p>
            <a:pPr marL="342900" indent="-342900">
              <a:lnSpc>
                <a:spcPct val="90000"/>
              </a:lnSpc>
              <a:buFont typeface="+mj-lt"/>
              <a:buAutoNum type="arabicPeriod" startAt="2"/>
            </a:pPr>
            <a:r>
              <a:rPr lang="en-US" sz="2000" dirty="0">
                <a:solidFill>
                  <a:schemeClr val="bg1"/>
                </a:solidFill>
              </a:rPr>
              <a:t>Provides parents and schools the opportunity to meet with a disinterested party.</a:t>
            </a:r>
          </a:p>
          <a:p>
            <a:pPr lvl="1">
              <a:lnSpc>
                <a:spcPct val="90000"/>
              </a:lnSpc>
            </a:pPr>
            <a:r>
              <a:rPr lang="en-US" sz="1800" dirty="0">
                <a:solidFill>
                  <a:schemeClr val="bg1"/>
                </a:solidFill>
              </a:rPr>
              <a:t>An LEA or SEA may establish procedures to offer to parents and schools that choose not to use the mediation process an opportunity to meet, at a time and location convenient to the parents, with a disinterested party who is under contract with:</a:t>
            </a:r>
          </a:p>
          <a:p>
            <a:pPr lvl="1">
              <a:lnSpc>
                <a:spcPct val="90000"/>
              </a:lnSpc>
            </a:pPr>
            <a:r>
              <a:rPr lang="en-US" sz="1800" dirty="0">
                <a:solidFill>
                  <a:schemeClr val="bg1"/>
                </a:solidFill>
              </a:rPr>
              <a:t>A parent training and information center or community parent resource center in the state, established under Section 671 or 672; or</a:t>
            </a:r>
          </a:p>
          <a:p>
            <a:pPr lvl="1">
              <a:lnSpc>
                <a:spcPct val="90000"/>
              </a:lnSpc>
            </a:pPr>
            <a:r>
              <a:rPr lang="en-US" sz="1800" dirty="0">
                <a:solidFill>
                  <a:schemeClr val="bg1"/>
                </a:solidFill>
              </a:rPr>
              <a:t>An appropriate alternative dispute resolution entity to encourage the use, and explain the benefits, of the mediation process to the parents. [615(e)(2)(B)]</a:t>
            </a:r>
          </a:p>
          <a:p>
            <a:pPr marL="457200" lvl="2" indent="0">
              <a:lnSpc>
                <a:spcPct val="90000"/>
              </a:lnSpc>
              <a:buNone/>
            </a:pPr>
            <a:endParaRPr lang="en-US" dirty="0">
              <a:solidFill>
                <a:schemeClr val="bg1"/>
              </a:solidFill>
            </a:endParaRPr>
          </a:p>
          <a:p>
            <a:pPr marL="342900" indent="-342900">
              <a:lnSpc>
                <a:spcPct val="90000"/>
              </a:lnSpc>
              <a:buFont typeface="+mj-lt"/>
              <a:buAutoNum type="arabicPeriod"/>
            </a:pPr>
            <a:endParaRPr lang="en-US" dirty="0">
              <a:solidFill>
                <a:schemeClr val="bg1"/>
              </a:solidFill>
            </a:endParaRPr>
          </a:p>
        </p:txBody>
      </p:sp>
      <p:sp>
        <p:nvSpPr>
          <p:cNvPr id="4" name="Footer Placeholder 3">
            <a:extLst>
              <a:ext uri="{FF2B5EF4-FFF2-40B4-BE49-F238E27FC236}">
                <a16:creationId xmlns:a16="http://schemas.microsoft.com/office/drawing/2014/main" id="{0A337CE1-7571-70A4-5722-EF6720D5EA92}"/>
              </a:ext>
            </a:extLst>
          </p:cNvPr>
          <p:cNvSpPr>
            <a:spLocks noGrp="1"/>
          </p:cNvSpPr>
          <p:nvPr>
            <p:ph type="ftr" sz="quarter" idx="11"/>
          </p:nvPr>
        </p:nvSpPr>
        <p:spPr>
          <a:xfrm>
            <a:off x="4722541" y="6224660"/>
            <a:ext cx="3208840" cy="313300"/>
          </a:xfrm>
        </p:spPr>
        <p:txBody>
          <a:bodyPr>
            <a:normAutofit/>
          </a:bodyPr>
          <a:lstStyle/>
          <a:p>
            <a:pPr>
              <a:spcAft>
                <a:spcPts val="600"/>
              </a:spcAft>
            </a:pPr>
            <a:r>
              <a:rPr lang="en-US">
                <a:solidFill>
                  <a:schemeClr val="bg1">
                    <a:alpha val="70000"/>
                  </a:schemeClr>
                </a:solidFill>
              </a:rPr>
              <a:t>© Harper Conflict Resolution LLC, Jason A. Harper 2025</a:t>
            </a:r>
          </a:p>
        </p:txBody>
      </p:sp>
    </p:spTree>
    <p:extLst>
      <p:ext uri="{BB962C8B-B14F-4D97-AF65-F5344CB8AC3E}">
        <p14:creationId xmlns:p14="http://schemas.microsoft.com/office/powerpoint/2010/main" val="56165051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2_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E45D93EE09FE48B755B103E8699EE0" ma:contentTypeVersion="20" ma:contentTypeDescription="Create a new document." ma:contentTypeScope="" ma:versionID="805ba7d55169f0f14b383f020274b321">
  <xsd:schema xmlns:xsd="http://www.w3.org/2001/XMLSchema" xmlns:xs="http://www.w3.org/2001/XMLSchema" xmlns:p="http://schemas.microsoft.com/office/2006/metadata/properties" xmlns:ns2="db903174-bb1c-4609-9d70-465268ead536" xmlns:ns3="d0cbbd92-a969-402e-8621-447322a11182" targetNamespace="http://schemas.microsoft.com/office/2006/metadata/properties" ma:root="true" ma:fieldsID="38c128f37e5add975387cf726827ace0" ns2:_="" ns3:_="">
    <xsd:import namespace="db903174-bb1c-4609-9d70-465268ead536"/>
    <xsd:import namespace="d0cbbd92-a969-402e-8621-447322a1118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SharedWithUsers" minOccurs="0"/>
                <xsd:element ref="ns3:SharedWithDetails" minOccurs="0"/>
                <xsd:element ref="ns3:TaxCatchAll" minOccurs="0"/>
                <xsd:element ref="ns2:MediaServiceObjectDetectorVersions" minOccurs="0"/>
                <xsd:element ref="ns2:MediaServiceSearchProperties"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903174-bb1c-4609-9d70-465268ead5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01aec00-7e9a-46c6-9b57-74fbf105366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0cbbd92-a969-402e-8621-447322a11182"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8b6dc5-7623-4a1d-a01d-748b8cf9f295}" ma:internalName="TaxCatchAll" ma:showField="CatchAllData" ma:web="d0cbbd92-a969-402e-8621-447322a1118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b903174-bb1c-4609-9d70-465268ead536">
      <Terms xmlns="http://schemas.microsoft.com/office/infopath/2007/PartnerControls"/>
    </lcf76f155ced4ddcb4097134ff3c332f>
    <TaxCatchAll xmlns="d0cbbd92-a969-402e-8621-447322a11182" xsi:nil="true"/>
  </documentManagement>
</p:properties>
</file>

<file path=customXml/itemProps1.xml><?xml version="1.0" encoding="utf-8"?>
<ds:datastoreItem xmlns:ds="http://schemas.openxmlformats.org/officeDocument/2006/customXml" ds:itemID="{8D49D234-4014-4618-8935-47A955AB1EE9}"/>
</file>

<file path=customXml/itemProps2.xml><?xml version="1.0" encoding="utf-8"?>
<ds:datastoreItem xmlns:ds="http://schemas.openxmlformats.org/officeDocument/2006/customXml" ds:itemID="{56385CDD-10F6-4D9C-B1D9-00DBAF6B594F}"/>
</file>

<file path=customXml/itemProps3.xml><?xml version="1.0" encoding="utf-8"?>
<ds:datastoreItem xmlns:ds="http://schemas.openxmlformats.org/officeDocument/2006/customXml" ds:itemID="{4D7CA223-02E7-4FF8-82D0-978F3F4F1947}"/>
</file>

<file path=docProps/app.xml><?xml version="1.0" encoding="utf-8"?>
<Properties xmlns="http://schemas.openxmlformats.org/officeDocument/2006/extended-properties" xmlns:vt="http://schemas.openxmlformats.org/officeDocument/2006/docPropsVTypes">
  <TotalTime>6933</TotalTime>
  <Words>1255</Words>
  <Application>Microsoft Macintosh PowerPoint</Application>
  <PresentationFormat>On-screen Show (4:3)</PresentationFormat>
  <Paragraphs>165</Paragraphs>
  <Slides>25</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25</vt:i4>
      </vt:variant>
    </vt:vector>
  </HeadingPairs>
  <TitlesOfParts>
    <vt:vector size="30" baseType="lpstr">
      <vt:lpstr>Arial</vt:lpstr>
      <vt:lpstr>Calibri</vt:lpstr>
      <vt:lpstr>Gill Sans MT</vt:lpstr>
      <vt:lpstr>Parcel</vt:lpstr>
      <vt:lpstr>2_Parcel</vt:lpstr>
      <vt:lpstr>Navigating IDEA Mediation for parent centers</vt:lpstr>
      <vt:lpstr>ABOUT Me</vt:lpstr>
      <vt:lpstr>Mediation and the Mediator</vt:lpstr>
      <vt:lpstr>What to know about mediation/Mediator</vt:lpstr>
      <vt:lpstr>What to know about mediation/Mediator</vt:lpstr>
      <vt:lpstr>Why mediation matters</vt:lpstr>
      <vt:lpstr>Understanding IDEA mediation</vt:lpstr>
      <vt:lpstr>Legal basis</vt:lpstr>
      <vt:lpstr>Legal basis</vt:lpstr>
      <vt:lpstr>Discussion</vt:lpstr>
      <vt:lpstr>Mediation Myth vs. Fact</vt:lpstr>
      <vt:lpstr>Elements of Mediation</vt:lpstr>
      <vt:lpstr>ELEMENTS OF Mediation</vt:lpstr>
      <vt:lpstr>1. Disputant Autonomy</vt:lpstr>
      <vt:lpstr>Disputant Autonomy</vt:lpstr>
      <vt:lpstr>Discussion</vt:lpstr>
      <vt:lpstr>2. Procedural Fairness</vt:lpstr>
      <vt:lpstr>3. Substantive Fairness</vt:lpstr>
      <vt:lpstr>Mediation Process</vt:lpstr>
      <vt:lpstr>Supporting families in mediation</vt:lpstr>
      <vt:lpstr>How to Prepare</vt:lpstr>
      <vt:lpstr>Case Study: Prep</vt:lpstr>
      <vt:lpstr>Case Study Breakdown</vt:lpstr>
      <vt:lpstr>Managing the Human Side</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Microaggressions</dc:title>
  <dc:creator>Jason Harper</dc:creator>
  <cp:lastModifiedBy>Jason Harper</cp:lastModifiedBy>
  <cp:revision>43</cp:revision>
  <cp:lastPrinted>2021-10-19T18:02:31Z</cp:lastPrinted>
  <dcterms:created xsi:type="dcterms:W3CDTF">2021-02-19T23:36:05Z</dcterms:created>
  <dcterms:modified xsi:type="dcterms:W3CDTF">2025-10-01T21:06:14Z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0x01010090E45D93EE09FE48B755B103E8699EE0</vt:lpwstr>
  </property>
</Properties>
</file>