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28_BB5FD72A.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6"/>
  </p:notesMasterIdLst>
  <p:handoutMasterIdLst>
    <p:handoutMasterId r:id="rId87"/>
  </p:handoutMasterIdLst>
  <p:sldIdLst>
    <p:sldId id="261" r:id="rId5"/>
    <p:sldId id="798" r:id="rId6"/>
    <p:sldId id="336" r:id="rId7"/>
    <p:sldId id="880" r:id="rId8"/>
    <p:sldId id="323" r:id="rId9"/>
    <p:sldId id="863" r:id="rId10"/>
    <p:sldId id="375" r:id="rId11"/>
    <p:sldId id="263" r:id="rId12"/>
    <p:sldId id="322" r:id="rId13"/>
    <p:sldId id="881" r:id="rId14"/>
    <p:sldId id="871" r:id="rId15"/>
    <p:sldId id="878" r:id="rId16"/>
    <p:sldId id="281" r:id="rId17"/>
    <p:sldId id="864" r:id="rId18"/>
    <p:sldId id="887" r:id="rId19"/>
    <p:sldId id="882" r:id="rId20"/>
    <p:sldId id="271" r:id="rId21"/>
    <p:sldId id="291" r:id="rId22"/>
    <p:sldId id="283" r:id="rId23"/>
    <p:sldId id="285" r:id="rId24"/>
    <p:sldId id="282" r:id="rId25"/>
    <p:sldId id="284" r:id="rId26"/>
    <p:sldId id="286" r:id="rId27"/>
    <p:sldId id="295" r:id="rId28"/>
    <p:sldId id="296" r:id="rId29"/>
    <p:sldId id="300" r:id="rId30"/>
    <p:sldId id="329" r:id="rId31"/>
    <p:sldId id="292" r:id="rId32"/>
    <p:sldId id="338" r:id="rId33"/>
    <p:sldId id="330" r:id="rId34"/>
    <p:sldId id="287" r:id="rId35"/>
    <p:sldId id="294" r:id="rId36"/>
    <p:sldId id="293" r:id="rId37"/>
    <p:sldId id="879" r:id="rId38"/>
    <p:sldId id="745" r:id="rId39"/>
    <p:sldId id="337" r:id="rId40"/>
    <p:sldId id="331" r:id="rId41"/>
    <p:sldId id="289" r:id="rId42"/>
    <p:sldId id="288" r:id="rId43"/>
    <p:sldId id="276" r:id="rId44"/>
    <p:sldId id="297" r:id="rId45"/>
    <p:sldId id="304" r:id="rId46"/>
    <p:sldId id="278" r:id="rId47"/>
    <p:sldId id="274" r:id="rId48"/>
    <p:sldId id="277" r:id="rId49"/>
    <p:sldId id="306" r:id="rId50"/>
    <p:sldId id="333" r:id="rId51"/>
    <p:sldId id="298" r:id="rId52"/>
    <p:sldId id="305" r:id="rId53"/>
    <p:sldId id="307" r:id="rId54"/>
    <p:sldId id="301" r:id="rId55"/>
    <p:sldId id="884" r:id="rId56"/>
    <p:sldId id="324" r:id="rId57"/>
    <p:sldId id="309" r:id="rId58"/>
    <p:sldId id="859" r:id="rId59"/>
    <p:sldId id="741" r:id="rId60"/>
    <p:sldId id="701" r:id="rId61"/>
    <p:sldId id="885" r:id="rId62"/>
    <p:sldId id="335" r:id="rId63"/>
    <p:sldId id="703" r:id="rId64"/>
    <p:sldId id="806" r:id="rId65"/>
    <p:sldId id="742" r:id="rId66"/>
    <p:sldId id="332" r:id="rId67"/>
    <p:sldId id="302" r:id="rId68"/>
    <p:sldId id="342" r:id="rId69"/>
    <p:sldId id="801" r:id="rId70"/>
    <p:sldId id="310" r:id="rId71"/>
    <p:sldId id="318" r:id="rId72"/>
    <p:sldId id="314" r:id="rId73"/>
    <p:sldId id="344" r:id="rId74"/>
    <p:sldId id="886" r:id="rId75"/>
    <p:sldId id="343" r:id="rId76"/>
    <p:sldId id="316" r:id="rId77"/>
    <p:sldId id="320" r:id="rId78"/>
    <p:sldId id="799" r:id="rId79"/>
    <p:sldId id="800" r:id="rId80"/>
    <p:sldId id="802" r:id="rId81"/>
    <p:sldId id="317" r:id="rId82"/>
    <p:sldId id="805" r:id="rId83"/>
    <p:sldId id="341" r:id="rId84"/>
    <p:sldId id="303"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E75273-C426-F91C-3B40-6122ECDCC676}" name="Angie Balsley" initials="AB" userId="743a31f65584410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1E30"/>
    <a:srgbClr val="FFFFFF"/>
    <a:srgbClr val="15334B"/>
    <a:srgbClr val="4B4B4B"/>
    <a:srgbClr val="8A8A8A"/>
    <a:srgbClr val="D9D9D9"/>
    <a:srgbClr val="214D71"/>
    <a:srgbClr val="25567F"/>
    <a:srgbClr val="939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033" autoAdjust="0"/>
  </p:normalViewPr>
  <p:slideViewPr>
    <p:cSldViewPr snapToGrid="0">
      <p:cViewPr varScale="1">
        <p:scale>
          <a:sx n="54" d="100"/>
          <a:sy n="54" d="100"/>
        </p:scale>
        <p:origin x="1810" y="40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11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omments/modernComment_128_BB5FD72A.xml><?xml version="1.0" encoding="utf-8"?>
<p188:cmLst xmlns:a="http://schemas.openxmlformats.org/drawingml/2006/main" xmlns:r="http://schemas.openxmlformats.org/officeDocument/2006/relationships" xmlns:p188="http://schemas.microsoft.com/office/powerpoint/2018/8/main">
  <p188:cm id="{98224670-984B-4F50-B27F-312751D8A6C6}" authorId="{61E75273-C426-F91C-3B40-6122ECDCC676}" status="resolved" created="2025-03-19T14:47:47.458">
    <pc:sldMkLst xmlns:pc="http://schemas.microsoft.com/office/powerpoint/2013/main/command">
      <pc:docMk/>
      <pc:sldMk cId="674813248" sldId="296"/>
    </pc:sldMkLst>
    <p188:replyLst>
      <p188:reply id="{40E82211-8C45-44AF-A683-8FD9BDE15A14}" authorId="{61E75273-C426-F91C-3B40-6122ECDCC676}" created="2025-03-19T14:48:20.018">
        <p188:txBody>
          <a:bodyPr/>
          <a:lstStyle/>
          <a:p>
            <a:r>
              <a:rPr lang="en-US"/>
              <a:t>I’m fairly confident on timing to this point</a:t>
            </a:r>
          </a:p>
        </p188:txBody>
      </p188:reply>
    </p188:replyLst>
    <p188:txBody>
      <a:bodyPr/>
      <a:lstStyle/>
      <a:p>
        <a:r>
          <a:rPr lang="en-US"/>
          <a:t>Time marker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8A729-BEE4-422C-ABF0-70312A7437EB}" type="doc">
      <dgm:prSet loTypeId="urn:microsoft.com/office/officeart/2005/8/layout/radial2" loCatId="relationship" qsTypeId="urn:microsoft.com/office/officeart/2005/8/quickstyle/3d1" qsCatId="3D" csTypeId="urn:microsoft.com/office/officeart/2005/8/colors/accent1_2" csCatId="accent1" phldr="1"/>
      <dgm:spPr/>
      <dgm:t>
        <a:bodyPr/>
        <a:lstStyle/>
        <a:p>
          <a:endParaRPr lang="en-US"/>
        </a:p>
      </dgm:t>
    </dgm:pt>
    <dgm:pt modelId="{5677BC03-D157-40CA-AB1E-42F4D86AFB0B}">
      <dgm:prSet phldrT="[Text]" custT="1"/>
      <dgm:spPr>
        <a:solidFill>
          <a:srgbClr val="4796B9"/>
        </a:solidFill>
      </dgm:spPr>
      <dgm:t>
        <a:bodyPr/>
        <a:lstStyle/>
        <a:p>
          <a:r>
            <a:rPr lang="en-US" sz="2400">
              <a:solidFill>
                <a:schemeClr val="tx1"/>
              </a:solidFill>
            </a:rPr>
            <a:t>State Educational Agencies</a:t>
          </a:r>
        </a:p>
      </dgm:t>
    </dgm:pt>
    <dgm:pt modelId="{9A1AD0FF-8ABA-4256-B68A-1C0404D83D8A}" type="parTrans" cxnId="{C537C436-F744-4033-A5BD-0363C431F58E}">
      <dgm:prSet/>
      <dgm:spPr/>
      <dgm:t>
        <a:bodyPr/>
        <a:lstStyle/>
        <a:p>
          <a:endParaRPr lang="en-US"/>
        </a:p>
      </dgm:t>
    </dgm:pt>
    <dgm:pt modelId="{BBD4D188-020E-4731-844D-959B9D33B66F}" type="sibTrans" cxnId="{C537C436-F744-4033-A5BD-0363C431F58E}">
      <dgm:prSet/>
      <dgm:spPr/>
      <dgm:t>
        <a:bodyPr/>
        <a:lstStyle/>
        <a:p>
          <a:endParaRPr lang="en-US"/>
        </a:p>
      </dgm:t>
    </dgm:pt>
    <dgm:pt modelId="{55D86EB8-FBD9-47AA-ADAA-EBEA37E5F5B2}">
      <dgm:prSet phldrT="[Text]" custT="1"/>
      <dgm:spPr>
        <a:solidFill>
          <a:schemeClr val="accent2">
            <a:lumMod val="50000"/>
          </a:schemeClr>
        </a:solidFill>
      </dgm:spPr>
      <dgm:t>
        <a:bodyPr/>
        <a:lstStyle/>
        <a:p>
          <a:r>
            <a:rPr lang="en-US" sz="2200" dirty="0">
              <a:solidFill>
                <a:srgbClr val="FFFFFF"/>
              </a:solidFill>
            </a:rPr>
            <a:t>OSEP-funded</a:t>
          </a:r>
          <a:r>
            <a:rPr lang="en-US" sz="2200" dirty="0">
              <a:solidFill>
                <a:schemeClr val="tx1"/>
              </a:solidFill>
            </a:rPr>
            <a:t> </a:t>
          </a:r>
          <a:r>
            <a:rPr lang="en-US" sz="2200" dirty="0">
              <a:solidFill>
                <a:srgbClr val="FFFFFF"/>
              </a:solidFill>
            </a:rPr>
            <a:t>Parent</a:t>
          </a:r>
          <a:r>
            <a:rPr lang="en-US" sz="2200" dirty="0">
              <a:solidFill>
                <a:schemeClr val="tx1"/>
              </a:solidFill>
            </a:rPr>
            <a:t> </a:t>
          </a:r>
          <a:r>
            <a:rPr lang="en-US" sz="2200" dirty="0">
              <a:solidFill>
                <a:srgbClr val="FFFFFF"/>
              </a:solidFill>
            </a:rPr>
            <a:t>Centers</a:t>
          </a:r>
        </a:p>
      </dgm:t>
    </dgm:pt>
    <dgm:pt modelId="{E27997AE-238E-4DB7-AEF1-5C85F5D04669}" type="parTrans" cxnId="{69CEB160-E034-447B-99F2-8B1E37A6A79B}">
      <dgm:prSet/>
      <dgm:spPr/>
      <dgm:t>
        <a:bodyPr/>
        <a:lstStyle/>
        <a:p>
          <a:endParaRPr lang="en-US"/>
        </a:p>
      </dgm:t>
    </dgm:pt>
    <dgm:pt modelId="{D7409634-EA6A-4763-8DBB-8A8E8A586F85}" type="sibTrans" cxnId="{69CEB160-E034-447B-99F2-8B1E37A6A79B}">
      <dgm:prSet/>
      <dgm:spPr/>
      <dgm:t>
        <a:bodyPr/>
        <a:lstStyle/>
        <a:p>
          <a:endParaRPr lang="en-US"/>
        </a:p>
      </dgm:t>
    </dgm:pt>
    <dgm:pt modelId="{2B7FF667-E3B4-4DDF-8AC5-D713E2A64A87}">
      <dgm:prSet phldrT="[Text]" custT="1"/>
      <dgm:spPr>
        <a:solidFill>
          <a:srgbClr val="931E30"/>
        </a:solidFill>
      </dgm:spPr>
      <dgm:t>
        <a:bodyPr/>
        <a:lstStyle/>
        <a:p>
          <a:r>
            <a:rPr lang="en-US" sz="2200" dirty="0">
              <a:solidFill>
                <a:srgbClr val="FFFFFF"/>
              </a:solidFill>
              <a:latin typeface="Aptos" panose="020B0004020202020204" pitchFamily="34" charset="0"/>
            </a:rPr>
            <a:t>Early Intervention Lead Agencies</a:t>
          </a:r>
        </a:p>
      </dgm:t>
    </dgm:pt>
    <dgm:pt modelId="{96D9A39B-C01D-4552-8F5A-18D5FE235CFC}" type="parTrans" cxnId="{53633CE7-10B3-42F7-94DC-9FFF61B1E58B}">
      <dgm:prSet/>
      <dgm:spPr/>
      <dgm:t>
        <a:bodyPr/>
        <a:lstStyle/>
        <a:p>
          <a:endParaRPr lang="en-US"/>
        </a:p>
      </dgm:t>
    </dgm:pt>
    <dgm:pt modelId="{7E8EEBFF-293C-419B-8D18-A957D4E52CE2}" type="sibTrans" cxnId="{53633CE7-10B3-42F7-94DC-9FFF61B1E58B}">
      <dgm:prSet/>
      <dgm:spPr/>
      <dgm:t>
        <a:bodyPr/>
        <a:lstStyle/>
        <a:p>
          <a:endParaRPr lang="en-US"/>
        </a:p>
      </dgm:t>
    </dgm:pt>
    <dgm:pt modelId="{E419E58E-28FA-4032-BD90-F46804F72604}" type="pres">
      <dgm:prSet presAssocID="{0918A729-BEE4-422C-ABF0-70312A7437EB}" presName="composite" presStyleCnt="0">
        <dgm:presLayoutVars>
          <dgm:chMax val="5"/>
          <dgm:dir/>
          <dgm:animLvl val="ctr"/>
          <dgm:resizeHandles val="exact"/>
        </dgm:presLayoutVars>
      </dgm:prSet>
      <dgm:spPr/>
    </dgm:pt>
    <dgm:pt modelId="{21412DF6-273C-436C-8E1B-A777C89F7CC9}" type="pres">
      <dgm:prSet presAssocID="{0918A729-BEE4-422C-ABF0-70312A7437EB}" presName="cycle" presStyleCnt="0"/>
      <dgm:spPr/>
    </dgm:pt>
    <dgm:pt modelId="{F0FC28E8-E727-4EA2-8E32-DA2E94C9AE99}" type="pres">
      <dgm:prSet presAssocID="{0918A729-BEE4-422C-ABF0-70312A7437EB}" presName="centerShape" presStyleCnt="0"/>
      <dgm:spPr/>
    </dgm:pt>
    <dgm:pt modelId="{CB5230D0-BA47-4615-8383-1CE2CD77917B}" type="pres">
      <dgm:prSet presAssocID="{0918A729-BEE4-422C-ABF0-70312A7437EB}" presName="connSite" presStyleLbl="node1" presStyleIdx="0" presStyleCnt="4"/>
      <dgm:spPr/>
    </dgm:pt>
    <dgm:pt modelId="{C591B013-9125-4AFD-9F5A-07600F22B193}" type="pres">
      <dgm:prSet presAssocID="{0918A729-BEE4-422C-ABF0-70312A7437EB}" presName="visible" presStyleLbl="node1" presStyleIdx="0" presStyleCnt="4" custScaleX="167931" custScaleY="160864" custLinFactNeighborX="-22661" custLinFactNeighborY="-4802"/>
      <dgm:spPr>
        <a:solidFill>
          <a:schemeClr val="accent4">
            <a:lumMod val="50000"/>
          </a:schemeClr>
        </a:solidFill>
      </dgm:spPr>
    </dgm:pt>
    <dgm:pt modelId="{787E7F71-3FDE-4F32-957A-828A4F989137}" type="pres">
      <dgm:prSet presAssocID="{9A1AD0FF-8ABA-4256-B68A-1C0404D83D8A}" presName="Name25" presStyleLbl="parChTrans1D1" presStyleIdx="0" presStyleCnt="3"/>
      <dgm:spPr/>
    </dgm:pt>
    <dgm:pt modelId="{B0D47318-5078-41D7-8368-EA0BBAC76977}" type="pres">
      <dgm:prSet presAssocID="{5677BC03-D157-40CA-AB1E-42F4D86AFB0B}" presName="node" presStyleCnt="0"/>
      <dgm:spPr/>
    </dgm:pt>
    <dgm:pt modelId="{9E0766BF-601C-4F36-996E-4406E9D1B593}" type="pres">
      <dgm:prSet presAssocID="{5677BC03-D157-40CA-AB1E-42F4D86AFB0B}" presName="parentNode" presStyleLbl="node1" presStyleIdx="1" presStyleCnt="4" custScaleX="225742" custScaleY="119234" custLinFactX="47730" custLinFactNeighborX="100000" custLinFactNeighborY="15858">
        <dgm:presLayoutVars>
          <dgm:chMax val="1"/>
          <dgm:bulletEnabled val="1"/>
        </dgm:presLayoutVars>
      </dgm:prSet>
      <dgm:spPr>
        <a:prstGeom prst="roundRect">
          <a:avLst/>
        </a:prstGeom>
      </dgm:spPr>
    </dgm:pt>
    <dgm:pt modelId="{547030BA-1831-4933-82E1-77AFFEB88D65}" type="pres">
      <dgm:prSet presAssocID="{5677BC03-D157-40CA-AB1E-42F4D86AFB0B}" presName="childNode" presStyleLbl="revTx" presStyleIdx="0" presStyleCnt="0">
        <dgm:presLayoutVars>
          <dgm:bulletEnabled val="1"/>
        </dgm:presLayoutVars>
      </dgm:prSet>
      <dgm:spPr/>
    </dgm:pt>
    <dgm:pt modelId="{F5A169BE-0C20-4750-9700-B274BE550508}" type="pres">
      <dgm:prSet presAssocID="{E27997AE-238E-4DB7-AEF1-5C85F5D04669}" presName="Name25" presStyleLbl="parChTrans1D1" presStyleIdx="1" presStyleCnt="3"/>
      <dgm:spPr/>
    </dgm:pt>
    <dgm:pt modelId="{05E2B0B5-94F7-4761-BA66-ACBF543C9EFA}" type="pres">
      <dgm:prSet presAssocID="{55D86EB8-FBD9-47AA-ADAA-EBEA37E5F5B2}" presName="node" presStyleCnt="0"/>
      <dgm:spPr/>
    </dgm:pt>
    <dgm:pt modelId="{2156A616-D530-4B85-B303-F2F9CB0E1C61}" type="pres">
      <dgm:prSet presAssocID="{55D86EB8-FBD9-47AA-ADAA-EBEA37E5F5B2}" presName="parentNode" presStyleLbl="node1" presStyleIdx="2" presStyleCnt="4" custScaleX="235001" custScaleY="88093" custLinFactX="192817" custLinFactNeighborX="200000" custLinFactNeighborY="-6924">
        <dgm:presLayoutVars>
          <dgm:chMax val="1"/>
          <dgm:bulletEnabled val="1"/>
        </dgm:presLayoutVars>
      </dgm:prSet>
      <dgm:spPr>
        <a:prstGeom prst="roundRect">
          <a:avLst/>
        </a:prstGeom>
      </dgm:spPr>
    </dgm:pt>
    <dgm:pt modelId="{B0B813CF-E955-4A4A-AEDF-DCDF1F1DCC96}" type="pres">
      <dgm:prSet presAssocID="{55D86EB8-FBD9-47AA-ADAA-EBEA37E5F5B2}" presName="childNode" presStyleLbl="revTx" presStyleIdx="0" presStyleCnt="0">
        <dgm:presLayoutVars>
          <dgm:bulletEnabled val="1"/>
        </dgm:presLayoutVars>
      </dgm:prSet>
      <dgm:spPr/>
    </dgm:pt>
    <dgm:pt modelId="{9375E34C-427E-4AD5-AC5A-5118CE53A867}" type="pres">
      <dgm:prSet presAssocID="{96D9A39B-C01D-4552-8F5A-18D5FE235CFC}" presName="Name25" presStyleLbl="parChTrans1D1" presStyleIdx="2" presStyleCnt="3"/>
      <dgm:spPr/>
    </dgm:pt>
    <dgm:pt modelId="{3C5D4D76-8C65-4898-8BA4-9C493383C14E}" type="pres">
      <dgm:prSet presAssocID="{2B7FF667-E3B4-4DDF-8AC5-D713E2A64A87}" presName="node" presStyleCnt="0"/>
      <dgm:spPr/>
    </dgm:pt>
    <dgm:pt modelId="{70572933-3709-48DF-8907-B6AC2C2EC438}" type="pres">
      <dgm:prSet presAssocID="{2B7FF667-E3B4-4DDF-8AC5-D713E2A64A87}" presName="parentNode" presStyleLbl="node1" presStyleIdx="3" presStyleCnt="4" custScaleX="210000" custScaleY="120174" custLinFactX="47050" custLinFactNeighborX="100000" custLinFactNeighborY="-23111">
        <dgm:presLayoutVars>
          <dgm:chMax val="1"/>
          <dgm:bulletEnabled val="1"/>
        </dgm:presLayoutVars>
      </dgm:prSet>
      <dgm:spPr>
        <a:prstGeom prst="roundRect">
          <a:avLst/>
        </a:prstGeom>
      </dgm:spPr>
    </dgm:pt>
    <dgm:pt modelId="{9C874D0B-5D65-4C95-9D59-AA44A07AC730}" type="pres">
      <dgm:prSet presAssocID="{2B7FF667-E3B4-4DDF-8AC5-D713E2A64A87}" presName="childNode" presStyleLbl="revTx" presStyleIdx="0" presStyleCnt="0">
        <dgm:presLayoutVars>
          <dgm:bulletEnabled val="1"/>
        </dgm:presLayoutVars>
      </dgm:prSet>
      <dgm:spPr/>
    </dgm:pt>
  </dgm:ptLst>
  <dgm:cxnLst>
    <dgm:cxn modelId="{985CB525-ED3D-4495-BFFB-77ADA7F4DB0D}" type="presOf" srcId="{9A1AD0FF-8ABA-4256-B68A-1C0404D83D8A}" destId="{787E7F71-3FDE-4F32-957A-828A4F989137}" srcOrd="0" destOrd="0" presId="urn:microsoft.com/office/officeart/2005/8/layout/radial2"/>
    <dgm:cxn modelId="{C537C436-F744-4033-A5BD-0363C431F58E}" srcId="{0918A729-BEE4-422C-ABF0-70312A7437EB}" destId="{5677BC03-D157-40CA-AB1E-42F4D86AFB0B}" srcOrd="0" destOrd="0" parTransId="{9A1AD0FF-8ABA-4256-B68A-1C0404D83D8A}" sibTransId="{BBD4D188-020E-4731-844D-959B9D33B66F}"/>
    <dgm:cxn modelId="{69CEB160-E034-447B-99F2-8B1E37A6A79B}" srcId="{0918A729-BEE4-422C-ABF0-70312A7437EB}" destId="{55D86EB8-FBD9-47AA-ADAA-EBEA37E5F5B2}" srcOrd="1" destOrd="0" parTransId="{E27997AE-238E-4DB7-AEF1-5C85F5D04669}" sibTransId="{D7409634-EA6A-4763-8DBB-8A8E8A586F85}"/>
    <dgm:cxn modelId="{69B90C62-22C7-4483-8474-F5048FA602CB}" type="presOf" srcId="{55D86EB8-FBD9-47AA-ADAA-EBEA37E5F5B2}" destId="{2156A616-D530-4B85-B303-F2F9CB0E1C61}" srcOrd="0" destOrd="0" presId="urn:microsoft.com/office/officeart/2005/8/layout/radial2"/>
    <dgm:cxn modelId="{A8081E72-5378-4311-B8A0-990FA3044853}" type="presOf" srcId="{2B7FF667-E3B4-4DDF-8AC5-D713E2A64A87}" destId="{70572933-3709-48DF-8907-B6AC2C2EC438}" srcOrd="0" destOrd="0" presId="urn:microsoft.com/office/officeart/2005/8/layout/radial2"/>
    <dgm:cxn modelId="{8CC03872-3085-4414-9608-386A21E2CCBE}" type="presOf" srcId="{E27997AE-238E-4DB7-AEF1-5C85F5D04669}" destId="{F5A169BE-0C20-4750-9700-B274BE550508}" srcOrd="0" destOrd="0" presId="urn:microsoft.com/office/officeart/2005/8/layout/radial2"/>
    <dgm:cxn modelId="{07C7F8AB-BFFB-463B-94F6-BA69C725E90B}" type="presOf" srcId="{0918A729-BEE4-422C-ABF0-70312A7437EB}" destId="{E419E58E-28FA-4032-BD90-F46804F72604}" srcOrd="0" destOrd="0" presId="urn:microsoft.com/office/officeart/2005/8/layout/radial2"/>
    <dgm:cxn modelId="{18E88EB1-64F2-4B31-8F69-8002232C36F3}" type="presOf" srcId="{96D9A39B-C01D-4552-8F5A-18D5FE235CFC}" destId="{9375E34C-427E-4AD5-AC5A-5118CE53A867}" srcOrd="0" destOrd="0" presId="urn:microsoft.com/office/officeart/2005/8/layout/radial2"/>
    <dgm:cxn modelId="{161A47B2-BFD0-41F4-84D0-B6EA7F4AC174}" type="presOf" srcId="{5677BC03-D157-40CA-AB1E-42F4D86AFB0B}" destId="{9E0766BF-601C-4F36-996E-4406E9D1B593}" srcOrd="0" destOrd="0" presId="urn:microsoft.com/office/officeart/2005/8/layout/radial2"/>
    <dgm:cxn modelId="{53633CE7-10B3-42F7-94DC-9FFF61B1E58B}" srcId="{0918A729-BEE4-422C-ABF0-70312A7437EB}" destId="{2B7FF667-E3B4-4DDF-8AC5-D713E2A64A87}" srcOrd="2" destOrd="0" parTransId="{96D9A39B-C01D-4552-8F5A-18D5FE235CFC}" sibTransId="{7E8EEBFF-293C-419B-8D18-A957D4E52CE2}"/>
    <dgm:cxn modelId="{FB47F4CA-FA54-4B20-9E61-9B3B10F6695A}" type="presParOf" srcId="{E419E58E-28FA-4032-BD90-F46804F72604}" destId="{21412DF6-273C-436C-8E1B-A777C89F7CC9}" srcOrd="0" destOrd="0" presId="urn:microsoft.com/office/officeart/2005/8/layout/radial2"/>
    <dgm:cxn modelId="{54402CC1-174B-4007-9EB0-206715B30CEB}" type="presParOf" srcId="{21412DF6-273C-436C-8E1B-A777C89F7CC9}" destId="{F0FC28E8-E727-4EA2-8E32-DA2E94C9AE99}" srcOrd="0" destOrd="0" presId="urn:microsoft.com/office/officeart/2005/8/layout/radial2"/>
    <dgm:cxn modelId="{A73708BB-8321-4062-9A9B-72C74FBD7DBD}" type="presParOf" srcId="{F0FC28E8-E727-4EA2-8E32-DA2E94C9AE99}" destId="{CB5230D0-BA47-4615-8383-1CE2CD77917B}" srcOrd="0" destOrd="0" presId="urn:microsoft.com/office/officeart/2005/8/layout/radial2"/>
    <dgm:cxn modelId="{B1CB35E9-774B-4FEE-A116-C00E80AC4C79}" type="presParOf" srcId="{F0FC28E8-E727-4EA2-8E32-DA2E94C9AE99}" destId="{C591B013-9125-4AFD-9F5A-07600F22B193}" srcOrd="1" destOrd="0" presId="urn:microsoft.com/office/officeart/2005/8/layout/radial2"/>
    <dgm:cxn modelId="{7ABB47E2-DEBB-48DD-B424-408C7182AA1F}" type="presParOf" srcId="{21412DF6-273C-436C-8E1B-A777C89F7CC9}" destId="{787E7F71-3FDE-4F32-957A-828A4F989137}" srcOrd="1" destOrd="0" presId="urn:microsoft.com/office/officeart/2005/8/layout/radial2"/>
    <dgm:cxn modelId="{F0BC8359-4E89-4BA6-B1B0-64E87BB1E21E}" type="presParOf" srcId="{21412DF6-273C-436C-8E1B-A777C89F7CC9}" destId="{B0D47318-5078-41D7-8368-EA0BBAC76977}" srcOrd="2" destOrd="0" presId="urn:microsoft.com/office/officeart/2005/8/layout/radial2"/>
    <dgm:cxn modelId="{988041CF-2D50-44FA-820F-CEE195E3278E}" type="presParOf" srcId="{B0D47318-5078-41D7-8368-EA0BBAC76977}" destId="{9E0766BF-601C-4F36-996E-4406E9D1B593}" srcOrd="0" destOrd="0" presId="urn:microsoft.com/office/officeart/2005/8/layout/radial2"/>
    <dgm:cxn modelId="{5F290079-89F8-44DF-8680-9534391E5B15}" type="presParOf" srcId="{B0D47318-5078-41D7-8368-EA0BBAC76977}" destId="{547030BA-1831-4933-82E1-77AFFEB88D65}" srcOrd="1" destOrd="0" presId="urn:microsoft.com/office/officeart/2005/8/layout/radial2"/>
    <dgm:cxn modelId="{0BA997E9-797C-4FA6-9C41-124717F20F6F}" type="presParOf" srcId="{21412DF6-273C-436C-8E1B-A777C89F7CC9}" destId="{F5A169BE-0C20-4750-9700-B274BE550508}" srcOrd="3" destOrd="0" presId="urn:microsoft.com/office/officeart/2005/8/layout/radial2"/>
    <dgm:cxn modelId="{20E637F6-B999-41D0-9C52-6C61A697C62D}" type="presParOf" srcId="{21412DF6-273C-436C-8E1B-A777C89F7CC9}" destId="{05E2B0B5-94F7-4761-BA66-ACBF543C9EFA}" srcOrd="4" destOrd="0" presId="urn:microsoft.com/office/officeart/2005/8/layout/radial2"/>
    <dgm:cxn modelId="{04BF7907-9DEB-481B-BACE-5B1AA4AB7014}" type="presParOf" srcId="{05E2B0B5-94F7-4761-BA66-ACBF543C9EFA}" destId="{2156A616-D530-4B85-B303-F2F9CB0E1C61}" srcOrd="0" destOrd="0" presId="urn:microsoft.com/office/officeart/2005/8/layout/radial2"/>
    <dgm:cxn modelId="{31938B12-370F-45FD-980F-63696A7E7B08}" type="presParOf" srcId="{05E2B0B5-94F7-4761-BA66-ACBF543C9EFA}" destId="{B0B813CF-E955-4A4A-AEDF-DCDF1F1DCC96}" srcOrd="1" destOrd="0" presId="urn:microsoft.com/office/officeart/2005/8/layout/radial2"/>
    <dgm:cxn modelId="{59F4CDC0-BD90-48A5-9BD9-B08E2222F06B}" type="presParOf" srcId="{21412DF6-273C-436C-8E1B-A777C89F7CC9}" destId="{9375E34C-427E-4AD5-AC5A-5118CE53A867}" srcOrd="5" destOrd="0" presId="urn:microsoft.com/office/officeart/2005/8/layout/radial2"/>
    <dgm:cxn modelId="{96848C83-F189-42CF-BB55-ED755257FE83}" type="presParOf" srcId="{21412DF6-273C-436C-8E1B-A777C89F7CC9}" destId="{3C5D4D76-8C65-4898-8BA4-9C493383C14E}" srcOrd="6" destOrd="0" presId="urn:microsoft.com/office/officeart/2005/8/layout/radial2"/>
    <dgm:cxn modelId="{7802D902-4D95-4A2D-AAA4-686AE707A306}" type="presParOf" srcId="{3C5D4D76-8C65-4898-8BA4-9C493383C14E}" destId="{70572933-3709-48DF-8907-B6AC2C2EC438}" srcOrd="0" destOrd="0" presId="urn:microsoft.com/office/officeart/2005/8/layout/radial2"/>
    <dgm:cxn modelId="{C1146F96-0742-4BC1-A8DE-1FC26695A056}" type="presParOf" srcId="{3C5D4D76-8C65-4898-8BA4-9C493383C14E}" destId="{9C874D0B-5D65-4C95-9D59-AA44A07AC730}" srcOrd="1" destOrd="0" presId="urn:microsoft.com/office/officeart/2005/8/layout/radial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5E34C-427E-4AD5-AC5A-5118CE53A867}">
      <dsp:nvSpPr>
        <dsp:cNvPr id="0" name=""/>
        <dsp:cNvSpPr/>
      </dsp:nvSpPr>
      <dsp:spPr>
        <a:xfrm rot="1234681">
          <a:off x="3821767" y="2242892"/>
          <a:ext cx="1337806" cy="31596"/>
        </a:xfrm>
        <a:custGeom>
          <a:avLst/>
          <a:gdLst/>
          <a:ahLst/>
          <a:cxnLst/>
          <a:rect l="0" t="0" r="0" b="0"/>
          <a:pathLst>
            <a:path>
              <a:moveTo>
                <a:pt x="0" y="15798"/>
              </a:moveTo>
              <a:lnTo>
                <a:pt x="1337806" y="15798"/>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5A169BE-0C20-4750-9700-B274BE550508}">
      <dsp:nvSpPr>
        <dsp:cNvPr id="0" name=""/>
        <dsp:cNvSpPr/>
      </dsp:nvSpPr>
      <dsp:spPr>
        <a:xfrm rot="21554029">
          <a:off x="3864288" y="1748797"/>
          <a:ext cx="3547822" cy="31596"/>
        </a:xfrm>
        <a:custGeom>
          <a:avLst/>
          <a:gdLst/>
          <a:ahLst/>
          <a:cxnLst/>
          <a:rect l="0" t="0" r="0" b="0"/>
          <a:pathLst>
            <a:path>
              <a:moveTo>
                <a:pt x="0" y="15798"/>
              </a:moveTo>
              <a:lnTo>
                <a:pt x="3547822" y="15798"/>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87E7F71-3FDE-4F32-957A-828A4F989137}">
      <dsp:nvSpPr>
        <dsp:cNvPr id="0" name=""/>
        <dsp:cNvSpPr/>
      </dsp:nvSpPr>
      <dsp:spPr>
        <a:xfrm rot="20278399">
          <a:off x="3816405" y="1288965"/>
          <a:ext cx="1316361" cy="31596"/>
        </a:xfrm>
        <a:custGeom>
          <a:avLst/>
          <a:gdLst/>
          <a:ahLst/>
          <a:cxnLst/>
          <a:rect l="0" t="0" r="0" b="0"/>
          <a:pathLst>
            <a:path>
              <a:moveTo>
                <a:pt x="0" y="15798"/>
              </a:moveTo>
              <a:lnTo>
                <a:pt x="1316361" y="15798"/>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591B013-9125-4AFD-9F5A-07600F22B193}">
      <dsp:nvSpPr>
        <dsp:cNvPr id="0" name=""/>
        <dsp:cNvSpPr/>
      </dsp:nvSpPr>
      <dsp:spPr>
        <a:xfrm>
          <a:off x="1415953" y="322849"/>
          <a:ext cx="2903256" cy="2781079"/>
        </a:xfrm>
        <a:prstGeom prst="ellips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E0766BF-601C-4F36-996E-4406E9D1B593}">
      <dsp:nvSpPr>
        <dsp:cNvPr id="0" name=""/>
        <dsp:cNvSpPr/>
      </dsp:nvSpPr>
      <dsp:spPr>
        <a:xfrm>
          <a:off x="4843396" y="63471"/>
          <a:ext cx="2341628" cy="1236818"/>
        </a:xfrm>
        <a:prstGeom prst="roundRect">
          <a:avLst/>
        </a:prstGeom>
        <a:solidFill>
          <a:srgbClr val="4796B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State Educational Agencies</a:t>
          </a:r>
        </a:p>
      </dsp:txBody>
      <dsp:txXfrm>
        <a:off x="4903772" y="123847"/>
        <a:ext cx="2220876" cy="1116066"/>
      </dsp:txXfrm>
    </dsp:sp>
    <dsp:sp modelId="{2156A616-D530-4B85-B303-F2F9CB0E1C61}">
      <dsp:nvSpPr>
        <dsp:cNvPr id="0" name=""/>
        <dsp:cNvSpPr/>
      </dsp:nvSpPr>
      <dsp:spPr>
        <a:xfrm>
          <a:off x="7411177" y="1267689"/>
          <a:ext cx="2437672" cy="913791"/>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rPr>
            <a:t>OSEP-funded</a:t>
          </a:r>
          <a:r>
            <a:rPr lang="en-US" sz="2200" kern="1200" dirty="0">
              <a:solidFill>
                <a:schemeClr val="tx1"/>
              </a:solidFill>
            </a:rPr>
            <a:t> </a:t>
          </a:r>
          <a:r>
            <a:rPr lang="en-US" sz="2200" kern="1200" dirty="0">
              <a:solidFill>
                <a:srgbClr val="FFFFFF"/>
              </a:solidFill>
            </a:rPr>
            <a:t>Parent</a:t>
          </a:r>
          <a:r>
            <a:rPr lang="en-US" sz="2200" kern="1200" dirty="0">
              <a:solidFill>
                <a:schemeClr val="tx1"/>
              </a:solidFill>
            </a:rPr>
            <a:t> </a:t>
          </a:r>
          <a:r>
            <a:rPr lang="en-US" sz="2200" kern="1200" dirty="0">
              <a:solidFill>
                <a:srgbClr val="FFFFFF"/>
              </a:solidFill>
            </a:rPr>
            <a:t>Centers</a:t>
          </a:r>
        </a:p>
      </dsp:txBody>
      <dsp:txXfrm>
        <a:off x="7455785" y="1312297"/>
        <a:ext cx="2348456" cy="824575"/>
      </dsp:txXfrm>
    </dsp:sp>
    <dsp:sp modelId="{70572933-3709-48DF-8907-B6AC2C2EC438}">
      <dsp:nvSpPr>
        <dsp:cNvPr id="0" name=""/>
        <dsp:cNvSpPr/>
      </dsp:nvSpPr>
      <dsp:spPr>
        <a:xfrm>
          <a:off x="4938400" y="2212415"/>
          <a:ext cx="2178336" cy="1246568"/>
        </a:xfrm>
        <a:prstGeom prst="roundRect">
          <a:avLst/>
        </a:prstGeom>
        <a:solidFill>
          <a:srgbClr val="931E3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ptos" panose="020B0004020202020204" pitchFamily="34" charset="0"/>
            </a:rPr>
            <a:t>Early Intervention Lead Agencies</a:t>
          </a:r>
        </a:p>
      </dsp:txBody>
      <dsp:txXfrm>
        <a:off x="4999252" y="2273267"/>
        <a:ext cx="2056632" cy="1124864"/>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F80D91-9478-0C76-BFB8-3D23D5A6B2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5881B9-F116-E134-5F82-49A30F2C27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934A7D-7B7F-488B-AA78-B5FAFBF5943D}" type="datetimeFigureOut">
              <a:rPr lang="en-US" smtClean="0"/>
              <a:t>9/3/2025</a:t>
            </a:fld>
            <a:endParaRPr lang="en-US"/>
          </a:p>
        </p:txBody>
      </p:sp>
      <p:sp>
        <p:nvSpPr>
          <p:cNvPr id="4" name="Footer Placeholder 3">
            <a:extLst>
              <a:ext uri="{FF2B5EF4-FFF2-40B4-BE49-F238E27FC236}">
                <a16:creationId xmlns:a16="http://schemas.microsoft.com/office/drawing/2014/main" id="{F6ADB68A-42A8-EBBE-E057-230F22A76D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BA59ED-6A43-5A9D-4A70-C3BB6A6517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90F9C3-2622-45B3-9A75-C0465CA3DBA0}" type="slidenum">
              <a:rPr lang="en-US" smtClean="0"/>
              <a:t>‹#›</a:t>
            </a:fld>
            <a:endParaRPr lang="en-US"/>
          </a:p>
        </p:txBody>
      </p:sp>
    </p:spTree>
    <p:extLst>
      <p:ext uri="{BB962C8B-B14F-4D97-AF65-F5344CB8AC3E}">
        <p14:creationId xmlns:p14="http://schemas.microsoft.com/office/powerpoint/2010/main" val="4110415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CA19A-5E76-4AE2-A453-BFA8D2DACBCC}" type="datetimeFigureOut">
              <a:rPr lang="en-US" smtClean="0"/>
              <a:t>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4D15D-94BA-4ED1-A06E-3F83917AB7EC}" type="slidenum">
              <a:rPr lang="en-US" smtClean="0"/>
              <a:t>‹#›</a:t>
            </a:fld>
            <a:endParaRPr lang="en-US"/>
          </a:p>
        </p:txBody>
      </p:sp>
    </p:spTree>
    <p:extLst>
      <p:ext uri="{BB962C8B-B14F-4D97-AF65-F5344CB8AC3E}">
        <p14:creationId xmlns:p14="http://schemas.microsoft.com/office/powerpoint/2010/main" val="8662649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1</a:t>
            </a:fld>
            <a:endParaRPr lang="en-US"/>
          </a:p>
        </p:txBody>
      </p:sp>
    </p:spTree>
    <p:extLst>
      <p:ext uri="{BB962C8B-B14F-4D97-AF65-F5344CB8AC3E}">
        <p14:creationId xmlns:p14="http://schemas.microsoft.com/office/powerpoint/2010/main" val="1314798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CADRE's Dispute Resolution Dashboard is organized into five areas. The landing page brings you to the Dispute Resolution Overview Page showing five tabs. The first is the dispute resolution overview tab housing the charts where all dispute resolution activity is combined. Here you'll find graphs for all dispute resolution activity by school year and states. </a:t>
            </a:r>
          </a:p>
          <a:p>
            <a:endParaRPr lang="en-US"/>
          </a:p>
          <a:p>
            <a:r>
              <a:rPr lang="en-US" dirty="0"/>
              <a:t>You'll also find the “Relative Use of Dispute Resolution Options” chart which will be explained later in this presentation. The other tabs present data for the four dispute resolution options individually. Specifically, written state complaints, mediation, due process and expedited due process.</a:t>
            </a:r>
          </a:p>
        </p:txBody>
      </p:sp>
      <p:sp>
        <p:nvSpPr>
          <p:cNvPr id="4" name="Slide Number Placeholder 3"/>
          <p:cNvSpPr>
            <a:spLocks noGrp="1"/>
          </p:cNvSpPr>
          <p:nvPr>
            <p:ph type="sldNum" sz="quarter" idx="5"/>
          </p:nvPr>
        </p:nvSpPr>
        <p:spPr/>
        <p:txBody>
          <a:bodyPr/>
          <a:lstStyle/>
          <a:p>
            <a:fld id="{25CACC31-1050-46B4-9F19-2605034B25FF}" type="slidenum">
              <a:rPr lang="en-US" smtClean="0"/>
              <a:t>11</a:t>
            </a:fld>
            <a:endParaRPr lang="en-US"/>
          </a:p>
        </p:txBody>
      </p:sp>
    </p:spTree>
    <p:extLst>
      <p:ext uri="{BB962C8B-B14F-4D97-AF65-F5344CB8AC3E}">
        <p14:creationId xmlns:p14="http://schemas.microsoft.com/office/powerpoint/2010/main" val="145522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spcAft>
                <a:spcPts val="600"/>
              </a:spcAft>
              <a:buFont typeface="Arial" panose="020B0604020202020204" pitchFamily="34" charset="0"/>
              <a:buNone/>
            </a:pPr>
            <a:r>
              <a:rPr lang="en-US" sz="1200" b="0" dirty="0">
                <a:latin typeface="Aptos" panose="020B0004020202020204" pitchFamily="34" charset="0"/>
              </a:rPr>
              <a:t>The Dashboard gives users the ability to compare states to each other, as well as to the national average. Additionally, it offers the ability to look at an individual state’s data over time. I will explain how to use the Dashboard to compare dispute resolution activity by event or by a state’s Child Count, how to compare across school years, how to compare states to other states or the national average, </a:t>
            </a:r>
          </a:p>
          <a:p>
            <a:pPr marL="57150" indent="0">
              <a:lnSpc>
                <a:spcPct val="90000"/>
              </a:lnSpc>
              <a:spcAft>
                <a:spcPts val="600"/>
              </a:spcAft>
              <a:buFont typeface="Arial" panose="020B0604020202020204" pitchFamily="34" charset="0"/>
              <a:buNone/>
            </a:pPr>
            <a:r>
              <a:rPr lang="en-US" sz="1200" b="0" dirty="0">
                <a:latin typeface="Aptos" panose="020B0004020202020204" pitchFamily="34" charset="0"/>
              </a:rPr>
              <a:t>how to examine the longitudinal trends or view single year snapshots, and finally I'll explain the "Relative Use of Dispute Resolution Options" chart. First, we’ll look at how to Compare by Event or Per 10000 Child Count.</a:t>
            </a:r>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12</a:t>
            </a:fld>
            <a:endParaRPr lang="en-US"/>
          </a:p>
        </p:txBody>
      </p:sp>
    </p:spTree>
    <p:extLst>
      <p:ext uri="{BB962C8B-B14F-4D97-AF65-F5344CB8AC3E}">
        <p14:creationId xmlns:p14="http://schemas.microsoft.com/office/powerpoint/2010/main" val="214196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13</a:t>
            </a:fld>
            <a:endParaRPr lang="en-US"/>
          </a:p>
        </p:txBody>
      </p:sp>
    </p:spTree>
    <p:extLst>
      <p:ext uri="{BB962C8B-B14F-4D97-AF65-F5344CB8AC3E}">
        <p14:creationId xmlns:p14="http://schemas.microsoft.com/office/powerpoint/2010/main" val="2978137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number of </a:t>
            </a:r>
            <a:r>
              <a:rPr lang="en-US" sz="1200" b="0" i="1" u="none" strike="noStrike" kern="1200" baseline="0" dirty="0">
                <a:solidFill>
                  <a:schemeClr val="tx1"/>
                </a:solidFill>
                <a:latin typeface="+mn-lt"/>
                <a:ea typeface="+mn-ea"/>
                <a:cs typeface="+mn-cs"/>
              </a:rPr>
              <a:t>WSC Filed </a:t>
            </a:r>
            <a:r>
              <a:rPr lang="en-US" sz="1200" b="0" i="0" u="none" strike="noStrike" kern="1200" baseline="0" dirty="0">
                <a:solidFill>
                  <a:schemeClr val="tx1"/>
                </a:solidFill>
                <a:latin typeface="+mn-lt"/>
                <a:ea typeface="+mn-ea"/>
                <a:cs typeface="+mn-cs"/>
              </a:rPr>
              <a:t>remained relatively steady between SY 2013 and SY 2019, with an average rate of 5,267 </a:t>
            </a:r>
            <a:r>
              <a:rPr lang="en-US" sz="1200" b="0" i="1" u="none" strike="noStrike" kern="1200" baseline="0" dirty="0">
                <a:solidFill>
                  <a:schemeClr val="tx1"/>
                </a:solidFill>
                <a:latin typeface="+mn-lt"/>
                <a:ea typeface="+mn-ea"/>
                <a:cs typeface="+mn-cs"/>
              </a:rPr>
              <a:t>WSCs filed </a:t>
            </a:r>
            <a:r>
              <a:rPr lang="en-US" sz="1200" b="0" i="0" u="none" strike="noStrike" kern="1200" baseline="0" dirty="0">
                <a:solidFill>
                  <a:schemeClr val="tx1"/>
                </a:solidFill>
                <a:latin typeface="+mn-lt"/>
                <a:ea typeface="+mn-ea"/>
                <a:cs typeface="+mn-cs"/>
              </a:rPr>
              <a:t>per year during that period. However, since SY 2021, WSC filings have experienced a marked trend upward. </a:t>
            </a:r>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15</a:t>
            </a:fld>
            <a:endParaRPr lang="en-US"/>
          </a:p>
        </p:txBody>
      </p:sp>
    </p:spTree>
    <p:extLst>
      <p:ext uri="{BB962C8B-B14F-4D97-AF65-F5344CB8AC3E}">
        <p14:creationId xmlns:p14="http://schemas.microsoft.com/office/powerpoint/2010/main" val="3895522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B2AC5-6F1F-6588-F576-309BFD636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70721-4FB8-1E7B-83F4-9F7AEBC04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EF9279-C71E-0D04-916E-4AD6CD4CB0CC}"/>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A23C6039-D768-E8D1-3A8A-D9C417EBEB82}"/>
              </a:ext>
            </a:extLst>
          </p:cNvPr>
          <p:cNvSpPr>
            <a:spLocks noGrp="1"/>
          </p:cNvSpPr>
          <p:nvPr>
            <p:ph type="sldNum" sz="quarter" idx="5"/>
          </p:nvPr>
        </p:nvSpPr>
        <p:spPr/>
        <p:txBody>
          <a:bodyPr/>
          <a:lstStyle/>
          <a:p>
            <a:fld id="{3A0CBBFA-1ACF-B346-97FB-802F59F4FB60}" type="slidenum">
              <a:rPr lang="en-US" smtClean="0"/>
              <a:t>16</a:t>
            </a:fld>
            <a:endParaRPr lang="en-US"/>
          </a:p>
        </p:txBody>
      </p:sp>
    </p:spTree>
    <p:extLst>
      <p:ext uri="{BB962C8B-B14F-4D97-AF65-F5344CB8AC3E}">
        <p14:creationId xmlns:p14="http://schemas.microsoft.com/office/powerpoint/2010/main" val="781618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why the study was commissioned </a:t>
            </a:r>
          </a:p>
        </p:txBody>
      </p:sp>
      <p:sp>
        <p:nvSpPr>
          <p:cNvPr id="4" name="Slide Number Placeholder 3"/>
          <p:cNvSpPr>
            <a:spLocks noGrp="1"/>
          </p:cNvSpPr>
          <p:nvPr>
            <p:ph type="sldNum" sz="quarter" idx="5"/>
          </p:nvPr>
        </p:nvSpPr>
        <p:spPr/>
        <p:txBody>
          <a:bodyPr/>
          <a:lstStyle/>
          <a:p>
            <a:fld id="{3A0CBBFA-1ACF-B346-97FB-802F59F4FB60}" type="slidenum">
              <a:rPr lang="en-US" smtClean="0"/>
              <a:t>17</a:t>
            </a:fld>
            <a:endParaRPr lang="en-US"/>
          </a:p>
        </p:txBody>
      </p:sp>
    </p:spTree>
    <p:extLst>
      <p:ext uri="{BB962C8B-B14F-4D97-AF65-F5344CB8AC3E}">
        <p14:creationId xmlns:p14="http://schemas.microsoft.com/office/powerpoint/2010/main" val="251436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18</a:t>
            </a:fld>
            <a:endParaRPr lang="en-US"/>
          </a:p>
        </p:txBody>
      </p:sp>
    </p:spTree>
    <p:extLst>
      <p:ext uri="{BB962C8B-B14F-4D97-AF65-F5344CB8AC3E}">
        <p14:creationId xmlns:p14="http://schemas.microsoft.com/office/powerpoint/2010/main" val="3597537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19</a:t>
            </a:fld>
            <a:endParaRPr lang="en-US"/>
          </a:p>
        </p:txBody>
      </p:sp>
    </p:spTree>
    <p:extLst>
      <p:ext uri="{BB962C8B-B14F-4D97-AF65-F5344CB8AC3E}">
        <p14:creationId xmlns:p14="http://schemas.microsoft.com/office/powerpoint/2010/main" val="850990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Angie</a:t>
            </a:r>
          </a:p>
          <a:p>
            <a:endParaRPr lang="en-US"/>
          </a:p>
        </p:txBody>
      </p:sp>
      <p:sp>
        <p:nvSpPr>
          <p:cNvPr id="4" name="Slide Number Placeholder 3"/>
          <p:cNvSpPr>
            <a:spLocks noGrp="1"/>
          </p:cNvSpPr>
          <p:nvPr>
            <p:ph type="sldNum" sz="quarter" idx="5"/>
          </p:nvPr>
        </p:nvSpPr>
        <p:spPr/>
        <p:txBody>
          <a:bodyPr/>
          <a:lstStyle/>
          <a:p>
            <a:fld id="{3A0CBBFA-1ACF-B346-97FB-802F59F4FB60}" type="slidenum">
              <a:rPr lang="en-US" smtClean="0"/>
              <a:t>20</a:t>
            </a:fld>
            <a:endParaRPr lang="en-US"/>
          </a:p>
        </p:txBody>
      </p:sp>
    </p:spTree>
    <p:extLst>
      <p:ext uri="{BB962C8B-B14F-4D97-AF65-F5344CB8AC3E}">
        <p14:creationId xmlns:p14="http://schemas.microsoft.com/office/powerpoint/2010/main" val="289827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Angie</a:t>
            </a:r>
          </a:p>
          <a:p>
            <a:endParaRPr lang="en-US"/>
          </a:p>
        </p:txBody>
      </p:sp>
      <p:sp>
        <p:nvSpPr>
          <p:cNvPr id="4" name="Slide Number Placeholder 3"/>
          <p:cNvSpPr>
            <a:spLocks noGrp="1"/>
          </p:cNvSpPr>
          <p:nvPr>
            <p:ph type="sldNum" sz="quarter" idx="5"/>
          </p:nvPr>
        </p:nvSpPr>
        <p:spPr/>
        <p:txBody>
          <a:bodyPr/>
          <a:lstStyle/>
          <a:p>
            <a:fld id="{3A0CBBFA-1ACF-B346-97FB-802F59F4FB60}" type="slidenum">
              <a:rPr lang="en-US" smtClean="0"/>
              <a:t>21</a:t>
            </a:fld>
            <a:endParaRPr lang="en-US"/>
          </a:p>
        </p:txBody>
      </p:sp>
    </p:spTree>
    <p:extLst>
      <p:ext uri="{BB962C8B-B14F-4D97-AF65-F5344CB8AC3E}">
        <p14:creationId xmlns:p14="http://schemas.microsoft.com/office/powerpoint/2010/main" val="52297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Good Morning/Afternoon. Thank you for joining us today, Before we get started, we’d love to get a sense for who is in the room with us today?</a:t>
            </a:r>
          </a:p>
          <a:p>
            <a:pPr marL="0" marR="0" lvl="0" indent="0" algn="l" rtl="0">
              <a:lnSpc>
                <a:spcPct val="100000"/>
              </a:lnSpc>
              <a:spcBef>
                <a:spcPts val="0"/>
              </a:spcBef>
              <a:spcAft>
                <a:spcPts val="0"/>
              </a:spcAft>
              <a:buClr>
                <a:schemeClr val="dk1"/>
              </a:buClr>
              <a:buSzPts val="1200"/>
              <a:buFont typeface="Calibri"/>
              <a:buNone/>
            </a:pPr>
            <a:r>
              <a:rPr lang="en-US"/>
              <a:t>We’re thrilled to be here with all of you. The collective knowledge and experience in this room is incredible.</a:t>
            </a:r>
          </a:p>
          <a:p>
            <a:pPr marL="0" marR="0" lvl="0" indent="0" algn="l" rtl="0">
              <a:lnSpc>
                <a:spcPct val="100000"/>
              </a:lnSpc>
              <a:spcBef>
                <a:spcPts val="0"/>
              </a:spcBef>
              <a:spcAft>
                <a:spcPts val="0"/>
              </a:spcAft>
              <a:buClr>
                <a:schemeClr val="dk1"/>
              </a:buClr>
              <a:buSzPts val="1200"/>
              <a:buFont typeface="Calibri"/>
              <a:buNone/>
            </a:pPr>
            <a:r>
              <a:rPr lang="en-US"/>
              <a:t>Directors, Attorneys, Who else? </a:t>
            </a:r>
          </a:p>
          <a:p>
            <a:pPr marL="0" marR="0" lvl="0" indent="0" algn="l" rtl="0">
              <a:lnSpc>
                <a:spcPct val="100000"/>
              </a:lnSpc>
              <a:spcBef>
                <a:spcPts val="0"/>
              </a:spcBef>
              <a:spcAft>
                <a:spcPts val="0"/>
              </a:spcAft>
              <a:buClr>
                <a:schemeClr val="dk1"/>
              </a:buClr>
              <a:buSzPts val="1200"/>
              <a:buFont typeface="Calibri"/>
              <a:buNone/>
            </a:pPr>
            <a:r>
              <a:rPr lang="en-US"/>
              <a:t>District size- rural, suburban, urban</a:t>
            </a:r>
          </a:p>
          <a:p>
            <a:pPr marL="0" marR="0" lvl="0" indent="0" algn="l" rtl="0">
              <a:lnSpc>
                <a:spcPct val="100000"/>
              </a:lnSpc>
              <a:spcBef>
                <a:spcPts val="0"/>
              </a:spcBef>
              <a:spcAft>
                <a:spcPts val="0"/>
              </a:spcAft>
              <a:buClr>
                <a:schemeClr val="dk1"/>
              </a:buClr>
              <a:buSzPts val="1200"/>
              <a:buFont typeface="Calibri"/>
              <a:buNone/>
            </a:pPr>
            <a:r>
              <a:rPr lang="en-US"/>
              <a:t>States represented? </a:t>
            </a:r>
          </a:p>
          <a:p>
            <a:pPr marL="0" marR="0" lvl="0" indent="0" algn="l" rtl="0">
              <a:lnSpc>
                <a:spcPct val="100000"/>
              </a:lnSpc>
              <a:spcBef>
                <a:spcPts val="0"/>
              </a:spcBef>
              <a:spcAft>
                <a:spcPts val="0"/>
              </a:spcAft>
              <a:buClr>
                <a:schemeClr val="dk1"/>
              </a:buClr>
              <a:buSzPts val="1200"/>
              <a:buFont typeface="Calibri"/>
              <a:buNone/>
            </a:pPr>
            <a:endParaRPr/>
          </a:p>
        </p:txBody>
      </p:sp>
      <p:sp>
        <p:nvSpPr>
          <p:cNvPr id="525" name="Google Shape;52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907611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Angie</a:t>
            </a:r>
          </a:p>
          <a:p>
            <a:endParaRPr lang="en-US"/>
          </a:p>
        </p:txBody>
      </p:sp>
      <p:sp>
        <p:nvSpPr>
          <p:cNvPr id="4" name="Slide Number Placeholder 3"/>
          <p:cNvSpPr>
            <a:spLocks noGrp="1"/>
          </p:cNvSpPr>
          <p:nvPr>
            <p:ph type="sldNum" sz="quarter" idx="5"/>
          </p:nvPr>
        </p:nvSpPr>
        <p:spPr/>
        <p:txBody>
          <a:bodyPr/>
          <a:lstStyle/>
          <a:p>
            <a:fld id="{3A0CBBFA-1ACF-B346-97FB-802F59F4FB60}" type="slidenum">
              <a:rPr lang="en-US" smtClean="0"/>
              <a:t>22</a:t>
            </a:fld>
            <a:endParaRPr lang="en-US"/>
          </a:p>
        </p:txBody>
      </p:sp>
    </p:spTree>
    <p:extLst>
      <p:ext uri="{BB962C8B-B14F-4D97-AF65-F5344CB8AC3E}">
        <p14:creationId xmlns:p14="http://schemas.microsoft.com/office/powerpoint/2010/main" val="2711384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Angie</a:t>
            </a:r>
          </a:p>
          <a:p>
            <a:endParaRPr lang="en-US"/>
          </a:p>
        </p:txBody>
      </p:sp>
      <p:sp>
        <p:nvSpPr>
          <p:cNvPr id="4" name="Slide Number Placeholder 3"/>
          <p:cNvSpPr>
            <a:spLocks noGrp="1"/>
          </p:cNvSpPr>
          <p:nvPr>
            <p:ph type="sldNum" sz="quarter" idx="5"/>
          </p:nvPr>
        </p:nvSpPr>
        <p:spPr/>
        <p:txBody>
          <a:bodyPr/>
          <a:lstStyle/>
          <a:p>
            <a:fld id="{3A0CBBFA-1ACF-B346-97FB-802F59F4FB60}" type="slidenum">
              <a:rPr lang="en-US" smtClean="0"/>
              <a:t>23</a:t>
            </a:fld>
            <a:endParaRPr lang="en-US"/>
          </a:p>
        </p:txBody>
      </p:sp>
    </p:spTree>
    <p:extLst>
      <p:ext uri="{BB962C8B-B14F-4D97-AF65-F5344CB8AC3E}">
        <p14:creationId xmlns:p14="http://schemas.microsoft.com/office/powerpoint/2010/main" val="3460909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share data and resources on effective practice. </a:t>
            </a:r>
          </a:p>
          <a:p>
            <a:r>
              <a:rPr lang="en-US" dirty="0"/>
              <a:t>But before we start, we’re acknowledging that a gap in implementation exists</a:t>
            </a:r>
          </a:p>
        </p:txBody>
      </p:sp>
      <p:sp>
        <p:nvSpPr>
          <p:cNvPr id="4" name="Slide Number Placeholder 3"/>
          <p:cNvSpPr>
            <a:spLocks noGrp="1"/>
          </p:cNvSpPr>
          <p:nvPr>
            <p:ph type="sldNum" sz="quarter" idx="5"/>
          </p:nvPr>
        </p:nvSpPr>
        <p:spPr/>
        <p:txBody>
          <a:bodyPr/>
          <a:lstStyle/>
          <a:p>
            <a:fld id="{3A0CBBFA-1ACF-B346-97FB-802F59F4FB60}" type="slidenum">
              <a:rPr lang="en-US" smtClean="0"/>
              <a:t>24</a:t>
            </a:fld>
            <a:endParaRPr lang="en-US"/>
          </a:p>
        </p:txBody>
      </p:sp>
    </p:spTree>
    <p:extLst>
      <p:ext uri="{BB962C8B-B14F-4D97-AF65-F5344CB8AC3E}">
        <p14:creationId xmlns:p14="http://schemas.microsoft.com/office/powerpoint/2010/main" val="291249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25</a:t>
            </a:fld>
            <a:endParaRPr lang="en-US"/>
          </a:p>
        </p:txBody>
      </p:sp>
    </p:spTree>
    <p:extLst>
      <p:ext uri="{BB962C8B-B14F-4D97-AF65-F5344CB8AC3E}">
        <p14:creationId xmlns:p14="http://schemas.microsoft.com/office/powerpoint/2010/main" val="3951797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session, we’ve incorporated reflections and action planning into our discussion of the research and the tools. </a:t>
            </a:r>
          </a:p>
        </p:txBody>
      </p:sp>
      <p:sp>
        <p:nvSpPr>
          <p:cNvPr id="4" name="Slide Number Placeholder 3"/>
          <p:cNvSpPr>
            <a:spLocks noGrp="1"/>
          </p:cNvSpPr>
          <p:nvPr>
            <p:ph type="sldNum" sz="quarter" idx="5"/>
          </p:nvPr>
        </p:nvSpPr>
        <p:spPr/>
        <p:txBody>
          <a:bodyPr/>
          <a:lstStyle/>
          <a:p>
            <a:fld id="{3A0CBBFA-1ACF-B346-97FB-802F59F4FB60}" type="slidenum">
              <a:rPr lang="en-US" smtClean="0"/>
              <a:t>26</a:t>
            </a:fld>
            <a:endParaRPr lang="en-US"/>
          </a:p>
        </p:txBody>
      </p:sp>
    </p:spTree>
    <p:extLst>
      <p:ext uri="{BB962C8B-B14F-4D97-AF65-F5344CB8AC3E}">
        <p14:creationId xmlns:p14="http://schemas.microsoft.com/office/powerpoint/2010/main" val="1146281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91DD9-3AB0-E345-DCA8-680CFD2C7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42BA2-F733-941C-B47E-F10817807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D960D-968C-987B-DBB1-24A5E18B7379}"/>
              </a:ext>
            </a:extLst>
          </p:cNvPr>
          <p:cNvSpPr>
            <a:spLocks noGrp="1"/>
          </p:cNvSpPr>
          <p:nvPr>
            <p:ph type="body" idx="1"/>
          </p:nvPr>
        </p:nvSpPr>
        <p:spPr/>
        <p:txBody>
          <a:bodyPr/>
          <a:lstStyle/>
          <a:p>
            <a:r>
              <a:rPr lang="en-US" dirty="0"/>
              <a:t>The first proactive practice is to have effective routine practices in your district</a:t>
            </a:r>
          </a:p>
        </p:txBody>
      </p:sp>
      <p:sp>
        <p:nvSpPr>
          <p:cNvPr id="4" name="Slide Number Placeholder 3">
            <a:extLst>
              <a:ext uri="{FF2B5EF4-FFF2-40B4-BE49-F238E27FC236}">
                <a16:creationId xmlns:a16="http://schemas.microsoft.com/office/drawing/2014/main" id="{842FBA2E-E780-ED4D-9ACC-200D9A7904BE}"/>
              </a:ext>
            </a:extLst>
          </p:cNvPr>
          <p:cNvSpPr>
            <a:spLocks noGrp="1"/>
          </p:cNvSpPr>
          <p:nvPr>
            <p:ph type="sldNum" sz="quarter" idx="5"/>
          </p:nvPr>
        </p:nvSpPr>
        <p:spPr/>
        <p:txBody>
          <a:bodyPr/>
          <a:lstStyle/>
          <a:p>
            <a:fld id="{3A0CBBFA-1ACF-B346-97FB-802F59F4FB60}" type="slidenum">
              <a:rPr lang="en-US" smtClean="0"/>
              <a:t>27</a:t>
            </a:fld>
            <a:endParaRPr lang="en-US"/>
          </a:p>
        </p:txBody>
      </p:sp>
    </p:spTree>
    <p:extLst>
      <p:ext uri="{BB962C8B-B14F-4D97-AF65-F5344CB8AC3E}">
        <p14:creationId xmlns:p14="http://schemas.microsoft.com/office/powerpoint/2010/main" val="1508206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0B0004020202020204" pitchFamily="34" charset="0"/>
              <a:ea typeface="Calibri"/>
              <a:cs typeface="Calibri"/>
            </a:endParaRPr>
          </a:p>
        </p:txBody>
      </p:sp>
      <p:sp>
        <p:nvSpPr>
          <p:cNvPr id="4" name="Slide Number Placeholder 3"/>
          <p:cNvSpPr>
            <a:spLocks noGrp="1"/>
          </p:cNvSpPr>
          <p:nvPr>
            <p:ph type="sldNum" sz="quarter" idx="5"/>
          </p:nvPr>
        </p:nvSpPr>
        <p:spPr/>
        <p:txBody>
          <a:bodyPr/>
          <a:lstStyle/>
          <a:p>
            <a:fld id="{3A0CBBFA-1ACF-B346-97FB-802F59F4FB60}" type="slidenum">
              <a:rPr lang="en-US" smtClean="0"/>
              <a:t>28</a:t>
            </a:fld>
            <a:endParaRPr lang="en-US"/>
          </a:p>
        </p:txBody>
      </p:sp>
    </p:spTree>
    <p:extLst>
      <p:ext uri="{BB962C8B-B14F-4D97-AF65-F5344CB8AC3E}">
        <p14:creationId xmlns:p14="http://schemas.microsoft.com/office/powerpoint/2010/main" val="2654911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AD3B9-7C46-BF4D-0E17-038B05ADE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7634D-AFB1-4F5A-0C30-B66EDA952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1637C-5119-48CD-97C8-840DA6586F98}"/>
              </a:ext>
            </a:extLst>
          </p:cNvPr>
          <p:cNvSpPr>
            <a:spLocks noGrp="1"/>
          </p:cNvSpPr>
          <p:nvPr>
            <p:ph type="body" idx="1"/>
          </p:nvPr>
        </p:nvSpPr>
        <p:spPr/>
        <p:txBody>
          <a:bodyPr/>
          <a:lstStyle/>
          <a:p>
            <a:r>
              <a:rPr lang="en-US" dirty="0"/>
              <a:t>Elaborate on what they do well</a:t>
            </a:r>
          </a:p>
          <a:p>
            <a:endParaRPr lang="en-US" dirty="0"/>
          </a:p>
        </p:txBody>
      </p:sp>
      <p:sp>
        <p:nvSpPr>
          <p:cNvPr id="4" name="Slide Number Placeholder 3">
            <a:extLst>
              <a:ext uri="{FF2B5EF4-FFF2-40B4-BE49-F238E27FC236}">
                <a16:creationId xmlns:a16="http://schemas.microsoft.com/office/drawing/2014/main" id="{0F54A40E-9A0C-31D7-8994-6EDD79F8130D}"/>
              </a:ext>
            </a:extLst>
          </p:cNvPr>
          <p:cNvSpPr>
            <a:spLocks noGrp="1"/>
          </p:cNvSpPr>
          <p:nvPr>
            <p:ph type="sldNum" sz="quarter" idx="5"/>
          </p:nvPr>
        </p:nvSpPr>
        <p:spPr/>
        <p:txBody>
          <a:bodyPr/>
          <a:lstStyle/>
          <a:p>
            <a:fld id="{3A0CBBFA-1ACF-B346-97FB-802F59F4FB60}" type="slidenum">
              <a:rPr lang="en-US" smtClean="0"/>
              <a:t>29</a:t>
            </a:fld>
            <a:endParaRPr lang="en-US"/>
          </a:p>
        </p:txBody>
      </p:sp>
    </p:spTree>
    <p:extLst>
      <p:ext uri="{BB962C8B-B14F-4D97-AF65-F5344CB8AC3E}">
        <p14:creationId xmlns:p14="http://schemas.microsoft.com/office/powerpoint/2010/main" val="1054561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37F12-AB18-1E8B-991E-E048DF12C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57050-681D-D3E0-B837-FF23B9BC9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C25B1-69A7-9A24-779D-C657696581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A877AE-2B84-2CC6-4D43-6453C153F4F6}"/>
              </a:ext>
            </a:extLst>
          </p:cNvPr>
          <p:cNvSpPr>
            <a:spLocks noGrp="1"/>
          </p:cNvSpPr>
          <p:nvPr>
            <p:ph type="sldNum" sz="quarter" idx="5"/>
          </p:nvPr>
        </p:nvSpPr>
        <p:spPr/>
        <p:txBody>
          <a:bodyPr/>
          <a:lstStyle/>
          <a:p>
            <a:fld id="{3A0CBBFA-1ACF-B346-97FB-802F59F4FB60}" type="slidenum">
              <a:rPr lang="en-US" smtClean="0"/>
              <a:t>30</a:t>
            </a:fld>
            <a:endParaRPr lang="en-US"/>
          </a:p>
        </p:txBody>
      </p:sp>
    </p:spTree>
    <p:extLst>
      <p:ext uri="{BB962C8B-B14F-4D97-AF65-F5344CB8AC3E}">
        <p14:creationId xmlns:p14="http://schemas.microsoft.com/office/powerpoint/2010/main" val="1094812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3A0CBBFA-1ACF-B346-97FB-802F59F4FB60}" type="slidenum">
              <a:rPr lang="en-US" smtClean="0"/>
              <a:t>31</a:t>
            </a:fld>
            <a:endParaRPr lang="en-US"/>
          </a:p>
        </p:txBody>
      </p:sp>
    </p:spTree>
    <p:extLst>
      <p:ext uri="{BB962C8B-B14F-4D97-AF65-F5344CB8AC3E}">
        <p14:creationId xmlns:p14="http://schemas.microsoft.com/office/powerpoint/2010/main" val="2650056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FE18C-1618-DB65-CA01-18C025558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95F91-6B10-CD8B-0A28-A97134175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D710B-A193-F1F3-EB82-D15FF87C3A99}"/>
              </a:ext>
            </a:extLst>
          </p:cNvPr>
          <p:cNvSpPr>
            <a:spLocks noGrp="1"/>
          </p:cNvSpPr>
          <p:nvPr>
            <p:ph type="body" idx="1"/>
          </p:nvPr>
        </p:nvSpPr>
        <p:spPr/>
        <p:txBody>
          <a:bodyPr/>
          <a:lstStyle/>
          <a:p>
            <a:r>
              <a:rPr lang="en-US" dirty="0"/>
              <a:t>About CADRE</a:t>
            </a:r>
          </a:p>
        </p:txBody>
      </p:sp>
      <p:sp>
        <p:nvSpPr>
          <p:cNvPr id="4" name="Slide Number Placeholder 3">
            <a:extLst>
              <a:ext uri="{FF2B5EF4-FFF2-40B4-BE49-F238E27FC236}">
                <a16:creationId xmlns:a16="http://schemas.microsoft.com/office/drawing/2014/main" id="{A6C837CB-0680-1ECE-D4A2-09340484528B}"/>
              </a:ext>
            </a:extLst>
          </p:cNvPr>
          <p:cNvSpPr>
            <a:spLocks noGrp="1"/>
          </p:cNvSpPr>
          <p:nvPr>
            <p:ph type="sldNum" sz="quarter" idx="5"/>
          </p:nvPr>
        </p:nvSpPr>
        <p:spPr/>
        <p:txBody>
          <a:bodyPr/>
          <a:lstStyle/>
          <a:p>
            <a:fld id="{3A0CBBFA-1ACF-B346-97FB-802F59F4FB60}" type="slidenum">
              <a:rPr lang="en-US" smtClean="0"/>
              <a:t>4</a:t>
            </a:fld>
            <a:endParaRPr lang="en-US"/>
          </a:p>
        </p:txBody>
      </p:sp>
    </p:spTree>
    <p:extLst>
      <p:ext uri="{BB962C8B-B14F-4D97-AF65-F5344CB8AC3E}">
        <p14:creationId xmlns:p14="http://schemas.microsoft.com/office/powerpoint/2010/main" val="2294666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32</a:t>
            </a:fld>
            <a:endParaRPr lang="en-US"/>
          </a:p>
        </p:txBody>
      </p:sp>
    </p:spTree>
    <p:extLst>
      <p:ext uri="{BB962C8B-B14F-4D97-AF65-F5344CB8AC3E}">
        <p14:creationId xmlns:p14="http://schemas.microsoft.com/office/powerpoint/2010/main" val="2939555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33</a:t>
            </a:fld>
            <a:endParaRPr lang="en-US"/>
          </a:p>
        </p:txBody>
      </p:sp>
    </p:spTree>
    <p:extLst>
      <p:ext uri="{BB962C8B-B14F-4D97-AF65-F5344CB8AC3E}">
        <p14:creationId xmlns:p14="http://schemas.microsoft.com/office/powerpoint/2010/main" val="159542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34</a:t>
            </a:fld>
            <a:endParaRPr lang="en-US"/>
          </a:p>
        </p:txBody>
      </p:sp>
    </p:spTree>
    <p:extLst>
      <p:ext uri="{BB962C8B-B14F-4D97-AF65-F5344CB8AC3E}">
        <p14:creationId xmlns:p14="http://schemas.microsoft.com/office/powerpoint/2010/main" val="1234793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5CACC31-1050-46B4-9F19-2605034B25FF}" type="slidenum">
              <a:rPr lang="en-US" smtClean="0"/>
              <a:t>35</a:t>
            </a:fld>
            <a:endParaRPr lang="en-US"/>
          </a:p>
        </p:txBody>
      </p:sp>
    </p:spTree>
    <p:extLst>
      <p:ext uri="{BB962C8B-B14F-4D97-AF65-F5344CB8AC3E}">
        <p14:creationId xmlns:p14="http://schemas.microsoft.com/office/powerpoint/2010/main" val="3108414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2850-1A3D-ECB0-A182-EC4A4D4C3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C5DE7-467D-7B7D-9D03-B874F3E1C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31829-3273-D33C-DD56-78A58D7440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06D8BD-056C-C23A-62EC-067A2E3298D7}"/>
              </a:ext>
            </a:extLst>
          </p:cNvPr>
          <p:cNvSpPr>
            <a:spLocks noGrp="1"/>
          </p:cNvSpPr>
          <p:nvPr>
            <p:ph type="sldNum" sz="quarter" idx="5"/>
          </p:nvPr>
        </p:nvSpPr>
        <p:spPr/>
        <p:txBody>
          <a:bodyPr/>
          <a:lstStyle/>
          <a:p>
            <a:fld id="{3A0CBBFA-1ACF-B346-97FB-802F59F4FB60}" type="slidenum">
              <a:rPr lang="en-US" smtClean="0"/>
              <a:t>36</a:t>
            </a:fld>
            <a:endParaRPr lang="en-US"/>
          </a:p>
        </p:txBody>
      </p:sp>
    </p:spTree>
    <p:extLst>
      <p:ext uri="{BB962C8B-B14F-4D97-AF65-F5344CB8AC3E}">
        <p14:creationId xmlns:p14="http://schemas.microsoft.com/office/powerpoint/2010/main" val="3562050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CC7D3-00CE-4612-4C0E-24BA548BD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AC862-0568-FB48-858E-0994DA4E0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9EE28-5F49-8B00-1008-E49AED523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F9F67F-71B5-F6CE-8DE8-EE165667E4DC}"/>
              </a:ext>
            </a:extLst>
          </p:cNvPr>
          <p:cNvSpPr>
            <a:spLocks noGrp="1"/>
          </p:cNvSpPr>
          <p:nvPr>
            <p:ph type="sldNum" sz="quarter" idx="5"/>
          </p:nvPr>
        </p:nvSpPr>
        <p:spPr/>
        <p:txBody>
          <a:bodyPr/>
          <a:lstStyle/>
          <a:p>
            <a:fld id="{3A0CBBFA-1ACF-B346-97FB-802F59F4FB60}" type="slidenum">
              <a:rPr lang="en-US" smtClean="0"/>
              <a:t>37</a:t>
            </a:fld>
            <a:endParaRPr lang="en-US"/>
          </a:p>
        </p:txBody>
      </p:sp>
    </p:spTree>
    <p:extLst>
      <p:ext uri="{BB962C8B-B14F-4D97-AF65-F5344CB8AC3E}">
        <p14:creationId xmlns:p14="http://schemas.microsoft.com/office/powerpoint/2010/main" val="4238040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38</a:t>
            </a:fld>
            <a:endParaRPr lang="en-US"/>
          </a:p>
        </p:txBody>
      </p:sp>
    </p:spTree>
    <p:extLst>
      <p:ext uri="{BB962C8B-B14F-4D97-AF65-F5344CB8AC3E}">
        <p14:creationId xmlns:p14="http://schemas.microsoft.com/office/powerpoint/2010/main" val="2242898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39</a:t>
            </a:fld>
            <a:endParaRPr lang="en-US"/>
          </a:p>
        </p:txBody>
      </p:sp>
    </p:spTree>
    <p:extLst>
      <p:ext uri="{BB962C8B-B14F-4D97-AF65-F5344CB8AC3E}">
        <p14:creationId xmlns:p14="http://schemas.microsoft.com/office/powerpoint/2010/main" val="3688279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40</a:t>
            </a:fld>
            <a:endParaRPr lang="en-US"/>
          </a:p>
        </p:txBody>
      </p:sp>
    </p:spTree>
    <p:extLst>
      <p:ext uri="{BB962C8B-B14F-4D97-AF65-F5344CB8AC3E}">
        <p14:creationId xmlns:p14="http://schemas.microsoft.com/office/powerpoint/2010/main" val="2553923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41</a:t>
            </a:fld>
            <a:endParaRPr lang="en-US"/>
          </a:p>
        </p:txBody>
      </p:sp>
    </p:spTree>
    <p:extLst>
      <p:ext uri="{BB962C8B-B14F-4D97-AF65-F5344CB8AC3E}">
        <p14:creationId xmlns:p14="http://schemas.microsoft.com/office/powerpoint/2010/main" val="3983067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1998, CADRE has served as the national technical assistance center under the U.S. Department of Education’s Office of Special Education Programs (OSEP), serving all 50 states and 10 entities/territories.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5</a:t>
            </a:fld>
            <a:endParaRPr lang="en-US"/>
          </a:p>
        </p:txBody>
      </p:sp>
    </p:spTree>
    <p:extLst>
      <p:ext uri="{BB962C8B-B14F-4D97-AF65-F5344CB8AC3E}">
        <p14:creationId xmlns:p14="http://schemas.microsoft.com/office/powerpoint/2010/main" val="2097142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42</a:t>
            </a:fld>
            <a:endParaRPr lang="en-US"/>
          </a:p>
        </p:txBody>
      </p:sp>
    </p:spTree>
    <p:extLst>
      <p:ext uri="{BB962C8B-B14F-4D97-AF65-F5344CB8AC3E}">
        <p14:creationId xmlns:p14="http://schemas.microsoft.com/office/powerpoint/2010/main" val="3842776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Rosemary’s story</a:t>
            </a:r>
          </a:p>
          <a:p>
            <a:pPr marL="171450" indent="-171450">
              <a:buFontTx/>
              <a:buChar char="-"/>
            </a:pPr>
            <a:r>
              <a:rPr lang="en-US" dirty="0"/>
              <a:t>Gained support from superintendent by demonstrating how the cost is less than the cost of one due process hearing</a:t>
            </a:r>
          </a:p>
          <a:p>
            <a:pPr marL="171450" indent="-171450">
              <a:buFontTx/>
              <a:buChar char="-"/>
            </a:pPr>
            <a:r>
              <a:rPr lang="en-US" dirty="0"/>
              <a:t>Establish a contract and the roles of the liaison </a:t>
            </a:r>
          </a:p>
          <a:p>
            <a:pPr marL="171450" indent="-171450">
              <a:buFontTx/>
              <a:buChar char="-"/>
            </a:pPr>
            <a:r>
              <a:rPr lang="en-US" dirty="0"/>
              <a:t>Provides her contact information through schools</a:t>
            </a:r>
          </a:p>
        </p:txBody>
      </p:sp>
      <p:sp>
        <p:nvSpPr>
          <p:cNvPr id="4" name="Slide Number Placeholder 3"/>
          <p:cNvSpPr>
            <a:spLocks noGrp="1"/>
          </p:cNvSpPr>
          <p:nvPr>
            <p:ph type="sldNum" sz="quarter" idx="5"/>
          </p:nvPr>
        </p:nvSpPr>
        <p:spPr/>
        <p:txBody>
          <a:bodyPr/>
          <a:lstStyle/>
          <a:p>
            <a:fld id="{3A0CBBFA-1ACF-B346-97FB-802F59F4FB60}" type="slidenum">
              <a:rPr lang="en-US" smtClean="0"/>
              <a:t>43</a:t>
            </a:fld>
            <a:endParaRPr lang="en-US"/>
          </a:p>
        </p:txBody>
      </p:sp>
    </p:spTree>
    <p:extLst>
      <p:ext uri="{BB962C8B-B14F-4D97-AF65-F5344CB8AC3E}">
        <p14:creationId xmlns:p14="http://schemas.microsoft.com/office/powerpoint/2010/main" val="626170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44</a:t>
            </a:fld>
            <a:endParaRPr lang="en-US"/>
          </a:p>
        </p:txBody>
      </p:sp>
    </p:spTree>
    <p:extLst>
      <p:ext uri="{BB962C8B-B14F-4D97-AF65-F5344CB8AC3E}">
        <p14:creationId xmlns:p14="http://schemas.microsoft.com/office/powerpoint/2010/main" val="200132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45</a:t>
            </a:fld>
            <a:endParaRPr lang="en-US"/>
          </a:p>
        </p:txBody>
      </p:sp>
    </p:spTree>
    <p:extLst>
      <p:ext uri="{BB962C8B-B14F-4D97-AF65-F5344CB8AC3E}">
        <p14:creationId xmlns:p14="http://schemas.microsoft.com/office/powerpoint/2010/main" val="1643843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46</a:t>
            </a:fld>
            <a:endParaRPr lang="en-US"/>
          </a:p>
        </p:txBody>
      </p:sp>
    </p:spTree>
    <p:extLst>
      <p:ext uri="{BB962C8B-B14F-4D97-AF65-F5344CB8AC3E}">
        <p14:creationId xmlns:p14="http://schemas.microsoft.com/office/powerpoint/2010/main" val="19874055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198E7-4444-7C9D-032A-2547A0DE4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875C5-A05D-E314-81D6-F6BC990203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FAD3A-FBB2-583D-8A99-5DB5B970E47E}"/>
              </a:ext>
            </a:extLst>
          </p:cNvPr>
          <p:cNvSpPr>
            <a:spLocks noGrp="1"/>
          </p:cNvSpPr>
          <p:nvPr>
            <p:ph type="body" idx="1"/>
          </p:nvPr>
        </p:nvSpPr>
        <p:spPr/>
        <p:txBody>
          <a:bodyPr/>
          <a:lstStyle/>
          <a:p>
            <a:r>
              <a:rPr lang="en-US" dirty="0"/>
              <a:t>Mel</a:t>
            </a:r>
          </a:p>
        </p:txBody>
      </p:sp>
      <p:sp>
        <p:nvSpPr>
          <p:cNvPr id="4" name="Slide Number Placeholder 3">
            <a:extLst>
              <a:ext uri="{FF2B5EF4-FFF2-40B4-BE49-F238E27FC236}">
                <a16:creationId xmlns:a16="http://schemas.microsoft.com/office/drawing/2014/main" id="{07CF62DB-817E-9638-E181-4CF6680E9E89}"/>
              </a:ext>
            </a:extLst>
          </p:cNvPr>
          <p:cNvSpPr>
            <a:spLocks noGrp="1"/>
          </p:cNvSpPr>
          <p:nvPr>
            <p:ph type="sldNum" sz="quarter" idx="5"/>
          </p:nvPr>
        </p:nvSpPr>
        <p:spPr/>
        <p:txBody>
          <a:bodyPr/>
          <a:lstStyle/>
          <a:p>
            <a:fld id="{3A0CBBFA-1ACF-B346-97FB-802F59F4FB60}" type="slidenum">
              <a:rPr lang="en-US" smtClean="0"/>
              <a:t>47</a:t>
            </a:fld>
            <a:endParaRPr lang="en-US"/>
          </a:p>
        </p:txBody>
      </p:sp>
    </p:spTree>
    <p:extLst>
      <p:ext uri="{BB962C8B-B14F-4D97-AF65-F5344CB8AC3E}">
        <p14:creationId xmlns:p14="http://schemas.microsoft.com/office/powerpoint/2010/main" val="2188348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Mel</a:t>
            </a:r>
          </a:p>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48</a:t>
            </a:fld>
            <a:endParaRPr lang="en-US"/>
          </a:p>
        </p:txBody>
      </p:sp>
    </p:spTree>
    <p:extLst>
      <p:ext uri="{BB962C8B-B14F-4D97-AF65-F5344CB8AC3E}">
        <p14:creationId xmlns:p14="http://schemas.microsoft.com/office/powerpoint/2010/main" val="3931014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49</a:t>
            </a:fld>
            <a:endParaRPr lang="en-US"/>
          </a:p>
        </p:txBody>
      </p:sp>
    </p:spTree>
    <p:extLst>
      <p:ext uri="{BB962C8B-B14F-4D97-AF65-F5344CB8AC3E}">
        <p14:creationId xmlns:p14="http://schemas.microsoft.com/office/powerpoint/2010/main" val="3642490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50</a:t>
            </a:fld>
            <a:endParaRPr lang="en-US"/>
          </a:p>
        </p:txBody>
      </p:sp>
    </p:spTree>
    <p:extLst>
      <p:ext uri="{BB962C8B-B14F-4D97-AF65-F5344CB8AC3E}">
        <p14:creationId xmlns:p14="http://schemas.microsoft.com/office/powerpoint/2010/main" val="2260860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51</a:t>
            </a:fld>
            <a:endParaRPr lang="en-US"/>
          </a:p>
        </p:txBody>
      </p:sp>
    </p:spTree>
    <p:extLst>
      <p:ext uri="{BB962C8B-B14F-4D97-AF65-F5344CB8AC3E}">
        <p14:creationId xmlns:p14="http://schemas.microsoft.com/office/powerpoint/2010/main" val="178449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87EF0-DE97-1E04-CDC1-091D1AF983E7}"/>
            </a:ext>
          </a:extLst>
        </p:cNvPr>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4082567E-FF04-047C-3397-38DB7DDCF8E6}"/>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93DCF2FE-0C50-112C-3453-F5675E0FC9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ptos" panose="020B0004020202020204" pitchFamily="34" charset="0"/>
            </a:endParaRPr>
          </a:p>
        </p:txBody>
      </p:sp>
      <p:sp>
        <p:nvSpPr>
          <p:cNvPr id="53252" name="Slide Number Placeholder 3">
            <a:extLst>
              <a:ext uri="{FF2B5EF4-FFF2-40B4-BE49-F238E27FC236}">
                <a16:creationId xmlns:a16="http://schemas.microsoft.com/office/drawing/2014/main" id="{ED5DFA53-62A3-3496-A2FA-769E23E612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4400">
                <a:solidFill>
                  <a:srgbClr val="D21C29"/>
                </a:solidFill>
                <a:latin typeface="Arial" panose="020B0604020202020204" pitchFamily="34" charset="0"/>
                <a:ea typeface="MS PGothic" panose="020B0600070205080204" pitchFamily="34" charset="-128"/>
              </a:defRPr>
            </a:lvl1pPr>
            <a:lvl2pPr marL="742950" indent="-285750" defTabSz="938213">
              <a:defRPr sz="4400">
                <a:solidFill>
                  <a:srgbClr val="D21C29"/>
                </a:solidFill>
                <a:latin typeface="Arial" panose="020B0604020202020204" pitchFamily="34" charset="0"/>
                <a:ea typeface="MS PGothic" panose="020B0600070205080204" pitchFamily="34" charset="-128"/>
              </a:defRPr>
            </a:lvl2pPr>
            <a:lvl3pPr marL="1143000" indent="-228600" defTabSz="938213">
              <a:defRPr sz="4400">
                <a:solidFill>
                  <a:srgbClr val="D21C29"/>
                </a:solidFill>
                <a:latin typeface="Arial" panose="020B0604020202020204" pitchFamily="34" charset="0"/>
                <a:ea typeface="MS PGothic" panose="020B0600070205080204" pitchFamily="34" charset="-128"/>
              </a:defRPr>
            </a:lvl3pPr>
            <a:lvl4pPr marL="1600200" indent="-228600" defTabSz="938213">
              <a:defRPr sz="4400">
                <a:solidFill>
                  <a:srgbClr val="D21C29"/>
                </a:solidFill>
                <a:latin typeface="Arial" panose="020B0604020202020204" pitchFamily="34" charset="0"/>
                <a:ea typeface="MS PGothic" panose="020B0600070205080204" pitchFamily="34" charset="-128"/>
              </a:defRPr>
            </a:lvl4pPr>
            <a:lvl5pPr marL="2057400" indent="-228600" defTabSz="938213">
              <a:defRPr sz="4400">
                <a:solidFill>
                  <a:srgbClr val="D21C29"/>
                </a:solidFill>
                <a:latin typeface="Arial" panose="020B0604020202020204" pitchFamily="34" charset="0"/>
                <a:ea typeface="MS PGothic" panose="020B0600070205080204" pitchFamily="34" charset="-128"/>
              </a:defRPr>
            </a:lvl5pPr>
            <a:lvl6pPr marL="2514600" indent="-228600" defTabSz="938213" eaLnBrk="0" fontAlgn="base" hangingPunct="0">
              <a:spcBef>
                <a:spcPct val="0"/>
              </a:spcBef>
              <a:spcAft>
                <a:spcPct val="0"/>
              </a:spcAft>
              <a:defRPr sz="4400">
                <a:solidFill>
                  <a:srgbClr val="D21C29"/>
                </a:solidFill>
                <a:latin typeface="Arial" panose="020B0604020202020204" pitchFamily="34" charset="0"/>
                <a:ea typeface="MS PGothic" panose="020B0600070205080204" pitchFamily="34" charset="-128"/>
              </a:defRPr>
            </a:lvl6pPr>
            <a:lvl7pPr marL="2971800" indent="-228600" defTabSz="938213" eaLnBrk="0" fontAlgn="base" hangingPunct="0">
              <a:spcBef>
                <a:spcPct val="0"/>
              </a:spcBef>
              <a:spcAft>
                <a:spcPct val="0"/>
              </a:spcAft>
              <a:defRPr sz="4400">
                <a:solidFill>
                  <a:srgbClr val="D21C29"/>
                </a:solidFill>
                <a:latin typeface="Arial" panose="020B0604020202020204" pitchFamily="34" charset="0"/>
                <a:ea typeface="MS PGothic" panose="020B0600070205080204" pitchFamily="34" charset="-128"/>
              </a:defRPr>
            </a:lvl7pPr>
            <a:lvl8pPr marL="3429000" indent="-228600" defTabSz="938213" eaLnBrk="0" fontAlgn="base" hangingPunct="0">
              <a:spcBef>
                <a:spcPct val="0"/>
              </a:spcBef>
              <a:spcAft>
                <a:spcPct val="0"/>
              </a:spcAft>
              <a:defRPr sz="4400">
                <a:solidFill>
                  <a:srgbClr val="D21C29"/>
                </a:solidFill>
                <a:latin typeface="Arial" panose="020B0604020202020204" pitchFamily="34" charset="0"/>
                <a:ea typeface="MS PGothic" panose="020B0600070205080204" pitchFamily="34" charset="-128"/>
              </a:defRPr>
            </a:lvl8pPr>
            <a:lvl9pPr marL="3886200" indent="-228600" defTabSz="938213" eaLnBrk="0" fontAlgn="base" hangingPunct="0">
              <a:spcBef>
                <a:spcPct val="0"/>
              </a:spcBef>
              <a:spcAft>
                <a:spcPct val="0"/>
              </a:spcAft>
              <a:defRPr sz="4400">
                <a:solidFill>
                  <a:srgbClr val="D21C29"/>
                </a:solidFill>
                <a:latin typeface="Arial" panose="020B0604020202020204" pitchFamily="34" charset="0"/>
                <a:ea typeface="MS PGothic" panose="020B0600070205080204" pitchFamily="34" charset="-128"/>
              </a:defRPr>
            </a:lvl9pPr>
          </a:lstStyle>
          <a:p>
            <a:fld id="{B071D98E-6FCB-4521-AB01-1C8DFEEE8EAE}" type="slidenum">
              <a:rPr lang="en-US" altLang="en-US" sz="1300">
                <a:solidFill>
                  <a:schemeClr val="tx1"/>
                </a:solidFill>
                <a:latin typeface="Aptos" panose="020B0004020202020204" pitchFamily="34" charset="0"/>
              </a:rPr>
              <a:pPr/>
              <a:t>6</a:t>
            </a:fld>
            <a:endParaRPr lang="en-US" altLang="en-US" sz="1300" dirty="0">
              <a:solidFill>
                <a:schemeClr val="tx1"/>
              </a:solidFill>
              <a:latin typeface="Aptos" panose="020B0004020202020204" pitchFamily="34" charset="0"/>
            </a:endParaRPr>
          </a:p>
        </p:txBody>
      </p:sp>
      <p:sp>
        <p:nvSpPr>
          <p:cNvPr id="2" name="Date Placeholder 1">
            <a:extLst>
              <a:ext uri="{FF2B5EF4-FFF2-40B4-BE49-F238E27FC236}">
                <a16:creationId xmlns:a16="http://schemas.microsoft.com/office/drawing/2014/main" id="{B1D8C26B-41D0-0C6C-8BD6-310E7B09B9F9}"/>
              </a:ext>
            </a:extLst>
          </p:cNvPr>
          <p:cNvSpPr>
            <a:spLocks noGrp="1"/>
          </p:cNvSpPr>
          <p:nvPr>
            <p:ph type="dt" sz="quarter" idx="1"/>
          </p:nvPr>
        </p:nvSpPr>
        <p:spPr/>
        <p:txBody>
          <a:bodyPr/>
          <a:lstStyle/>
          <a:p>
            <a:pPr>
              <a:defRPr/>
            </a:pPr>
            <a:r>
              <a:rPr lang="en-US"/>
              <a:t>May 30, 2019</a:t>
            </a:r>
          </a:p>
        </p:txBody>
      </p:sp>
      <p:sp>
        <p:nvSpPr>
          <p:cNvPr id="3" name="Header Placeholder 2">
            <a:extLst>
              <a:ext uri="{FF2B5EF4-FFF2-40B4-BE49-F238E27FC236}">
                <a16:creationId xmlns:a16="http://schemas.microsoft.com/office/drawing/2014/main" id="{30E6686D-943D-0E8C-E81F-2E6E4F9D3FAA}"/>
              </a:ext>
            </a:extLst>
          </p:cNvPr>
          <p:cNvSpPr>
            <a:spLocks noGrp="1"/>
          </p:cNvSpPr>
          <p:nvPr>
            <p:ph type="hdr" sz="quarter"/>
          </p:nvPr>
        </p:nvSpPr>
        <p:spPr/>
        <p:txBody>
          <a:bodyPr/>
          <a:lstStyle/>
          <a:p>
            <a:pPr>
              <a:defRPr/>
            </a:pPr>
            <a:r>
              <a:rPr lang="en-US"/>
              <a:t>Region B Conference</a:t>
            </a:r>
          </a:p>
        </p:txBody>
      </p:sp>
    </p:spTree>
    <p:extLst>
      <p:ext uri="{BB962C8B-B14F-4D97-AF65-F5344CB8AC3E}">
        <p14:creationId xmlns:p14="http://schemas.microsoft.com/office/powerpoint/2010/main" val="2550082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52</a:t>
            </a:fld>
            <a:endParaRPr lang="en-US"/>
          </a:p>
        </p:txBody>
      </p:sp>
    </p:spTree>
    <p:extLst>
      <p:ext uri="{BB962C8B-B14F-4D97-AF65-F5344CB8AC3E}">
        <p14:creationId xmlns:p14="http://schemas.microsoft.com/office/powerpoint/2010/main" val="4218646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54</a:t>
            </a:fld>
            <a:endParaRPr lang="en-US"/>
          </a:p>
        </p:txBody>
      </p:sp>
    </p:spTree>
    <p:extLst>
      <p:ext uri="{BB962C8B-B14F-4D97-AF65-F5344CB8AC3E}">
        <p14:creationId xmlns:p14="http://schemas.microsoft.com/office/powerpoint/2010/main" val="20970307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55</a:t>
            </a:fld>
            <a:endParaRPr lang="en-US"/>
          </a:p>
        </p:txBody>
      </p:sp>
    </p:spTree>
    <p:extLst>
      <p:ext uri="{BB962C8B-B14F-4D97-AF65-F5344CB8AC3E}">
        <p14:creationId xmlns:p14="http://schemas.microsoft.com/office/powerpoint/2010/main" val="22966444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56</a:t>
            </a:fld>
            <a:endParaRPr lang="en-US"/>
          </a:p>
        </p:txBody>
      </p:sp>
    </p:spTree>
    <p:extLst>
      <p:ext uri="{BB962C8B-B14F-4D97-AF65-F5344CB8AC3E}">
        <p14:creationId xmlns:p14="http://schemas.microsoft.com/office/powerpoint/2010/main" val="40133081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57</a:t>
            </a:fld>
            <a:endParaRPr lang="en-US"/>
          </a:p>
        </p:txBody>
      </p:sp>
    </p:spTree>
    <p:extLst>
      <p:ext uri="{BB962C8B-B14F-4D97-AF65-F5344CB8AC3E}">
        <p14:creationId xmlns:p14="http://schemas.microsoft.com/office/powerpoint/2010/main" val="3399613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CACC31-1050-46B4-9F19-2605034B25FF}" type="slidenum">
              <a:rPr lang="en-US" smtClean="0"/>
              <a:t>58</a:t>
            </a:fld>
            <a:endParaRPr lang="en-US"/>
          </a:p>
        </p:txBody>
      </p:sp>
    </p:spTree>
    <p:extLst>
      <p:ext uri="{BB962C8B-B14F-4D97-AF65-F5344CB8AC3E}">
        <p14:creationId xmlns:p14="http://schemas.microsoft.com/office/powerpoint/2010/main" val="5957941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59</a:t>
            </a:fld>
            <a:endParaRPr lang="en-US"/>
          </a:p>
        </p:txBody>
      </p:sp>
    </p:spTree>
    <p:extLst>
      <p:ext uri="{BB962C8B-B14F-4D97-AF65-F5344CB8AC3E}">
        <p14:creationId xmlns:p14="http://schemas.microsoft.com/office/powerpoint/2010/main" val="28088415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60</a:t>
            </a:fld>
            <a:endParaRPr lang="en-US"/>
          </a:p>
        </p:txBody>
      </p:sp>
    </p:spTree>
    <p:extLst>
      <p:ext uri="{BB962C8B-B14F-4D97-AF65-F5344CB8AC3E}">
        <p14:creationId xmlns:p14="http://schemas.microsoft.com/office/powerpoint/2010/main" val="8960072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61</a:t>
            </a:fld>
            <a:endParaRPr lang="en-US"/>
          </a:p>
        </p:txBody>
      </p:sp>
    </p:spTree>
    <p:extLst>
      <p:ext uri="{BB962C8B-B14F-4D97-AF65-F5344CB8AC3E}">
        <p14:creationId xmlns:p14="http://schemas.microsoft.com/office/powerpoint/2010/main" val="31035863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62</a:t>
            </a:fld>
            <a:endParaRPr lang="en-US"/>
          </a:p>
        </p:txBody>
      </p:sp>
    </p:spTree>
    <p:extLst>
      <p:ext uri="{BB962C8B-B14F-4D97-AF65-F5344CB8AC3E}">
        <p14:creationId xmlns:p14="http://schemas.microsoft.com/office/powerpoint/2010/main" val="2186327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90E54-5592-4217-ABEE-AB58FC0C02B8}" type="slidenum">
              <a:rPr lang="en-US" smtClean="0"/>
              <a:t>7</a:t>
            </a:fld>
            <a:endParaRPr lang="en-US"/>
          </a:p>
        </p:txBody>
      </p:sp>
    </p:spTree>
    <p:extLst>
      <p:ext uri="{BB962C8B-B14F-4D97-AF65-F5344CB8AC3E}">
        <p14:creationId xmlns:p14="http://schemas.microsoft.com/office/powerpoint/2010/main" val="2872102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94D12-F6C9-1B7A-1587-91AC23841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97F4C-2F94-EBF8-BC8F-03FD82843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D9C7E-74E6-AB08-13D0-64BEBEAF6B1F}"/>
              </a:ext>
            </a:extLst>
          </p:cNvPr>
          <p:cNvSpPr>
            <a:spLocks noGrp="1"/>
          </p:cNvSpPr>
          <p:nvPr>
            <p:ph type="body" idx="1"/>
          </p:nvPr>
        </p:nvSpPr>
        <p:spPr/>
        <p:txBody>
          <a:bodyPr/>
          <a:lstStyle/>
          <a:p>
            <a:r>
              <a:rPr lang="en-US" dirty="0"/>
              <a:t>The final Proactive Practice that emerged as a theme from the study is to Engage In Continuous Improvement</a:t>
            </a:r>
          </a:p>
        </p:txBody>
      </p:sp>
      <p:sp>
        <p:nvSpPr>
          <p:cNvPr id="4" name="Slide Number Placeholder 3">
            <a:extLst>
              <a:ext uri="{FF2B5EF4-FFF2-40B4-BE49-F238E27FC236}">
                <a16:creationId xmlns:a16="http://schemas.microsoft.com/office/drawing/2014/main" id="{3A6C40B5-5493-9499-D2A5-D4E0D2CB7B8E}"/>
              </a:ext>
            </a:extLst>
          </p:cNvPr>
          <p:cNvSpPr>
            <a:spLocks noGrp="1"/>
          </p:cNvSpPr>
          <p:nvPr>
            <p:ph type="sldNum" sz="quarter" idx="5"/>
          </p:nvPr>
        </p:nvSpPr>
        <p:spPr/>
        <p:txBody>
          <a:bodyPr/>
          <a:lstStyle/>
          <a:p>
            <a:fld id="{3A0CBBFA-1ACF-B346-97FB-802F59F4FB60}" type="slidenum">
              <a:rPr lang="en-US" smtClean="0"/>
              <a:t>63</a:t>
            </a:fld>
            <a:endParaRPr lang="en-US"/>
          </a:p>
        </p:txBody>
      </p:sp>
    </p:spTree>
    <p:extLst>
      <p:ext uri="{BB962C8B-B14F-4D97-AF65-F5344CB8AC3E}">
        <p14:creationId xmlns:p14="http://schemas.microsoft.com/office/powerpoint/2010/main" val="10802367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64</a:t>
            </a:fld>
            <a:endParaRPr lang="en-US"/>
          </a:p>
        </p:txBody>
      </p:sp>
    </p:spTree>
    <p:extLst>
      <p:ext uri="{BB962C8B-B14F-4D97-AF65-F5344CB8AC3E}">
        <p14:creationId xmlns:p14="http://schemas.microsoft.com/office/powerpoint/2010/main" val="34897812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65</a:t>
            </a:fld>
            <a:endParaRPr lang="en-US"/>
          </a:p>
        </p:txBody>
      </p:sp>
    </p:spTree>
    <p:extLst>
      <p:ext uri="{BB962C8B-B14F-4D97-AF65-F5344CB8AC3E}">
        <p14:creationId xmlns:p14="http://schemas.microsoft.com/office/powerpoint/2010/main" val="14485914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66</a:t>
            </a:fld>
            <a:endParaRPr lang="en-US"/>
          </a:p>
        </p:txBody>
      </p:sp>
    </p:spTree>
    <p:extLst>
      <p:ext uri="{BB962C8B-B14F-4D97-AF65-F5344CB8AC3E}">
        <p14:creationId xmlns:p14="http://schemas.microsoft.com/office/powerpoint/2010/main" val="4150605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67</a:t>
            </a:fld>
            <a:endParaRPr lang="en-US"/>
          </a:p>
        </p:txBody>
      </p:sp>
    </p:spTree>
    <p:extLst>
      <p:ext uri="{BB962C8B-B14F-4D97-AF65-F5344CB8AC3E}">
        <p14:creationId xmlns:p14="http://schemas.microsoft.com/office/powerpoint/2010/main" val="26868032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support districts with continuous improvement with collaborative processes and early resolution of disputes, CADRE has created a self assessment tool for districts to examine their current capacities and identify priorities for enhancing practices. </a:t>
            </a:r>
          </a:p>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68</a:t>
            </a:fld>
            <a:endParaRPr lang="en-US"/>
          </a:p>
        </p:txBody>
      </p:sp>
    </p:spTree>
    <p:extLst>
      <p:ext uri="{BB962C8B-B14F-4D97-AF65-F5344CB8AC3E}">
        <p14:creationId xmlns:p14="http://schemas.microsoft.com/office/powerpoint/2010/main" val="28967225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ptos" panose="020B0004020202020204" pitchFamily="34" charset="0"/>
              </a:rPr>
              <a:t>Self Assessment Tools  can be useful in determining the districts current capacity in collaborative processes and early dispute resolution by uncovering strengths and opportunities for improvements. The self-assessment can lead to actions that can increase collaboration, enhance compliance and efficiency, boost participant satisfaction, and foster a district culture conducive to the success of all students.</a:t>
            </a:r>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69</a:t>
            </a:fld>
            <a:endParaRPr lang="en-US"/>
          </a:p>
        </p:txBody>
      </p:sp>
    </p:spTree>
    <p:extLst>
      <p:ext uri="{BB962C8B-B14F-4D97-AF65-F5344CB8AC3E}">
        <p14:creationId xmlns:p14="http://schemas.microsoft.com/office/powerpoint/2010/main" val="42075260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support districts with continuous improvement with collaborative processes and early resolution of disputes, CADRE has created a self assessment tool for districts to examine their current capacities and identify priorities for enhancing practices. </a:t>
            </a:r>
          </a:p>
          <a:p>
            <a:endParaRPr lang="en-US"/>
          </a:p>
        </p:txBody>
      </p:sp>
      <p:sp>
        <p:nvSpPr>
          <p:cNvPr id="4" name="Slide Number Placeholder 3"/>
          <p:cNvSpPr>
            <a:spLocks noGrp="1"/>
          </p:cNvSpPr>
          <p:nvPr>
            <p:ph type="sldNum" sz="quarter" idx="5"/>
          </p:nvPr>
        </p:nvSpPr>
        <p:spPr/>
        <p:txBody>
          <a:bodyPr/>
          <a:lstStyle/>
          <a:p>
            <a:fld id="{3A0CBBFA-1ACF-B346-97FB-802F59F4FB60}" type="slidenum">
              <a:rPr lang="en-US" smtClean="0"/>
              <a:t>70</a:t>
            </a:fld>
            <a:endParaRPr lang="en-US"/>
          </a:p>
        </p:txBody>
      </p:sp>
    </p:spTree>
    <p:extLst>
      <p:ext uri="{BB962C8B-B14F-4D97-AF65-F5344CB8AC3E}">
        <p14:creationId xmlns:p14="http://schemas.microsoft.com/office/powerpoint/2010/main" val="3341982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72</a:t>
            </a:fld>
            <a:endParaRPr lang="en-US"/>
          </a:p>
        </p:txBody>
      </p:sp>
    </p:spTree>
    <p:extLst>
      <p:ext uri="{BB962C8B-B14F-4D97-AF65-F5344CB8AC3E}">
        <p14:creationId xmlns:p14="http://schemas.microsoft.com/office/powerpoint/2010/main" val="19471648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the utilization of the tool, CADRE developed a guide which includes strategies for successful completion of the assessment process, including coaching questions that can help ease a team or group of collaborators into a discussion on a specific function area.</a:t>
            </a:r>
          </a:p>
          <a:p>
            <a:endParaRPr lang="en-US" dirty="0">
              <a:latin typeface="Aptos" panose="020B0004020202020204" pitchFamily="34" charset="0"/>
              <a:ea typeface="Calibri"/>
              <a:cs typeface="Calibri"/>
            </a:endParaRPr>
          </a:p>
        </p:txBody>
      </p:sp>
      <p:sp>
        <p:nvSpPr>
          <p:cNvPr id="4" name="Slide Number Placeholder 3"/>
          <p:cNvSpPr>
            <a:spLocks noGrp="1"/>
          </p:cNvSpPr>
          <p:nvPr>
            <p:ph type="sldNum" sz="quarter" idx="5"/>
          </p:nvPr>
        </p:nvSpPr>
        <p:spPr/>
        <p:txBody>
          <a:bodyPr/>
          <a:lstStyle/>
          <a:p>
            <a:fld id="{3A0CBBFA-1ACF-B346-97FB-802F59F4FB60}" type="slidenum">
              <a:rPr lang="en-US" smtClean="0"/>
              <a:t>73</a:t>
            </a:fld>
            <a:endParaRPr lang="en-US"/>
          </a:p>
        </p:txBody>
      </p:sp>
    </p:spTree>
    <p:extLst>
      <p:ext uri="{BB962C8B-B14F-4D97-AF65-F5344CB8AC3E}">
        <p14:creationId xmlns:p14="http://schemas.microsoft.com/office/powerpoint/2010/main" val="1490125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handout at your table and/or in the conference portal. </a:t>
            </a:r>
          </a:p>
          <a:p>
            <a:r>
              <a:rPr lang="en-US" dirty="0"/>
              <a:t>These are themes that emerged from CADRE's study</a:t>
            </a:r>
          </a:p>
          <a:p>
            <a:r>
              <a:rPr lang="en-US" dirty="0"/>
              <a:t>We'll be talking about each theme in more detail</a:t>
            </a:r>
          </a:p>
          <a:p>
            <a:r>
              <a:rPr lang="en-US" dirty="0"/>
              <a:t>Could we bring hard copies of the Proactive Practices visual graphic? https://www.cadreworks.org/sites/default/files/Proactive%20Practices%207-25-24.jpg</a:t>
            </a:r>
          </a:p>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8</a:t>
            </a:fld>
            <a:endParaRPr lang="en-US"/>
          </a:p>
        </p:txBody>
      </p:sp>
    </p:spTree>
    <p:extLst>
      <p:ext uri="{BB962C8B-B14F-4D97-AF65-F5344CB8AC3E}">
        <p14:creationId xmlns:p14="http://schemas.microsoft.com/office/powerpoint/2010/main" val="1332842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74</a:t>
            </a:fld>
            <a:endParaRPr lang="en-US"/>
          </a:p>
        </p:txBody>
      </p:sp>
    </p:spTree>
    <p:extLst>
      <p:ext uri="{BB962C8B-B14F-4D97-AF65-F5344CB8AC3E}">
        <p14:creationId xmlns:p14="http://schemas.microsoft.com/office/powerpoint/2010/main" val="23942173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75</a:t>
            </a:fld>
            <a:endParaRPr lang="en-US"/>
          </a:p>
        </p:txBody>
      </p:sp>
    </p:spTree>
    <p:extLst>
      <p:ext uri="{BB962C8B-B14F-4D97-AF65-F5344CB8AC3E}">
        <p14:creationId xmlns:p14="http://schemas.microsoft.com/office/powerpoint/2010/main" val="42166021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76</a:t>
            </a:fld>
            <a:endParaRPr lang="en-US"/>
          </a:p>
        </p:txBody>
      </p:sp>
    </p:spTree>
    <p:extLst>
      <p:ext uri="{BB962C8B-B14F-4D97-AF65-F5344CB8AC3E}">
        <p14:creationId xmlns:p14="http://schemas.microsoft.com/office/powerpoint/2010/main" val="4290816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77</a:t>
            </a:fld>
            <a:endParaRPr lang="en-US"/>
          </a:p>
        </p:txBody>
      </p:sp>
    </p:spTree>
    <p:extLst>
      <p:ext uri="{BB962C8B-B14F-4D97-AF65-F5344CB8AC3E}">
        <p14:creationId xmlns:p14="http://schemas.microsoft.com/office/powerpoint/2010/main" val="9676762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1-2 areas to work on </a:t>
            </a:r>
          </a:p>
          <a:p>
            <a:r>
              <a:rPr lang="en-US" dirty="0"/>
              <a:t>Public Awareness &amp; Outreach</a:t>
            </a:r>
          </a:p>
          <a:p>
            <a:r>
              <a:rPr lang="en-US" dirty="0"/>
              <a:t>Program Access &amp; Delivery</a:t>
            </a:r>
          </a:p>
          <a:p>
            <a:endParaRPr lang="en-US" dirty="0"/>
          </a:p>
          <a:p>
            <a:r>
              <a:rPr lang="en-US" dirty="0"/>
              <a:t>They need a frame of reference from what is currently happening in their district. Likes them to think about their own district. Communicating on</a:t>
            </a:r>
          </a:p>
          <a:p>
            <a:r>
              <a:rPr lang="en-US" dirty="0"/>
              <a:t>Having someone volunteer to be the facilitator, notetaker, time keeper</a:t>
            </a:r>
          </a:p>
          <a:p>
            <a:r>
              <a:rPr lang="en-US" dirty="0"/>
              <a:t>Reinforces the thinking earlier in the presentation</a:t>
            </a:r>
          </a:p>
          <a:p>
            <a:endParaRPr lang="en-US" dirty="0"/>
          </a:p>
          <a:p>
            <a:r>
              <a:rPr lang="en-US" dirty="0"/>
              <a:t>In one of the function areas, go through indicators, then go through coaching questions and see how conversations differ</a:t>
            </a:r>
          </a:p>
          <a:p>
            <a:r>
              <a:rPr lang="en-US" dirty="0"/>
              <a:t>What was the feel, did you get as far? How would you use the coaching questions </a:t>
            </a:r>
          </a:p>
          <a:p>
            <a:r>
              <a:rPr lang="en-US" dirty="0"/>
              <a:t>Then be intentional about using the coaching questions in the second function area</a:t>
            </a:r>
          </a:p>
          <a:p>
            <a:r>
              <a:rPr lang="en-US" dirty="0"/>
              <a:t>“This time engage with the coaching questions or just with the indicators, whatever you think will be helpful or to move your group forward.” </a:t>
            </a:r>
          </a:p>
        </p:txBody>
      </p:sp>
      <p:sp>
        <p:nvSpPr>
          <p:cNvPr id="4" name="Slide Number Placeholder 3"/>
          <p:cNvSpPr>
            <a:spLocks noGrp="1"/>
          </p:cNvSpPr>
          <p:nvPr>
            <p:ph type="sldNum" sz="quarter" idx="5"/>
          </p:nvPr>
        </p:nvSpPr>
        <p:spPr/>
        <p:txBody>
          <a:bodyPr/>
          <a:lstStyle/>
          <a:p>
            <a:fld id="{3A0CBBFA-1ACF-B346-97FB-802F59F4FB60}" type="slidenum">
              <a:rPr lang="en-US" smtClean="0"/>
              <a:t>78</a:t>
            </a:fld>
            <a:endParaRPr lang="en-US"/>
          </a:p>
        </p:txBody>
      </p:sp>
    </p:spTree>
    <p:extLst>
      <p:ext uri="{BB962C8B-B14F-4D97-AF65-F5344CB8AC3E}">
        <p14:creationId xmlns:p14="http://schemas.microsoft.com/office/powerpoint/2010/main" val="6360495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do with the data once it is gathered? </a:t>
            </a:r>
          </a:p>
        </p:txBody>
      </p:sp>
      <p:sp>
        <p:nvSpPr>
          <p:cNvPr id="4" name="Slide Number Placeholder 3"/>
          <p:cNvSpPr>
            <a:spLocks noGrp="1"/>
          </p:cNvSpPr>
          <p:nvPr>
            <p:ph type="sldNum" sz="quarter" idx="5"/>
          </p:nvPr>
        </p:nvSpPr>
        <p:spPr/>
        <p:txBody>
          <a:bodyPr/>
          <a:lstStyle/>
          <a:p>
            <a:fld id="{3A0CBBFA-1ACF-B346-97FB-802F59F4FB60}" type="slidenum">
              <a:rPr lang="en-US" smtClean="0"/>
              <a:t>79</a:t>
            </a:fld>
            <a:endParaRPr lang="en-US"/>
          </a:p>
        </p:txBody>
      </p:sp>
    </p:spTree>
    <p:extLst>
      <p:ext uri="{BB962C8B-B14F-4D97-AF65-F5344CB8AC3E}">
        <p14:creationId xmlns:p14="http://schemas.microsoft.com/office/powerpoint/2010/main" val="38318335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Action planning tool is specific around knowledge, skill development and building capacity in that way. </a:t>
            </a:r>
          </a:p>
          <a:p>
            <a:r>
              <a:rPr lang="en-US"/>
              <a:t>It’s not really about local level type activities. </a:t>
            </a:r>
          </a:p>
          <a:p>
            <a:r>
              <a:rPr lang="en-US"/>
              <a:t>Self assessment tool is broader than the knowledge and skills. </a:t>
            </a:r>
          </a:p>
          <a:p>
            <a:r>
              <a:rPr lang="en-US"/>
              <a:t>Action Planning- for training and support to develop capacity and collaborate </a:t>
            </a:r>
          </a:p>
          <a:p>
            <a:endParaRPr lang="en-US"/>
          </a:p>
          <a:p>
            <a:r>
              <a:rPr lang="en-US"/>
              <a:t>Important to recognize that the action planning tool</a:t>
            </a:r>
          </a:p>
          <a:p>
            <a:r>
              <a:rPr lang="en-US"/>
              <a:t>Knowledge and skill sets that people might need, not about systems and processes</a:t>
            </a:r>
          </a:p>
          <a:p>
            <a:endParaRPr lang="en-US"/>
          </a:p>
        </p:txBody>
      </p:sp>
      <p:sp>
        <p:nvSpPr>
          <p:cNvPr id="4" name="Slide Number Placeholder 3"/>
          <p:cNvSpPr>
            <a:spLocks noGrp="1"/>
          </p:cNvSpPr>
          <p:nvPr>
            <p:ph type="sldNum" sz="quarter" idx="5"/>
          </p:nvPr>
        </p:nvSpPr>
        <p:spPr/>
        <p:txBody>
          <a:bodyPr/>
          <a:lstStyle/>
          <a:p>
            <a:fld id="{3A0CBBFA-1ACF-B346-97FB-802F59F4FB60}" type="slidenum">
              <a:rPr lang="en-US" smtClean="0"/>
              <a:t>80</a:t>
            </a:fld>
            <a:endParaRPr lang="en-US"/>
          </a:p>
        </p:txBody>
      </p:sp>
    </p:spTree>
    <p:extLst>
      <p:ext uri="{BB962C8B-B14F-4D97-AF65-F5344CB8AC3E}">
        <p14:creationId xmlns:p14="http://schemas.microsoft.com/office/powerpoint/2010/main" val="2867657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dirty="0">
                <a:latin typeface="Aptos"/>
              </a:rPr>
              <a:t>What’s your next step?</a:t>
            </a:r>
          </a:p>
          <a:p>
            <a:pPr marL="0" indent="0">
              <a:buFont typeface="Arial,Sans-Serif"/>
              <a:buNone/>
            </a:pPr>
            <a:r>
              <a:rPr lang="en-US" dirty="0">
                <a:latin typeface="Aptos"/>
              </a:rPr>
              <a:t>Any take-aways?</a:t>
            </a:r>
          </a:p>
          <a:p>
            <a:pPr marL="0" indent="0">
              <a:buFont typeface="Arial,Sans-Serif"/>
              <a:buNone/>
            </a:pPr>
            <a:endParaRPr lang="en-US" dirty="0">
              <a:latin typeface="Aptos"/>
            </a:endParaRPr>
          </a:p>
          <a:p>
            <a:pPr marL="0" indent="0">
              <a:buFont typeface="Arial,Sans-Serif"/>
              <a:buNone/>
            </a:pPr>
            <a:r>
              <a:rPr lang="en-US" dirty="0">
                <a:latin typeface="Aptos"/>
              </a:rPr>
              <a:t>Make yourself available to parents</a:t>
            </a:r>
          </a:p>
          <a:p>
            <a:pPr marL="0" indent="0">
              <a:buFont typeface="Arial,Sans-Serif"/>
              <a:buNone/>
            </a:pPr>
            <a:r>
              <a:rPr lang="en-US" dirty="0">
                <a:latin typeface="Aptos"/>
              </a:rPr>
              <a:t>Ensure meetings are friendly, efficient, and effective</a:t>
            </a:r>
          </a:p>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81</a:t>
            </a:fld>
            <a:endParaRPr lang="en-US"/>
          </a:p>
        </p:txBody>
      </p:sp>
    </p:spTree>
    <p:extLst>
      <p:ext uri="{BB962C8B-B14F-4D97-AF65-F5344CB8AC3E}">
        <p14:creationId xmlns:p14="http://schemas.microsoft.com/office/powerpoint/2010/main" val="392669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T chart</a:t>
            </a:r>
          </a:p>
          <a:p>
            <a:r>
              <a:rPr lang="en-US" dirty="0"/>
              <a:t>Bottom third- draw a line across</a:t>
            </a:r>
          </a:p>
          <a:p>
            <a:r>
              <a:rPr lang="en-US" dirty="0"/>
              <a:t>Draw a line down the middle of the top 2/3</a:t>
            </a:r>
          </a:p>
          <a:p>
            <a:r>
              <a:rPr lang="en-US" dirty="0"/>
              <a:t>Label</a:t>
            </a:r>
          </a:p>
          <a:p>
            <a:r>
              <a:rPr lang="en-US" dirty="0"/>
              <a:t>Top left: Already doing (affirmation/identify strengths)</a:t>
            </a:r>
          </a:p>
          <a:p>
            <a:r>
              <a:rPr lang="en-US" dirty="0"/>
              <a:t>Top right: Consider doing (ideas that catch your attention that you'd like to think about deeper or take back to your team)</a:t>
            </a:r>
          </a:p>
          <a:p>
            <a:r>
              <a:rPr lang="en-US" dirty="0"/>
              <a:t>Bottom: Notes</a:t>
            </a:r>
          </a:p>
          <a:p>
            <a:endParaRPr lang="en-US" dirty="0"/>
          </a:p>
        </p:txBody>
      </p:sp>
      <p:sp>
        <p:nvSpPr>
          <p:cNvPr id="4" name="Slide Number Placeholder 3"/>
          <p:cNvSpPr>
            <a:spLocks noGrp="1"/>
          </p:cNvSpPr>
          <p:nvPr>
            <p:ph type="sldNum" sz="quarter" idx="5"/>
          </p:nvPr>
        </p:nvSpPr>
        <p:spPr/>
        <p:txBody>
          <a:bodyPr/>
          <a:lstStyle/>
          <a:p>
            <a:fld id="{3A0CBBFA-1ACF-B346-97FB-802F59F4FB60}" type="slidenum">
              <a:rPr lang="en-US" smtClean="0"/>
              <a:t>9</a:t>
            </a:fld>
            <a:endParaRPr lang="en-US"/>
          </a:p>
        </p:txBody>
      </p:sp>
    </p:spTree>
    <p:extLst>
      <p:ext uri="{BB962C8B-B14F-4D97-AF65-F5344CB8AC3E}">
        <p14:creationId xmlns:p14="http://schemas.microsoft.com/office/powerpoint/2010/main" val="391201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8FBBB-4334-1E49-4841-99058E927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0682B-AC2E-845D-49EB-EBEBE9C689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EC716-6433-AEFB-73E6-9BDB2ED79E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C319C5-9389-6161-136F-8838E98C51D5}"/>
              </a:ext>
            </a:extLst>
          </p:cNvPr>
          <p:cNvSpPr>
            <a:spLocks noGrp="1"/>
          </p:cNvSpPr>
          <p:nvPr>
            <p:ph type="sldNum" sz="quarter" idx="5"/>
          </p:nvPr>
        </p:nvSpPr>
        <p:spPr/>
        <p:txBody>
          <a:bodyPr/>
          <a:lstStyle/>
          <a:p>
            <a:fld id="{3A0CBBFA-1ACF-B346-97FB-802F59F4FB60}" type="slidenum">
              <a:rPr lang="en-US" smtClean="0"/>
              <a:t>10</a:t>
            </a:fld>
            <a:endParaRPr lang="en-US"/>
          </a:p>
        </p:txBody>
      </p:sp>
    </p:spTree>
    <p:extLst>
      <p:ext uri="{BB962C8B-B14F-4D97-AF65-F5344CB8AC3E}">
        <p14:creationId xmlns:p14="http://schemas.microsoft.com/office/powerpoint/2010/main" val="56583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72C4-E01C-194E-0925-828D6863F262}"/>
              </a:ext>
            </a:extLst>
          </p:cNvPr>
          <p:cNvSpPr>
            <a:spLocks noGrp="1"/>
          </p:cNvSpPr>
          <p:nvPr>
            <p:ph type="ctrTitle" hasCustomPrompt="1"/>
          </p:nvPr>
        </p:nvSpPr>
        <p:spPr>
          <a:xfrm>
            <a:off x="1322773" y="1263765"/>
            <a:ext cx="9345227" cy="2387600"/>
          </a:xfrm>
        </p:spPr>
        <p:txBody>
          <a:bodyPr anchor="ctr"/>
          <a:lstStyle>
            <a:lvl1pPr algn="ctr">
              <a:defRPr sz="6000"/>
            </a:lvl1pPr>
          </a:lstStyle>
          <a:p>
            <a:r>
              <a:rPr lang="en-US" dirty="0"/>
              <a:t>Presentation Title</a:t>
            </a:r>
          </a:p>
        </p:txBody>
      </p:sp>
      <p:sp>
        <p:nvSpPr>
          <p:cNvPr id="3" name="Subtitle 2">
            <a:extLst>
              <a:ext uri="{FF2B5EF4-FFF2-40B4-BE49-F238E27FC236}">
                <a16:creationId xmlns:a16="http://schemas.microsoft.com/office/drawing/2014/main" id="{A5314416-E843-2B9D-92FE-D7B526339B67}"/>
              </a:ext>
            </a:extLst>
          </p:cNvPr>
          <p:cNvSpPr>
            <a:spLocks noGrp="1"/>
          </p:cNvSpPr>
          <p:nvPr>
            <p:ph type="subTitle" idx="1" hasCustomPrompt="1"/>
          </p:nvPr>
        </p:nvSpPr>
        <p:spPr>
          <a:xfrm>
            <a:off x="1322772" y="4214780"/>
            <a:ext cx="9345227"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 and Affiliation(s)</a:t>
            </a:r>
          </a:p>
        </p:txBody>
      </p:sp>
    </p:spTree>
    <p:extLst>
      <p:ext uri="{BB962C8B-B14F-4D97-AF65-F5344CB8AC3E}">
        <p14:creationId xmlns:p14="http://schemas.microsoft.com/office/powerpoint/2010/main" val="2367574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7434-DB97-338A-8B1C-422B34A87C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0AFA22-E2F7-4447-E616-86BD337D1A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52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6EA4E-22B7-83A4-C9CD-7FB28E533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7182D-4535-8E8C-C72D-28EEC896E2D0}"/>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872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DAC7-7355-F618-4DB5-3D6E9ED06945}"/>
              </a:ext>
            </a:extLst>
          </p:cNvPr>
          <p:cNvSpPr>
            <a:spLocks noGrp="1"/>
          </p:cNvSpPr>
          <p:nvPr>
            <p:ph type="title"/>
          </p:nvPr>
        </p:nvSpPr>
        <p:spPr>
          <a:xfrm>
            <a:off x="2047874" y="194939"/>
            <a:ext cx="9132315" cy="1325563"/>
          </a:xfrm>
        </p:spPr>
        <p:txBody>
          <a:bodyPr>
            <a:normAutofit/>
          </a:bodyPr>
          <a:lstStyle>
            <a:lvl1pPr>
              <a:defRPr sz="4400" b="1"/>
            </a:lvl1pPr>
          </a:lstStyle>
          <a:p>
            <a:r>
              <a:rPr lang="en-US" dirty="0"/>
              <a:t>Click to edit Master title style</a:t>
            </a:r>
          </a:p>
        </p:txBody>
      </p:sp>
      <p:sp>
        <p:nvSpPr>
          <p:cNvPr id="3" name="Content Placeholder 2">
            <a:extLst>
              <a:ext uri="{FF2B5EF4-FFF2-40B4-BE49-F238E27FC236}">
                <a16:creationId xmlns:a16="http://schemas.microsoft.com/office/drawing/2014/main" id="{61BF76B1-16D0-D07C-5434-95C11BD1A342}"/>
              </a:ext>
            </a:extLst>
          </p:cNvPr>
          <p:cNvSpPr>
            <a:spLocks noGrp="1"/>
          </p:cNvSpPr>
          <p:nvPr>
            <p:ph idx="1"/>
          </p:nvPr>
        </p:nvSpPr>
        <p:spPr>
          <a:xfrm>
            <a:off x="399495" y="1681760"/>
            <a:ext cx="10901868" cy="4295840"/>
          </a:xfrm>
        </p:spPr>
        <p:txBody>
          <a:bodyPr/>
          <a:lstStyle>
            <a:lvl1pPr>
              <a:defRPr sz="3600" b="1"/>
            </a:lvl1pPr>
            <a:lvl2pPr>
              <a:defRPr sz="3200"/>
            </a:lvl2pPr>
            <a:lvl3pPr>
              <a:defRPr sz="2800"/>
            </a:lvl3pPr>
            <a:lvl4pPr>
              <a:defRPr sz="26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0CA01D5-CC33-6AA1-FB2C-7A780DA57358}"/>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43ED5872-54D6-FFD0-5703-EDCBAA15C5D1}"/>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dirty="0"/>
          </a:p>
        </p:txBody>
      </p:sp>
    </p:spTree>
    <p:extLst>
      <p:ext uri="{BB962C8B-B14F-4D97-AF65-F5344CB8AC3E}">
        <p14:creationId xmlns:p14="http://schemas.microsoft.com/office/powerpoint/2010/main" val="271190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EDB0-B6C4-BA95-C99E-A09255C82EA9}"/>
              </a:ext>
            </a:extLst>
          </p:cNvPr>
          <p:cNvSpPr>
            <a:spLocks noGrp="1"/>
          </p:cNvSpPr>
          <p:nvPr>
            <p:ph type="title"/>
          </p:nvPr>
        </p:nvSpPr>
        <p:spPr>
          <a:xfrm>
            <a:off x="838200" y="1389227"/>
            <a:ext cx="10515600" cy="2852737"/>
          </a:xfrm>
        </p:spPr>
        <p:txBody>
          <a:bodyPr anchor="ctr"/>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90823F8E-A140-C9C6-A4AA-D7BDE7A5F83F}"/>
              </a:ext>
            </a:extLst>
          </p:cNvPr>
          <p:cNvSpPr>
            <a:spLocks noGrp="1"/>
          </p:cNvSpPr>
          <p:nvPr>
            <p:ph type="body" idx="1" hasCustomPrompt="1"/>
          </p:nvPr>
        </p:nvSpPr>
        <p:spPr>
          <a:xfrm>
            <a:off x="831850" y="4589463"/>
            <a:ext cx="10515600" cy="1500187"/>
          </a:xfrm>
        </p:spPr>
        <p:txBody>
          <a:bodyPr anchor="ctr"/>
          <a:lstStyle>
            <a:lvl1pPr marL="0" indent="0" algn="ct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Speaker Name(s) and Affiliation(s)</a:t>
            </a:r>
          </a:p>
        </p:txBody>
      </p:sp>
    </p:spTree>
    <p:extLst>
      <p:ext uri="{BB962C8B-B14F-4D97-AF65-F5344CB8AC3E}">
        <p14:creationId xmlns:p14="http://schemas.microsoft.com/office/powerpoint/2010/main" val="109831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1C29-D941-ED2A-1B4F-61694BFFB6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4CDC92C-79F3-112E-3B08-10915DB22698}"/>
              </a:ext>
            </a:extLst>
          </p:cNvPr>
          <p:cNvSpPr>
            <a:spLocks noGrp="1"/>
          </p:cNvSpPr>
          <p:nvPr>
            <p:ph sz="half" idx="1"/>
          </p:nvPr>
        </p:nvSpPr>
        <p:spPr>
          <a:xfrm>
            <a:off x="838200" y="1825625"/>
            <a:ext cx="518160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521FDF4-665D-A937-F5DA-30CEEF2902D2}"/>
              </a:ext>
            </a:extLst>
          </p:cNvPr>
          <p:cNvSpPr>
            <a:spLocks noGrp="1"/>
          </p:cNvSpPr>
          <p:nvPr>
            <p:ph sz="half" idx="2"/>
          </p:nvPr>
        </p:nvSpPr>
        <p:spPr>
          <a:xfrm>
            <a:off x="6172200" y="1825625"/>
            <a:ext cx="518160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60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FB7D-A164-FC0E-993D-2F30F00DBDFD}"/>
              </a:ext>
            </a:extLst>
          </p:cNvPr>
          <p:cNvSpPr>
            <a:spLocks noGrp="1"/>
          </p:cNvSpPr>
          <p:nvPr>
            <p:ph type="title"/>
          </p:nvPr>
        </p:nvSpPr>
        <p:spPr>
          <a:xfrm>
            <a:off x="2024742" y="365125"/>
            <a:ext cx="81642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259E76-67A4-C053-3F1B-5DD51DE7A0CC}"/>
              </a:ext>
            </a:extLst>
          </p:cNvPr>
          <p:cNvSpPr>
            <a:spLocks noGrp="1"/>
          </p:cNvSpPr>
          <p:nvPr>
            <p:ph type="body" idx="1"/>
          </p:nvPr>
        </p:nvSpPr>
        <p:spPr>
          <a:xfrm>
            <a:off x="839788" y="1681163"/>
            <a:ext cx="5157787" cy="823912"/>
          </a:xfrm>
        </p:spPr>
        <p:txBody>
          <a:bodyPr anchor="ctr">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4430C8F-D55C-F169-8143-494BE094023A}"/>
              </a:ext>
            </a:extLst>
          </p:cNvPr>
          <p:cNvSpPr>
            <a:spLocks noGrp="1"/>
          </p:cNvSpPr>
          <p:nvPr>
            <p:ph sz="half" idx="2"/>
          </p:nvPr>
        </p:nvSpPr>
        <p:spPr>
          <a:xfrm>
            <a:off x="839788" y="2505075"/>
            <a:ext cx="5157787" cy="3684588"/>
          </a:xfrm>
        </p:spPr>
        <p:txBody>
          <a:bodyPr/>
          <a:lstStyle>
            <a:lvl1pPr>
              <a:defRPr sz="3200" b="0"/>
            </a:lvl1pPr>
            <a:lvl2pPr>
              <a:defRPr sz="3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8F15A94-46A0-2EA2-ED8A-608E6C1ABA17}"/>
              </a:ext>
            </a:extLst>
          </p:cNvPr>
          <p:cNvSpPr>
            <a:spLocks noGrp="1"/>
          </p:cNvSpPr>
          <p:nvPr>
            <p:ph type="body" sz="quarter" idx="3"/>
          </p:nvPr>
        </p:nvSpPr>
        <p:spPr>
          <a:xfrm>
            <a:off x="6172200" y="1681163"/>
            <a:ext cx="5183188" cy="823912"/>
          </a:xfrm>
        </p:spPr>
        <p:txBody>
          <a:bodyPr anchor="ctr">
            <a:noAutofit/>
          </a:bodyPr>
          <a:lstStyle>
            <a:lvl1pPr marL="0" indent="0">
              <a:buNone/>
              <a:defRPr lang="en-US" sz="3200" b="1"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a:extLst>
              <a:ext uri="{FF2B5EF4-FFF2-40B4-BE49-F238E27FC236}">
                <a16:creationId xmlns:a16="http://schemas.microsoft.com/office/drawing/2014/main" id="{3F512458-DD83-FAC5-82E6-E38EFEFF7A5D}"/>
              </a:ext>
            </a:extLst>
          </p:cNvPr>
          <p:cNvSpPr>
            <a:spLocks noGrp="1"/>
          </p:cNvSpPr>
          <p:nvPr>
            <p:ph sz="quarter" idx="4"/>
          </p:nvPr>
        </p:nvSpPr>
        <p:spPr>
          <a:xfrm>
            <a:off x="6172200" y="2505075"/>
            <a:ext cx="5183188" cy="3684588"/>
          </a:xfrm>
        </p:spPr>
        <p:txBody>
          <a:bodyPr/>
          <a:lstStyle>
            <a:lvl1pPr>
              <a:defRPr sz="3200" b="0"/>
            </a:lvl1pPr>
            <a:lvl2pPr>
              <a:defRPr sz="3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618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9283-A887-EE27-F2EC-918C88FDC2BE}"/>
              </a:ext>
            </a:extLst>
          </p:cNvPr>
          <p:cNvSpPr>
            <a:spLocks noGrp="1"/>
          </p:cNvSpPr>
          <p:nvPr>
            <p:ph type="title"/>
          </p:nvPr>
        </p:nvSpPr>
        <p:spPr>
          <a:xfrm>
            <a:off x="2002971" y="184032"/>
            <a:ext cx="9159444" cy="1325563"/>
          </a:xfrm>
        </p:spPr>
        <p:txBody>
          <a:bodyPr/>
          <a:lstStyle/>
          <a:p>
            <a:r>
              <a:rPr lang="en-US"/>
              <a:t>Click to edit Master title style</a:t>
            </a:r>
          </a:p>
        </p:txBody>
      </p:sp>
    </p:spTree>
    <p:extLst>
      <p:ext uri="{BB962C8B-B14F-4D97-AF65-F5344CB8AC3E}">
        <p14:creationId xmlns:p14="http://schemas.microsoft.com/office/powerpoint/2010/main" val="714619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0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5C87-7FB0-8164-2E22-A2BFE6FF3989}"/>
              </a:ext>
            </a:extLst>
          </p:cNvPr>
          <p:cNvSpPr>
            <a:spLocks noGrp="1"/>
          </p:cNvSpPr>
          <p:nvPr>
            <p:ph type="title"/>
          </p:nvPr>
        </p:nvSpPr>
        <p:spPr>
          <a:xfrm>
            <a:off x="1316939" y="821419"/>
            <a:ext cx="3932237" cy="1600200"/>
          </a:xfrm>
        </p:spPr>
        <p:txBody>
          <a:bodyPr anchor="ct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BED01B1F-2DB9-7EA3-5630-ECC3FA9EC552}"/>
              </a:ext>
            </a:extLst>
          </p:cNvPr>
          <p:cNvSpPr>
            <a:spLocks noGrp="1"/>
          </p:cNvSpPr>
          <p:nvPr>
            <p:ph idx="1"/>
          </p:nvPr>
        </p:nvSpPr>
        <p:spPr>
          <a:xfrm>
            <a:off x="5249176" y="811496"/>
            <a:ext cx="6172200" cy="539993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9AF8A53-A0BB-99B1-7248-957C166632FE}"/>
              </a:ext>
            </a:extLst>
          </p:cNvPr>
          <p:cNvSpPr>
            <a:spLocks noGrp="1"/>
          </p:cNvSpPr>
          <p:nvPr>
            <p:ph type="body" sz="half" idx="2"/>
          </p:nvPr>
        </p:nvSpPr>
        <p:spPr>
          <a:xfrm>
            <a:off x="1290739" y="2470151"/>
            <a:ext cx="3932237" cy="374128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060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807A-2234-9935-94FD-28C493E57DD2}"/>
              </a:ext>
            </a:extLst>
          </p:cNvPr>
          <p:cNvSpPr>
            <a:spLocks noGrp="1"/>
          </p:cNvSpPr>
          <p:nvPr>
            <p:ph type="title"/>
          </p:nvPr>
        </p:nvSpPr>
        <p:spPr>
          <a:xfrm>
            <a:off x="1366982" y="824138"/>
            <a:ext cx="3405043" cy="1396548"/>
          </a:xfrm>
        </p:spPr>
        <p:txBody>
          <a:bodyPr anchor="ctr"/>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4A3648A-A9C3-7ADC-34DD-81AFD3F599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0EEF8-F7D8-01A8-171C-C365304A946A}"/>
              </a:ext>
            </a:extLst>
          </p:cNvPr>
          <p:cNvSpPr>
            <a:spLocks noGrp="1"/>
          </p:cNvSpPr>
          <p:nvPr>
            <p:ph type="body" sz="half" idx="2"/>
          </p:nvPr>
        </p:nvSpPr>
        <p:spPr>
          <a:xfrm>
            <a:off x="1366982" y="2222274"/>
            <a:ext cx="3405043"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12748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76AE6-808B-F490-4718-376FFD2D4F9F}"/>
              </a:ext>
            </a:extLst>
          </p:cNvPr>
          <p:cNvSpPr>
            <a:spLocks noGrp="1"/>
          </p:cNvSpPr>
          <p:nvPr>
            <p:ph type="title"/>
          </p:nvPr>
        </p:nvSpPr>
        <p:spPr>
          <a:xfrm>
            <a:off x="2033730" y="164373"/>
            <a:ext cx="923564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32F4E3-F7C5-5A5E-205B-BF6086DCC355}"/>
              </a:ext>
            </a:extLst>
          </p:cNvPr>
          <p:cNvSpPr>
            <a:spLocks noGrp="1"/>
          </p:cNvSpPr>
          <p:nvPr>
            <p:ph type="body" idx="1"/>
          </p:nvPr>
        </p:nvSpPr>
        <p:spPr>
          <a:xfrm>
            <a:off x="479394" y="1696430"/>
            <a:ext cx="10789981" cy="43594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iagonal Stripe 6">
            <a:extLst>
              <a:ext uri="{FF2B5EF4-FFF2-40B4-BE49-F238E27FC236}">
                <a16:creationId xmlns:a16="http://schemas.microsoft.com/office/drawing/2014/main" id="{7FD6C132-012A-4C80-81DA-9DE379089711}"/>
              </a:ext>
            </a:extLst>
          </p:cNvPr>
          <p:cNvSpPr/>
          <p:nvPr userDrawn="1"/>
        </p:nvSpPr>
        <p:spPr>
          <a:xfrm>
            <a:off x="-21411" y="-1"/>
            <a:ext cx="1180908" cy="1325563"/>
          </a:xfrm>
          <a:prstGeom prst="diagStripe">
            <a:avLst>
              <a:gd name="adj" fmla="val 54341"/>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Picture 7" descr="CADRE Symposium Logo. Mapping the Future; Rediscovering our Purpose Together. Portland Oregon. October 21-23, 2025.">
            <a:extLst>
              <a:ext uri="{FF2B5EF4-FFF2-40B4-BE49-F238E27FC236}">
                <a16:creationId xmlns:a16="http://schemas.microsoft.com/office/drawing/2014/main" id="{4620BC93-CF2C-DB9D-F416-CA51BCFE4117}"/>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1D0EED0A-E338-9AB2-880D-6976E39334C4}"/>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A12E8745-24F8-9E5E-2371-8A8E1BB892CD}"/>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dirty="0"/>
          </a:p>
        </p:txBody>
      </p:sp>
      <p:sp>
        <p:nvSpPr>
          <p:cNvPr id="15" name="Diagonal Stripe 14">
            <a:extLst>
              <a:ext uri="{FF2B5EF4-FFF2-40B4-BE49-F238E27FC236}">
                <a16:creationId xmlns:a16="http://schemas.microsoft.com/office/drawing/2014/main" id="{27202A77-DF8A-A9A8-7F83-ADB777D18D75}"/>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 name="Picture 9" descr="CADRE Logo">
            <a:extLst>
              <a:ext uri="{FF2B5EF4-FFF2-40B4-BE49-F238E27FC236}">
                <a16:creationId xmlns:a16="http://schemas.microsoft.com/office/drawing/2014/main" id="{F4E29ACE-21FD-F823-5305-779C7D5FF76F}"/>
              </a:ext>
            </a:extLst>
          </p:cNvPr>
          <p:cNvPicPr>
            <a:picLocks noChangeAspect="1"/>
          </p:cNvPicPr>
          <p:nvPr userDrawn="1"/>
        </p:nvPicPr>
        <p:blipFill>
          <a:blip r:embed="rId14">
            <a:extLst>
              <a:ext uri="{28A0092B-C50C-407E-A947-70E740481C1C}">
                <a14:useLocalDpi xmlns:a14="http://schemas.microsoft.com/office/drawing/2010/main" val="0"/>
              </a:ext>
            </a:extLst>
          </a:blip>
          <a:srcRect l="21336" t="30027" r="18766" b="28571"/>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53599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dreworks.org/media/6708/download?attachment"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28_BB5FD72A.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mailto:angie@unifiedleadership.org" TargetMode="External"/><Relationship Id="rId2" Type="http://schemas.openxmlformats.org/officeDocument/2006/relationships/hyperlink" Target="http://www.unifiedleadership.org/" TargetMode="Externa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www.linkedin.com/in/angela-balsle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hyperlink" Target="https://sepacguide.parentcenterhub.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hyperlink" Target="https://www.cadreworks.org/for-district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jpeg"/><Relationship Id="rId7" Type="http://schemas.openxmlformats.org/officeDocument/2006/relationships/hyperlink" Target="https://www.cadreworks.org/events/trust-or-not-trust-understanding-science-developing-and-nurturing-trust-family-professional"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cadreworks.org/events/essential-role-cultural-brokering-engaging-diverse-communities-and-stakeholders-special" TargetMode="External"/><Relationship Id="rId5" Type="http://schemas.openxmlformats.org/officeDocument/2006/relationships/hyperlink" Target="https://www.cadreworks.org/events/productive-conversations-through-empathy" TargetMode="External"/><Relationship Id="rId4" Type="http://schemas.openxmlformats.org/officeDocument/2006/relationships/hyperlink" Target="https://www.cadreworks.org/events/transformative-power-engaging-parents-partners"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4.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hyperlink" Target="https://www.cadreworks.org/dr-coordination-leadership/building-local-level-capacity"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cadreworks.org/resources/cadre-materials/district-self-assessment-for-collaborative-and-early-dispute-resolution"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591D-47DD-C229-4C0D-59B380EC7536}"/>
              </a:ext>
            </a:extLst>
          </p:cNvPr>
          <p:cNvSpPr>
            <a:spLocks noGrp="1"/>
          </p:cNvSpPr>
          <p:nvPr>
            <p:ph type="ctrTitle"/>
          </p:nvPr>
        </p:nvSpPr>
        <p:spPr>
          <a:xfrm>
            <a:off x="1524000" y="1052098"/>
            <a:ext cx="9144000" cy="2387600"/>
          </a:xfrm>
        </p:spPr>
        <p:txBody>
          <a:bodyPr>
            <a:normAutofit fontScale="90000"/>
          </a:bodyPr>
          <a:lstStyle/>
          <a:p>
            <a:r>
              <a:rPr lang="en-US" dirty="0"/>
              <a:t>Mapping Opportunities to Improve LEA Early Dispute Resolution Capacity</a:t>
            </a:r>
          </a:p>
        </p:txBody>
      </p:sp>
      <p:sp>
        <p:nvSpPr>
          <p:cNvPr id="3" name="Subtitle 2">
            <a:extLst>
              <a:ext uri="{FF2B5EF4-FFF2-40B4-BE49-F238E27FC236}">
                <a16:creationId xmlns:a16="http://schemas.microsoft.com/office/drawing/2014/main" id="{803E5AF3-EB52-1E19-09B1-6AA11E6046BF}"/>
              </a:ext>
            </a:extLst>
          </p:cNvPr>
          <p:cNvSpPr>
            <a:spLocks noGrp="1"/>
          </p:cNvSpPr>
          <p:nvPr>
            <p:ph type="subTitle" idx="1"/>
          </p:nvPr>
        </p:nvSpPr>
        <p:spPr/>
        <p:txBody>
          <a:bodyPr>
            <a:normAutofit/>
          </a:bodyPr>
          <a:lstStyle/>
          <a:p>
            <a:r>
              <a:rPr lang="en-US" sz="3600" dirty="0"/>
              <a:t>Angie Balsley, Ed. D.</a:t>
            </a:r>
          </a:p>
          <a:p>
            <a:r>
              <a:rPr lang="en-US" sz="3600" dirty="0"/>
              <a:t>CADRE Senior Consultant</a:t>
            </a:r>
          </a:p>
        </p:txBody>
      </p:sp>
    </p:spTree>
    <p:extLst>
      <p:ext uri="{BB962C8B-B14F-4D97-AF65-F5344CB8AC3E}">
        <p14:creationId xmlns:p14="http://schemas.microsoft.com/office/powerpoint/2010/main" val="2101480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1DB3A-9D39-E7C3-D3DD-B51F9E613A71}"/>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2F0437-A048-9995-B4F5-07FCA162BCDD}"/>
              </a:ext>
            </a:extLst>
          </p:cNvPr>
          <p:cNvSpPr>
            <a:spLocks noGrp="1"/>
          </p:cNvSpPr>
          <p:nvPr>
            <p:ph type="title"/>
          </p:nvPr>
        </p:nvSpPr>
        <p:spPr>
          <a:xfrm>
            <a:off x="935038" y="2257424"/>
            <a:ext cx="6894511" cy="254317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lvl="0"/>
            <a:r>
              <a:rPr lang="en-US" sz="6400" noProof="0" dirty="0"/>
              <a:t>The Rise in Dispute Resolution Activity</a:t>
            </a:r>
          </a:p>
        </p:txBody>
      </p:sp>
      <p:sp>
        <p:nvSpPr>
          <p:cNvPr id="2" name="Slide Number Placeholder 1">
            <a:extLst>
              <a:ext uri="{FF2B5EF4-FFF2-40B4-BE49-F238E27FC236}">
                <a16:creationId xmlns:a16="http://schemas.microsoft.com/office/drawing/2014/main" id="{450FCF4F-5D19-1A20-6BCC-C1F2D49F1380}"/>
              </a:ext>
            </a:extLst>
          </p:cNvPr>
          <p:cNvSpPr>
            <a:spLocks noGrp="1"/>
          </p:cNvSpPr>
          <p:nvPr>
            <p:ph type="sldNum" sz="quarter" idx="12"/>
          </p:nvPr>
        </p:nvSpPr>
        <p:spPr>
          <a:xfrm>
            <a:off x="10764077" y="6231835"/>
            <a:ext cx="589721" cy="2355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C05AE9-C5CC-BC4E-825D-27C517ACAA6A}" type="slidenum">
              <a:rPr lang="en-US" smtClean="0"/>
              <a:pPr/>
              <a:t>10</a:t>
            </a:fld>
            <a:endParaRPr lang="en-US"/>
          </a:p>
        </p:txBody>
      </p:sp>
      <p:pic>
        <p:nvPicPr>
          <p:cNvPr id="3" name="Picture 2" descr="sitting woman holding a microphone&#10;">
            <a:extLst>
              <a:ext uri="{FF2B5EF4-FFF2-40B4-BE49-F238E27FC236}">
                <a16:creationId xmlns:a16="http://schemas.microsoft.com/office/drawing/2014/main" id="{EA7BD021-D5E8-131A-47E2-E20B3965FDD0}"/>
              </a:ext>
            </a:extLst>
          </p:cNvPr>
          <p:cNvPicPr>
            <a:picLocks noChangeAspect="1"/>
          </p:cNvPicPr>
          <p:nvPr/>
        </p:nvPicPr>
        <p:blipFill>
          <a:blip r:embed="rId3"/>
          <a:stretch>
            <a:fillRect/>
          </a:stretch>
        </p:blipFill>
        <p:spPr>
          <a:xfrm>
            <a:off x="9700375" y="25161"/>
            <a:ext cx="2026488" cy="6832839"/>
          </a:xfrm>
          <a:prstGeom prst="rect">
            <a:avLst/>
          </a:prstGeom>
        </p:spPr>
      </p:pic>
    </p:spTree>
    <p:extLst>
      <p:ext uri="{BB962C8B-B14F-4D97-AF65-F5344CB8AC3E}">
        <p14:creationId xmlns:p14="http://schemas.microsoft.com/office/powerpoint/2010/main" val="2766001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the CADRE’s National and State Dispute Resolution Data Dashboard showing tabs for dispute resolution overview, written state complaints, mediation, due process and expedited due process. Shows compare by per 10 thousand child count or total events. allows multiple year selections and drop down menu for states and entities. the example chart shows dispute resolution activity bye school year per 10 thousand child count for U.S. and outlying areas for 2016 through 2021-22 for written state complaints filed, issues, mediation requests, mediations held, due process complaints filed, held, resolution meetings held and agreements, and due process complaints withdrawn or pending.">
            <a:extLst>
              <a:ext uri="{FF2B5EF4-FFF2-40B4-BE49-F238E27FC236}">
                <a16:creationId xmlns:a16="http://schemas.microsoft.com/office/drawing/2014/main" id="{871CF96E-8310-DF53-107E-13A5F8F198FB}"/>
              </a:ext>
            </a:extLst>
          </p:cNvPr>
          <p:cNvPicPr>
            <a:picLocks noChangeAspect="1"/>
          </p:cNvPicPr>
          <p:nvPr/>
        </p:nvPicPr>
        <p:blipFill rotWithShape="1">
          <a:blip r:embed="rId4"/>
          <a:srcRect l="4273" t="8807"/>
          <a:stretch/>
        </p:blipFill>
        <p:spPr>
          <a:xfrm>
            <a:off x="2130679" y="1844184"/>
            <a:ext cx="8988286" cy="4564390"/>
          </a:xfrm>
          <a:prstGeom prst="rect">
            <a:avLst/>
          </a:prstGeom>
          <a:ln w="38100">
            <a:solidFill>
              <a:schemeClr val="tx1"/>
            </a:solidFill>
          </a:ln>
        </p:spPr>
      </p:pic>
      <p:sp>
        <p:nvSpPr>
          <p:cNvPr id="2" name="Title 1">
            <a:extLst>
              <a:ext uri="{FF2B5EF4-FFF2-40B4-BE49-F238E27FC236}">
                <a16:creationId xmlns:a16="http://schemas.microsoft.com/office/drawing/2014/main" id="{C2800C16-23FD-CDB2-2A71-DFA923C93150}"/>
              </a:ext>
              <a:ext uri="{C183D7F6-B498-43B3-948B-1728B52AA6E4}">
                <adec:decorative xmlns:adec="http://schemas.microsoft.com/office/drawing/2017/decorative" val="0"/>
              </a:ext>
            </a:extLst>
          </p:cNvPr>
          <p:cNvSpPr>
            <a:spLocks noGrp="1"/>
          </p:cNvSpPr>
          <p:nvPr>
            <p:ph type="title"/>
          </p:nvPr>
        </p:nvSpPr>
        <p:spPr>
          <a:xfrm>
            <a:off x="1895845" y="449426"/>
            <a:ext cx="9457954" cy="1025154"/>
          </a:xfrm>
        </p:spPr>
        <p:txBody>
          <a:bodyPr vert="horz" lIns="91440" tIns="45720" rIns="91440" bIns="45720" rtlCol="0" anchor="ctr">
            <a:noAutofit/>
          </a:bodyPr>
          <a:lstStyle/>
          <a:p>
            <a:r>
              <a:rPr lang="en-US" dirty="0"/>
              <a:t>CADRE’s National and State Dispute Resolution Data Dashboard</a:t>
            </a:r>
          </a:p>
        </p:txBody>
      </p:sp>
      <p:pic>
        <p:nvPicPr>
          <p:cNvPr id="7" name="Picture 6" descr="https://cadreworks.org/national-state-dr-data-dashboard&#10;">
            <a:extLst>
              <a:ext uri="{FF2B5EF4-FFF2-40B4-BE49-F238E27FC236}">
                <a16:creationId xmlns:a16="http://schemas.microsoft.com/office/drawing/2014/main" id="{5450A87D-7EDB-D999-5CC9-B54B63944BE1}"/>
              </a:ext>
            </a:extLst>
          </p:cNvPr>
          <p:cNvPicPr>
            <a:picLocks noChangeAspect="1"/>
          </p:cNvPicPr>
          <p:nvPr/>
        </p:nvPicPr>
        <p:blipFill>
          <a:blip r:embed="rId5"/>
          <a:stretch>
            <a:fillRect/>
          </a:stretch>
        </p:blipFill>
        <p:spPr>
          <a:xfrm>
            <a:off x="246820" y="3048000"/>
            <a:ext cx="1422491" cy="1200150"/>
          </a:xfrm>
          <a:prstGeom prst="rect">
            <a:avLst/>
          </a:prstGeom>
        </p:spPr>
      </p:pic>
    </p:spTree>
    <p:custDataLst>
      <p:tags r:id="rId1"/>
    </p:custDataLst>
    <p:extLst>
      <p:ext uri="{BB962C8B-B14F-4D97-AF65-F5344CB8AC3E}">
        <p14:creationId xmlns:p14="http://schemas.microsoft.com/office/powerpoint/2010/main" val="3780654531"/>
      </p:ext>
    </p:extLst>
  </p:cSld>
  <p:clrMapOvr>
    <a:masterClrMapping/>
  </p:clrMapOvr>
  <mc:AlternateContent xmlns:mc="http://schemas.openxmlformats.org/markup-compatibility/2006" xmlns:p14="http://schemas.microsoft.com/office/powerpoint/2010/main">
    <mc:Choice Requires="p14">
      <p:transition spd="slow" p14:dur="2000" advTm="41830"/>
    </mc:Choice>
    <mc:Fallback xmlns="">
      <p:transition spd="slow" advTm="4183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59F8-2529-E721-2546-C1EC9A2F5A4A}"/>
              </a:ext>
            </a:extLst>
          </p:cNvPr>
          <p:cNvSpPr>
            <a:spLocks noGrp="1"/>
          </p:cNvSpPr>
          <p:nvPr>
            <p:ph type="title"/>
          </p:nvPr>
        </p:nvSpPr>
        <p:spPr>
          <a:xfrm>
            <a:off x="2508018" y="457062"/>
            <a:ext cx="8988286" cy="782016"/>
          </a:xfrm>
        </p:spPr>
        <p:txBody>
          <a:bodyPr vert="horz" lIns="91440" tIns="45720" rIns="91440" bIns="45720" rtlCol="0" anchor="ctr">
            <a:normAutofit/>
          </a:bodyPr>
          <a:lstStyle/>
          <a:p>
            <a:r>
              <a:rPr lang="en-US" dirty="0"/>
              <a:t>Types of Comparisons and Charts</a:t>
            </a:r>
          </a:p>
        </p:txBody>
      </p:sp>
      <p:pic>
        <p:nvPicPr>
          <p:cNvPr id="4" name="Picture 2" descr="Clipart of people holding different data charts">
            <a:extLst>
              <a:ext uri="{FF2B5EF4-FFF2-40B4-BE49-F238E27FC236}">
                <a16:creationId xmlns:a16="http://schemas.microsoft.com/office/drawing/2014/main" id="{C1C2355E-3B21-DEC2-8E30-F3E8604FE4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 t="40194" r="6567" b="-5917"/>
          <a:stretch/>
        </p:blipFill>
        <p:spPr bwMode="auto">
          <a:xfrm>
            <a:off x="3115896" y="1550099"/>
            <a:ext cx="5595167" cy="20519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E27BC7-1C23-35C0-355F-E24F958BD2D5}"/>
              </a:ext>
            </a:extLst>
          </p:cNvPr>
          <p:cNvSpPr txBox="1"/>
          <p:nvPr/>
        </p:nvSpPr>
        <p:spPr>
          <a:xfrm>
            <a:off x="2287129" y="3913091"/>
            <a:ext cx="8163027" cy="1994786"/>
          </a:xfrm>
          <a:prstGeom prst="rect">
            <a:avLst/>
          </a:prstGeom>
        </p:spPr>
        <p:txBody>
          <a:bodyPr vert="horz" lIns="91440" tIns="45720" rIns="91440" bIns="45720" rtlCol="0" anchor="ctr">
            <a:normAutofit fontScale="92500"/>
          </a:bodyPr>
          <a:lstStyle/>
          <a:p>
            <a:pPr marL="514350" indent="-457200">
              <a:lnSpc>
                <a:spcPct val="90000"/>
              </a:lnSpc>
              <a:spcAft>
                <a:spcPts val="600"/>
              </a:spcAft>
              <a:buFont typeface="Arial" panose="020B0604020202020204" pitchFamily="34" charset="0"/>
              <a:buChar char="•"/>
            </a:pPr>
            <a:r>
              <a:rPr lang="en-US" sz="3200" dirty="0">
                <a:latin typeface="Aptos" panose="020B0004020202020204" pitchFamily="34" charset="0"/>
              </a:rPr>
              <a:t>Compare by Event or by Child Count</a:t>
            </a:r>
          </a:p>
          <a:p>
            <a:pPr marL="514350" indent="-457200">
              <a:lnSpc>
                <a:spcPct val="90000"/>
              </a:lnSpc>
              <a:spcAft>
                <a:spcPts val="600"/>
              </a:spcAft>
              <a:buFont typeface="Arial" panose="020B0604020202020204" pitchFamily="34" charset="0"/>
              <a:buChar char="•"/>
            </a:pPr>
            <a:r>
              <a:rPr lang="en-US" sz="3200" dirty="0">
                <a:latin typeface="Aptos" panose="020B0004020202020204" pitchFamily="34" charset="0"/>
              </a:rPr>
              <a:t>Compare by School Year</a:t>
            </a:r>
          </a:p>
          <a:p>
            <a:pPr marL="514350" indent="-457200">
              <a:lnSpc>
                <a:spcPct val="90000"/>
              </a:lnSpc>
              <a:spcAft>
                <a:spcPts val="600"/>
              </a:spcAft>
              <a:buFont typeface="Arial" panose="020B0604020202020204" pitchFamily="34" charset="0"/>
              <a:buChar char="•"/>
            </a:pPr>
            <a:r>
              <a:rPr lang="en-US" sz="3200" dirty="0">
                <a:latin typeface="Aptos" panose="020B0004020202020204" pitchFamily="34" charset="0"/>
              </a:rPr>
              <a:t>Compare by State or Entity</a:t>
            </a:r>
          </a:p>
          <a:p>
            <a:pPr marL="514350" indent="-457200">
              <a:lnSpc>
                <a:spcPct val="90000"/>
              </a:lnSpc>
              <a:spcAft>
                <a:spcPts val="600"/>
              </a:spcAft>
              <a:buFont typeface="Arial" panose="020B0604020202020204" pitchFamily="34" charset="0"/>
              <a:buChar char="•"/>
            </a:pPr>
            <a:r>
              <a:rPr lang="en-US" sz="3200" dirty="0">
                <a:latin typeface="Aptos" panose="020B0004020202020204" pitchFamily="34" charset="0"/>
              </a:rPr>
              <a:t>Longitudinal Trends or Single Year Snapshots</a:t>
            </a:r>
          </a:p>
        </p:txBody>
      </p:sp>
      <p:pic>
        <p:nvPicPr>
          <p:cNvPr id="10" name="Picture 9" descr="https://cadreworks.org/national-state-dr-data-dashboard&#10;">
            <a:extLst>
              <a:ext uri="{FF2B5EF4-FFF2-40B4-BE49-F238E27FC236}">
                <a16:creationId xmlns:a16="http://schemas.microsoft.com/office/drawing/2014/main" id="{E9A04AB2-FFF6-05C4-3677-4BE885F6D2A8}"/>
              </a:ext>
            </a:extLst>
          </p:cNvPr>
          <p:cNvPicPr>
            <a:picLocks noChangeAspect="1"/>
          </p:cNvPicPr>
          <p:nvPr/>
        </p:nvPicPr>
        <p:blipFill>
          <a:blip r:embed="rId5"/>
          <a:stretch>
            <a:fillRect/>
          </a:stretch>
        </p:blipFill>
        <p:spPr>
          <a:xfrm>
            <a:off x="11134323" y="261149"/>
            <a:ext cx="852339" cy="856249"/>
          </a:xfrm>
          <a:prstGeom prst="rect">
            <a:avLst/>
          </a:prstGeom>
        </p:spPr>
      </p:pic>
    </p:spTree>
    <p:custDataLst>
      <p:tags r:id="rId1"/>
    </p:custDataLst>
    <p:extLst>
      <p:ext uri="{BB962C8B-B14F-4D97-AF65-F5344CB8AC3E}">
        <p14:creationId xmlns:p14="http://schemas.microsoft.com/office/powerpoint/2010/main" val="2614432143"/>
      </p:ext>
    </p:extLst>
  </p:cSld>
  <p:clrMapOvr>
    <a:masterClrMapping/>
  </p:clrMapOvr>
  <mc:AlternateContent xmlns:mc="http://schemas.openxmlformats.org/markup-compatibility/2006" xmlns:p14="http://schemas.microsoft.com/office/powerpoint/2010/main">
    <mc:Choice Requires="p14">
      <p:transition spd="slow" p14:dur="2000" advTm="38858"/>
    </mc:Choice>
    <mc:Fallback xmlns="">
      <p:transition spd="slow" advTm="388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45389-5299-5CB4-A85A-FEA30ACF6E0A}"/>
              </a:ext>
            </a:extLst>
          </p:cNvPr>
          <p:cNvSpPr>
            <a:spLocks noGrp="1"/>
          </p:cNvSpPr>
          <p:nvPr>
            <p:ph type="title"/>
          </p:nvPr>
        </p:nvSpPr>
        <p:spPr>
          <a:xfrm>
            <a:off x="2382765" y="390663"/>
            <a:ext cx="9362921" cy="782016"/>
          </a:xfrm>
        </p:spPr>
        <p:txBody>
          <a:bodyPr>
            <a:normAutofit fontScale="90000"/>
          </a:bodyPr>
          <a:lstStyle/>
          <a:p>
            <a:r>
              <a:rPr lang="en-US" dirty="0"/>
              <a:t>Nationally, dispute events have increased 89.6% over the last decade</a:t>
            </a:r>
          </a:p>
        </p:txBody>
      </p:sp>
      <p:sp>
        <p:nvSpPr>
          <p:cNvPr id="10" name="Slide Number Placeholder 4">
            <a:extLst>
              <a:ext uri="{FF2B5EF4-FFF2-40B4-BE49-F238E27FC236}">
                <a16:creationId xmlns:a16="http://schemas.microsoft.com/office/drawing/2014/main" id="{596B63EC-F570-46DA-12B2-CB9832829DF1}"/>
              </a:ext>
            </a:extLst>
          </p:cNvPr>
          <p:cNvSpPr txBox="1">
            <a:spLocks/>
          </p:cNvSpPr>
          <p:nvPr/>
        </p:nvSpPr>
        <p:spPr>
          <a:xfrm>
            <a:off x="11822711" y="6560827"/>
            <a:ext cx="589721" cy="2355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C05AE9-C5CC-BC4E-825D-27C517ACAA6A}" type="slidenum">
              <a:rPr lang="en-US" smtClean="0"/>
              <a:pPr/>
              <a:t>13</a:t>
            </a:fld>
            <a:endParaRPr lang="en-US"/>
          </a:p>
        </p:txBody>
      </p:sp>
      <p:pic>
        <p:nvPicPr>
          <p:cNvPr id="6" name="Picture 5" descr="This chart is titled &quot;IDEA Dispute Resolution Activity per Event: U.S. and Outlying Areas, SY2013 to SY2023. The column chart displays dispute resolution activity rates of written state complaints filed, complaint reports issued, medication requests, mediations held, due process complaints filed, due process hearings fully adjudicated. ">
            <a:extLst>
              <a:ext uri="{FF2B5EF4-FFF2-40B4-BE49-F238E27FC236}">
                <a16:creationId xmlns:a16="http://schemas.microsoft.com/office/drawing/2014/main" id="{24EDF666-6C49-0F57-6BBD-6C58D36AC4CE}"/>
              </a:ext>
            </a:extLst>
          </p:cNvPr>
          <p:cNvPicPr>
            <a:picLocks noChangeAspect="1"/>
          </p:cNvPicPr>
          <p:nvPr/>
        </p:nvPicPr>
        <p:blipFill>
          <a:blip r:embed="rId3"/>
          <a:stretch>
            <a:fillRect/>
          </a:stretch>
        </p:blipFill>
        <p:spPr>
          <a:xfrm>
            <a:off x="1488223" y="1570008"/>
            <a:ext cx="9359750" cy="5055517"/>
          </a:xfrm>
          <a:prstGeom prst="rect">
            <a:avLst/>
          </a:prstGeom>
        </p:spPr>
      </p:pic>
    </p:spTree>
    <p:extLst>
      <p:ext uri="{BB962C8B-B14F-4D97-AF65-F5344CB8AC3E}">
        <p14:creationId xmlns:p14="http://schemas.microsoft.com/office/powerpoint/2010/main" val="748123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C1F41-2D1C-5A40-1BB3-C38069C21925}"/>
              </a:ext>
            </a:extLst>
          </p:cNvPr>
          <p:cNvSpPr>
            <a:spLocks noGrp="1"/>
          </p:cNvSpPr>
          <p:nvPr>
            <p:ph type="title"/>
          </p:nvPr>
        </p:nvSpPr>
        <p:spPr>
          <a:xfrm>
            <a:off x="2382765" y="390663"/>
            <a:ext cx="9362921" cy="782016"/>
          </a:xfrm>
        </p:spPr>
        <p:txBody>
          <a:bodyPr>
            <a:normAutofit fontScale="90000"/>
          </a:bodyPr>
          <a:lstStyle/>
          <a:p>
            <a:r>
              <a:rPr lang="en-US" dirty="0"/>
              <a:t>Relative Use of Dispute Resolution Options: U.S. &amp; Outlying Areas</a:t>
            </a:r>
          </a:p>
        </p:txBody>
      </p:sp>
      <p:pic>
        <p:nvPicPr>
          <p:cNvPr id="4" name="Picture 3" descr="Chart showing comparison of dispute resolution data, not including New York">
            <a:extLst>
              <a:ext uri="{FF2B5EF4-FFF2-40B4-BE49-F238E27FC236}">
                <a16:creationId xmlns:a16="http://schemas.microsoft.com/office/drawing/2014/main" id="{8F60DFD4-F845-7038-7EFF-B88281E75AF6}"/>
              </a:ext>
            </a:extLst>
          </p:cNvPr>
          <p:cNvPicPr>
            <a:picLocks noChangeAspect="1"/>
          </p:cNvPicPr>
          <p:nvPr/>
        </p:nvPicPr>
        <p:blipFill>
          <a:blip r:embed="rId2"/>
          <a:stretch>
            <a:fillRect/>
          </a:stretch>
        </p:blipFill>
        <p:spPr>
          <a:xfrm>
            <a:off x="2846717" y="1392022"/>
            <a:ext cx="6971578" cy="5465978"/>
          </a:xfrm>
          <a:prstGeom prst="rect">
            <a:avLst/>
          </a:prstGeom>
        </p:spPr>
      </p:pic>
    </p:spTree>
    <p:extLst>
      <p:ext uri="{BB962C8B-B14F-4D97-AF65-F5344CB8AC3E}">
        <p14:creationId xmlns:p14="http://schemas.microsoft.com/office/powerpoint/2010/main" val="2765226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9DE1-2C4F-29E5-CA34-792A70AB51BB}"/>
              </a:ext>
            </a:extLst>
          </p:cNvPr>
          <p:cNvSpPr>
            <a:spLocks noGrp="1"/>
          </p:cNvSpPr>
          <p:nvPr>
            <p:ph type="title"/>
          </p:nvPr>
        </p:nvSpPr>
        <p:spPr>
          <a:xfrm>
            <a:off x="2258017" y="164373"/>
            <a:ext cx="9235645" cy="1325563"/>
          </a:xfrm>
        </p:spPr>
        <p:txBody>
          <a:bodyPr/>
          <a:lstStyle/>
          <a:p>
            <a:r>
              <a:rPr lang="en-US" dirty="0"/>
              <a:t>Written State Complaints Filed</a:t>
            </a:r>
          </a:p>
        </p:txBody>
      </p:sp>
      <p:pic>
        <p:nvPicPr>
          <p:cNvPr id="6" name="Picture 5" descr="Chart shows the trend line from SY2013 to 2023 for written state complaints filed.">
            <a:extLst>
              <a:ext uri="{FF2B5EF4-FFF2-40B4-BE49-F238E27FC236}">
                <a16:creationId xmlns:a16="http://schemas.microsoft.com/office/drawing/2014/main" id="{DCD67227-99D6-894C-0320-7188B5F5CECC}"/>
              </a:ext>
            </a:extLst>
          </p:cNvPr>
          <p:cNvPicPr>
            <a:picLocks noChangeAspect="1"/>
          </p:cNvPicPr>
          <p:nvPr/>
        </p:nvPicPr>
        <p:blipFill>
          <a:blip r:embed="rId3"/>
          <a:stretch>
            <a:fillRect/>
          </a:stretch>
        </p:blipFill>
        <p:spPr>
          <a:xfrm>
            <a:off x="1947467" y="1334660"/>
            <a:ext cx="9042586" cy="4898601"/>
          </a:xfrm>
          <a:prstGeom prst="rect">
            <a:avLst/>
          </a:prstGeom>
        </p:spPr>
      </p:pic>
    </p:spTree>
    <p:extLst>
      <p:ext uri="{BB962C8B-B14F-4D97-AF65-F5344CB8AC3E}">
        <p14:creationId xmlns:p14="http://schemas.microsoft.com/office/powerpoint/2010/main" val="185033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9D06-6789-EFA1-D1ED-4C9CD378F79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47EA5A-E153-5298-53FA-1269CADA21B2}"/>
              </a:ext>
            </a:extLst>
          </p:cNvPr>
          <p:cNvSpPr>
            <a:spLocks noGrp="1"/>
          </p:cNvSpPr>
          <p:nvPr>
            <p:ph type="title"/>
          </p:nvPr>
        </p:nvSpPr>
        <p:spPr>
          <a:xfrm>
            <a:off x="613525" y="2024062"/>
            <a:ext cx="9105900" cy="3533775"/>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lvl="0"/>
            <a:r>
              <a:rPr lang="en-US" sz="6400" noProof="0" dirty="0"/>
              <a:t>Moving the Needle with Early Dispute Resolution</a:t>
            </a:r>
          </a:p>
        </p:txBody>
      </p:sp>
      <p:sp>
        <p:nvSpPr>
          <p:cNvPr id="2" name="Slide Number Placeholder 1">
            <a:extLst>
              <a:ext uri="{FF2B5EF4-FFF2-40B4-BE49-F238E27FC236}">
                <a16:creationId xmlns:a16="http://schemas.microsoft.com/office/drawing/2014/main" id="{B8CF38D6-D759-34A4-C4CE-5CFF3AC85569}"/>
              </a:ext>
            </a:extLst>
          </p:cNvPr>
          <p:cNvSpPr>
            <a:spLocks noGrp="1"/>
          </p:cNvSpPr>
          <p:nvPr>
            <p:ph type="sldNum" sz="quarter" idx="12"/>
          </p:nvPr>
        </p:nvSpPr>
        <p:spPr>
          <a:xfrm>
            <a:off x="10764077" y="6231835"/>
            <a:ext cx="589721" cy="2355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C05AE9-C5CC-BC4E-825D-27C517ACAA6A}" type="slidenum">
              <a:rPr lang="en-US" smtClean="0"/>
              <a:pPr/>
              <a:t>16</a:t>
            </a:fld>
            <a:endParaRPr lang="en-US"/>
          </a:p>
        </p:txBody>
      </p:sp>
      <p:pic>
        <p:nvPicPr>
          <p:cNvPr id="3" name="Picture 2" descr="Woman holding microphone">
            <a:extLst>
              <a:ext uri="{FF2B5EF4-FFF2-40B4-BE49-F238E27FC236}">
                <a16:creationId xmlns:a16="http://schemas.microsoft.com/office/drawing/2014/main" id="{FBC97F46-F7E3-EDE2-9674-8553777F47D4}"/>
              </a:ext>
            </a:extLst>
          </p:cNvPr>
          <p:cNvPicPr>
            <a:picLocks noChangeAspect="1"/>
          </p:cNvPicPr>
          <p:nvPr/>
        </p:nvPicPr>
        <p:blipFill>
          <a:blip r:embed="rId3"/>
          <a:stretch>
            <a:fillRect/>
          </a:stretch>
        </p:blipFill>
        <p:spPr>
          <a:xfrm>
            <a:off x="9719425" y="0"/>
            <a:ext cx="2026488" cy="6832839"/>
          </a:xfrm>
          <a:prstGeom prst="rect">
            <a:avLst/>
          </a:prstGeom>
        </p:spPr>
      </p:pic>
    </p:spTree>
    <p:extLst>
      <p:ext uri="{BB962C8B-B14F-4D97-AF65-F5344CB8AC3E}">
        <p14:creationId xmlns:p14="http://schemas.microsoft.com/office/powerpoint/2010/main" val="2698576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B45C0-6ED9-DD77-1196-2F815F29FB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E532F-C797-89B3-26B3-52B945CD23D6}"/>
              </a:ext>
            </a:extLst>
          </p:cNvPr>
          <p:cNvSpPr>
            <a:spLocks noGrp="1"/>
          </p:cNvSpPr>
          <p:nvPr>
            <p:ph type="title"/>
          </p:nvPr>
        </p:nvSpPr>
        <p:spPr>
          <a:xfrm>
            <a:off x="2382765" y="390663"/>
            <a:ext cx="9362921" cy="782016"/>
          </a:xfrm>
        </p:spPr>
        <p:txBody>
          <a:bodyPr>
            <a:normAutofit/>
          </a:bodyPr>
          <a:lstStyle/>
          <a:p>
            <a:r>
              <a:rPr lang="en-US"/>
              <a:t>CADRE National Study </a:t>
            </a:r>
          </a:p>
        </p:txBody>
      </p:sp>
      <p:sp>
        <p:nvSpPr>
          <p:cNvPr id="4" name="Content Placeholder 3">
            <a:extLst>
              <a:ext uri="{FF2B5EF4-FFF2-40B4-BE49-F238E27FC236}">
                <a16:creationId xmlns:a16="http://schemas.microsoft.com/office/drawing/2014/main" id="{01BC5070-5D67-6406-E829-78C7B23C2897}"/>
              </a:ext>
            </a:extLst>
          </p:cNvPr>
          <p:cNvSpPr>
            <a:spLocks noGrp="1"/>
          </p:cNvSpPr>
          <p:nvPr>
            <p:ph sz="half" idx="2"/>
          </p:nvPr>
        </p:nvSpPr>
        <p:spPr>
          <a:xfrm>
            <a:off x="1133063" y="1281278"/>
            <a:ext cx="6524088" cy="4814722"/>
          </a:xfrm>
        </p:spPr>
        <p:txBody>
          <a:bodyPr vert="horz" lIns="91440" tIns="45720" rIns="91440" bIns="45720" rtlCol="0" anchor="t">
            <a:normAutofit fontScale="85000" lnSpcReduction="20000"/>
          </a:bodyPr>
          <a:lstStyle/>
          <a:p>
            <a:pPr marL="0" indent="0">
              <a:buNone/>
            </a:pPr>
            <a:r>
              <a:rPr lang="en-US" b="1" dirty="0"/>
              <a:t>MOVING THE NEEDLE</a:t>
            </a:r>
            <a:r>
              <a:rPr lang="en-US" dirty="0"/>
              <a:t>: Administrators’ Perspectives on School Districts' Needs and Opportunities to Improve Special Education Dispute Resolution Capacity</a:t>
            </a:r>
          </a:p>
          <a:p>
            <a:endParaRPr lang="en-US" dirty="0"/>
          </a:p>
          <a:p>
            <a:pPr marL="0" indent="0">
              <a:buNone/>
            </a:pPr>
            <a:r>
              <a:rPr lang="en-US" dirty="0"/>
              <a:t>January 2025</a:t>
            </a:r>
          </a:p>
          <a:p>
            <a:endParaRPr lang="en-US" dirty="0"/>
          </a:p>
          <a:p>
            <a:pPr marL="0" indent="0">
              <a:buNone/>
            </a:pPr>
            <a:r>
              <a:rPr lang="en-US" dirty="0"/>
              <a:t>Link to study: </a:t>
            </a:r>
            <a:r>
              <a:rPr lang="en-US" dirty="0">
                <a:hlinkClick r:id="rId3">
                  <a:extLst>
                    <a:ext uri="{A12FA001-AC4F-418D-AE19-62706E023703}">
                      <ahyp:hlinkClr xmlns:ahyp="http://schemas.microsoft.com/office/drawing/2018/hyperlinkcolor" val="tx"/>
                    </a:ext>
                  </a:extLst>
                </a:hlinkClick>
              </a:rPr>
              <a:t>https://www.cadreworks.org/media/6708/download?attachment</a:t>
            </a:r>
            <a:endParaRPr lang="en-US" dirty="0"/>
          </a:p>
          <a:p>
            <a:endParaRPr lang="en-US" dirty="0"/>
          </a:p>
          <a:p>
            <a:endParaRPr lang="en-US" dirty="0"/>
          </a:p>
        </p:txBody>
      </p:sp>
      <p:sp>
        <p:nvSpPr>
          <p:cNvPr id="8" name="Slide Number Placeholder 7">
            <a:extLst>
              <a:ext uri="{FF2B5EF4-FFF2-40B4-BE49-F238E27FC236}">
                <a16:creationId xmlns:a16="http://schemas.microsoft.com/office/drawing/2014/main" id="{FEC6294E-2BFC-940D-2BFA-3FFEDE7D7672}"/>
              </a:ext>
            </a:extLst>
          </p:cNvPr>
          <p:cNvSpPr>
            <a:spLocks noGrp="1"/>
          </p:cNvSpPr>
          <p:nvPr>
            <p:ph type="sldNum" sz="quarter" idx="12"/>
          </p:nvPr>
        </p:nvSpPr>
        <p:spPr>
          <a:xfrm>
            <a:off x="10764077" y="6231835"/>
            <a:ext cx="589721" cy="2355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C05AE9-C5CC-BC4E-825D-27C517ACAA6A}" type="slidenum">
              <a:rPr lang="en-US" smtClean="0"/>
              <a:pPr/>
              <a:t>17</a:t>
            </a:fld>
            <a:endParaRPr lang="en-US"/>
          </a:p>
        </p:txBody>
      </p:sp>
      <p:pic>
        <p:nvPicPr>
          <p:cNvPr id="3" name="Picture 2">
            <a:extLst>
              <a:ext uri="{FF2B5EF4-FFF2-40B4-BE49-F238E27FC236}">
                <a16:creationId xmlns:a16="http://schemas.microsoft.com/office/drawing/2014/main" id="{853AB355-7CAD-E791-1891-D827EF2EBF03}"/>
              </a:ext>
              <a:ext uri="{C183D7F6-B498-43B3-948B-1728B52AA6E4}">
                <adec:decorative xmlns:adec="http://schemas.microsoft.com/office/drawing/2017/decorative" val="1"/>
              </a:ext>
            </a:extLst>
          </p:cNvPr>
          <p:cNvPicPr>
            <a:picLocks noChangeAspect="1"/>
          </p:cNvPicPr>
          <p:nvPr/>
        </p:nvPicPr>
        <p:blipFill>
          <a:blip r:embed="rId4"/>
          <a:srcRect l="4610" t="1513" r="4769" b="94"/>
          <a:stretch/>
        </p:blipFill>
        <p:spPr>
          <a:xfrm rot="5400000">
            <a:off x="6587847" y="1700161"/>
            <a:ext cx="6913892" cy="3401786"/>
          </a:xfrm>
          <a:prstGeom prst="rect">
            <a:avLst/>
          </a:prstGeom>
        </p:spPr>
      </p:pic>
      <p:pic>
        <p:nvPicPr>
          <p:cNvPr id="7" name="Picture 6" descr="https://www.cadreworks.org/media/6708/download?attachment">
            <a:extLst>
              <a:ext uri="{FF2B5EF4-FFF2-40B4-BE49-F238E27FC236}">
                <a16:creationId xmlns:a16="http://schemas.microsoft.com/office/drawing/2014/main" id="{7840B064-D86D-99CE-247C-1AE1205E551D}"/>
              </a:ext>
            </a:extLst>
          </p:cNvPr>
          <p:cNvPicPr>
            <a:picLocks noChangeAspect="1"/>
          </p:cNvPicPr>
          <p:nvPr/>
        </p:nvPicPr>
        <p:blipFill>
          <a:blip r:embed="rId5"/>
          <a:stretch>
            <a:fillRect/>
          </a:stretch>
        </p:blipFill>
        <p:spPr>
          <a:xfrm>
            <a:off x="9296224" y="3170015"/>
            <a:ext cx="1762713" cy="1746541"/>
          </a:xfrm>
          <a:prstGeom prst="rect">
            <a:avLst/>
          </a:prstGeom>
        </p:spPr>
      </p:pic>
    </p:spTree>
    <p:extLst>
      <p:ext uri="{BB962C8B-B14F-4D97-AF65-F5344CB8AC3E}">
        <p14:creationId xmlns:p14="http://schemas.microsoft.com/office/powerpoint/2010/main" val="371068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0AFBB-26D0-43EA-82B7-F7E31C97D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B3BD5-31A2-F879-FD97-4FF1596621BA}"/>
              </a:ext>
            </a:extLst>
          </p:cNvPr>
          <p:cNvSpPr>
            <a:spLocks noGrp="1"/>
          </p:cNvSpPr>
          <p:nvPr>
            <p:ph type="title"/>
          </p:nvPr>
        </p:nvSpPr>
        <p:spPr>
          <a:xfrm>
            <a:off x="2382765" y="390663"/>
            <a:ext cx="9362921" cy="782016"/>
          </a:xfrm>
        </p:spPr>
        <p:txBody>
          <a:bodyPr>
            <a:normAutofit fontScale="90000"/>
          </a:bodyPr>
          <a:lstStyle/>
          <a:p>
            <a:r>
              <a:rPr lang="en-US"/>
              <a:t>The Importance of Early Dispute Resolution</a:t>
            </a:r>
          </a:p>
        </p:txBody>
      </p:sp>
      <p:sp>
        <p:nvSpPr>
          <p:cNvPr id="4" name="Content Placeholder 3">
            <a:extLst>
              <a:ext uri="{FF2B5EF4-FFF2-40B4-BE49-F238E27FC236}">
                <a16:creationId xmlns:a16="http://schemas.microsoft.com/office/drawing/2014/main" id="{3E092F74-CE33-0576-6839-05C3CE3A8002}"/>
              </a:ext>
            </a:extLst>
          </p:cNvPr>
          <p:cNvSpPr>
            <a:spLocks noGrp="1"/>
          </p:cNvSpPr>
          <p:nvPr>
            <p:ph sz="half" idx="2"/>
          </p:nvPr>
        </p:nvSpPr>
        <p:spPr>
          <a:xfrm>
            <a:off x="6705598" y="1461017"/>
            <a:ext cx="4648200" cy="4351338"/>
          </a:xfrm>
        </p:spPr>
        <p:txBody>
          <a:bodyPr vert="horz" lIns="91440" tIns="45720" rIns="91440" bIns="45720" rtlCol="0" anchor="t">
            <a:normAutofit/>
          </a:bodyPr>
          <a:lstStyle/>
          <a:p>
            <a:r>
              <a:rPr lang="en-US" dirty="0"/>
              <a:t>Improved student outcomes</a:t>
            </a:r>
          </a:p>
          <a:p>
            <a:r>
              <a:rPr lang="en-US" dirty="0"/>
              <a:t>Better Relationships</a:t>
            </a:r>
          </a:p>
          <a:p>
            <a:r>
              <a:rPr lang="en-US" dirty="0"/>
              <a:t>Satisfied Parents</a:t>
            </a:r>
          </a:p>
          <a:p>
            <a:r>
              <a:rPr lang="en-US" dirty="0"/>
              <a:t>TEACHER RETENTION</a:t>
            </a:r>
          </a:p>
        </p:txBody>
      </p:sp>
      <p:pic>
        <p:nvPicPr>
          <p:cNvPr id="6" name="Picture 5" descr="Teacher standing in empty classroom smiling. Desks in background.  ">
            <a:extLst>
              <a:ext uri="{FF2B5EF4-FFF2-40B4-BE49-F238E27FC236}">
                <a16:creationId xmlns:a16="http://schemas.microsoft.com/office/drawing/2014/main" id="{88EBE660-37E6-0A89-2CB0-7DD5EB5A76B4}"/>
              </a:ext>
            </a:extLst>
          </p:cNvPr>
          <p:cNvPicPr>
            <a:picLocks noChangeAspect="1"/>
          </p:cNvPicPr>
          <p:nvPr/>
        </p:nvPicPr>
        <p:blipFill>
          <a:blip r:embed="rId3"/>
          <a:srcRect l="10865" r="-222" b="278"/>
          <a:stretch/>
        </p:blipFill>
        <p:spPr>
          <a:xfrm>
            <a:off x="782564" y="1785685"/>
            <a:ext cx="5256763" cy="3818983"/>
          </a:xfrm>
          <a:prstGeom prst="rect">
            <a:avLst/>
          </a:prstGeom>
        </p:spPr>
      </p:pic>
    </p:spTree>
    <p:extLst>
      <p:ext uri="{BB962C8B-B14F-4D97-AF65-F5344CB8AC3E}">
        <p14:creationId xmlns:p14="http://schemas.microsoft.com/office/powerpoint/2010/main" val="698405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D2BF9-5407-57CE-1B0F-B726282388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B7DC4-DFF7-FF78-5260-7BB60B7917AF}"/>
              </a:ext>
            </a:extLst>
          </p:cNvPr>
          <p:cNvSpPr>
            <a:spLocks noGrp="1"/>
          </p:cNvSpPr>
          <p:nvPr>
            <p:ph type="title"/>
          </p:nvPr>
        </p:nvSpPr>
        <p:spPr>
          <a:xfrm>
            <a:off x="2382765" y="390663"/>
            <a:ext cx="9362921" cy="782016"/>
          </a:xfrm>
        </p:spPr>
        <p:txBody>
          <a:bodyPr>
            <a:normAutofit fontScale="90000"/>
          </a:bodyPr>
          <a:lstStyle/>
          <a:p>
            <a:r>
              <a:rPr lang="en-US"/>
              <a:t>463 Respondents Across </a:t>
            </a:r>
            <a:br>
              <a:rPr lang="en-US"/>
            </a:br>
            <a:r>
              <a:rPr lang="en-US"/>
              <a:t>43 States &amp; Territories</a:t>
            </a:r>
          </a:p>
        </p:txBody>
      </p:sp>
      <p:pic>
        <p:nvPicPr>
          <p:cNvPr id="3" name="Picture 2" descr="Map of the US showing the density of survey responses across the 50 states. States with 31+ responses include California, Oklahoma, and Florida. No responses were received from Nevada, Wyoming, North Dakota, Texas, West Virginia, New York, and New Hampshire. ">
            <a:extLst>
              <a:ext uri="{FF2B5EF4-FFF2-40B4-BE49-F238E27FC236}">
                <a16:creationId xmlns:a16="http://schemas.microsoft.com/office/drawing/2014/main" id="{71AA6B55-31D1-876C-4272-893F1E4FFC84}"/>
              </a:ext>
            </a:extLst>
          </p:cNvPr>
          <p:cNvPicPr>
            <a:picLocks noChangeAspect="1"/>
          </p:cNvPicPr>
          <p:nvPr/>
        </p:nvPicPr>
        <p:blipFill>
          <a:blip r:embed="rId3"/>
          <a:stretch>
            <a:fillRect/>
          </a:stretch>
        </p:blipFill>
        <p:spPr>
          <a:xfrm>
            <a:off x="1867727" y="1284119"/>
            <a:ext cx="8896350" cy="5183218"/>
          </a:xfrm>
          <a:prstGeom prst="rect">
            <a:avLst/>
          </a:prstGeom>
        </p:spPr>
      </p:pic>
    </p:spTree>
    <p:extLst>
      <p:ext uri="{BB962C8B-B14F-4D97-AF65-F5344CB8AC3E}">
        <p14:creationId xmlns:p14="http://schemas.microsoft.com/office/powerpoint/2010/main" val="76686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9" name="Google Shape;529;p102"/>
          <p:cNvSpPr txBox="1"/>
          <p:nvPr/>
        </p:nvSpPr>
        <p:spPr>
          <a:xfrm>
            <a:off x="3914400" y="-1415719"/>
            <a:ext cx="4363200" cy="403935"/>
          </a:xfrm>
          <a:prstGeom prst="rect">
            <a:avLst/>
          </a:prstGeom>
          <a:noFill/>
          <a:ln>
            <a:noFill/>
          </a:ln>
        </p:spPr>
        <p:txBody>
          <a:bodyPr spcFirstLastPara="1" wrap="square" lIns="68569" tIns="68569" rIns="68569" bIns="68569" anchor="t" anchorCtr="0">
            <a:spAutoFit/>
          </a:bodyPr>
          <a:lstStyle/>
          <a:p>
            <a:r>
              <a:rPr lang="en-US" sz="1725" dirty="0">
                <a:solidFill>
                  <a:srgbClr val="FFFFFF"/>
                </a:solidFill>
                <a:latin typeface="Aptos" panose="020B0004020202020204" pitchFamily="34" charset="0"/>
                <a:ea typeface="Avenir"/>
                <a:cs typeface="Avenir"/>
                <a:sym typeface="Avenir"/>
              </a:rPr>
              <a:t>Placeholder for pictures during intro</a:t>
            </a:r>
            <a:endParaRPr sz="1725" dirty="0">
              <a:solidFill>
                <a:srgbClr val="FFFFFF"/>
              </a:solidFill>
              <a:latin typeface="Aptos" panose="020B0004020202020204" pitchFamily="34" charset="0"/>
              <a:ea typeface="Avenir"/>
              <a:cs typeface="Avenir"/>
              <a:sym typeface="Avenir"/>
            </a:endParaRPr>
          </a:p>
        </p:txBody>
      </p:sp>
      <p:pic>
        <p:nvPicPr>
          <p:cNvPr id="3074" name="Picture 2" descr="yellow smiley emoji on gray textile"/>
          <p:cNvPicPr>
            <a:picLocks noChangeAspect="1" noChangeArrowheads="1"/>
          </p:cNvPicPr>
          <p:nvPr/>
        </p:nvPicPr>
        <p:blipFill>
          <a:blip r:embed="rId4">
            <a:extLst>
              <a:ext uri="{BEBA8EAE-BF5A-486C-A8C5-ECC9F3942E4B}">
                <a14:imgProps xmlns:a14="http://schemas.microsoft.com/office/drawing/2010/main">
                  <a14:imgLayer r:embed="rId5">
                    <a14:imgEffect>
                      <a14:saturation sat="167000"/>
                    </a14:imgEffect>
                  </a14:imgLayer>
                </a14:imgProps>
              </a:ext>
              <a:ext uri="{28A0092B-C50C-407E-A947-70E740481C1C}">
                <a14:useLocalDpi xmlns:a14="http://schemas.microsoft.com/office/drawing/2010/main" val="0"/>
              </a:ext>
            </a:extLst>
          </a:blip>
          <a:srcRect/>
          <a:stretch>
            <a:fillRect/>
          </a:stretch>
        </p:blipFill>
        <p:spPr bwMode="auto">
          <a:xfrm>
            <a:off x="2446428" y="845432"/>
            <a:ext cx="8440648" cy="5621471"/>
          </a:xfrm>
          <a:prstGeom prst="rect">
            <a:avLst/>
          </a:prstGeom>
          <a:noFill/>
          <a:effectLst>
            <a:outerShdw blurRad="50800" dist="50800" dir="5400000" algn="ctr" rotWithShape="0">
              <a:srgbClr val="000000">
                <a:alpha val="53000"/>
              </a:srgbClr>
            </a:outerShdw>
          </a:effectLst>
          <a:extLst>
            <a:ext uri="{909E8E84-426E-40DD-AFC4-6F175D3DCCD1}">
              <a14:hiddenFill xmlns:a14="http://schemas.microsoft.com/office/drawing/2010/main">
                <a:solidFill>
                  <a:srgbClr val="FFFFFF"/>
                </a:solidFill>
              </a14:hiddenFill>
            </a:ext>
          </a:extLst>
        </p:spPr>
      </p:pic>
      <p:sp>
        <p:nvSpPr>
          <p:cNvPr id="2" name="Title 1"/>
          <p:cNvSpPr txBox="1">
            <a:spLocks noGrp="1"/>
          </p:cNvSpPr>
          <p:nvPr>
            <p:ph type="title" idx="4294967295"/>
          </p:nvPr>
        </p:nvSpPr>
        <p:spPr>
          <a:xfrm>
            <a:off x="7027773" y="1281112"/>
            <a:ext cx="2860675" cy="1938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ptos" panose="020B0004020202020204" pitchFamily="34" charset="0"/>
                <a:ea typeface="Calibri"/>
                <a:cs typeface="Calibri"/>
              </a:rPr>
              <a:t>Who is here? </a:t>
            </a:r>
          </a:p>
        </p:txBody>
      </p:sp>
    </p:spTree>
    <p:custDataLst>
      <p:tags r:id="rId1"/>
    </p:custDataLst>
    <p:extLst>
      <p:ext uri="{BB962C8B-B14F-4D97-AF65-F5344CB8AC3E}">
        <p14:creationId xmlns:p14="http://schemas.microsoft.com/office/powerpoint/2010/main" val="4003765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371B4-ED27-169E-58C5-084ACAFC2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7942A-A958-CE92-7520-3AC445328C6B}"/>
              </a:ext>
            </a:extLst>
          </p:cNvPr>
          <p:cNvSpPr>
            <a:spLocks noGrp="1"/>
          </p:cNvSpPr>
          <p:nvPr>
            <p:ph type="title"/>
          </p:nvPr>
        </p:nvSpPr>
        <p:spPr>
          <a:xfrm>
            <a:off x="2382765" y="390663"/>
            <a:ext cx="9362921" cy="782016"/>
          </a:xfrm>
        </p:spPr>
        <p:txBody>
          <a:bodyPr>
            <a:noAutofit/>
          </a:bodyPr>
          <a:lstStyle/>
          <a:p>
            <a:r>
              <a:rPr lang="en-US"/>
              <a:t>Respondents' Years Experience as Directors</a:t>
            </a:r>
          </a:p>
        </p:txBody>
      </p:sp>
      <p:pic>
        <p:nvPicPr>
          <p:cNvPr id="3" name="Content Placeholder 2" descr="Bar graph representing the survey respondents years experiences as a director. 21+ years= 17%, 16-20 years = 12%, 10-15 years= 21%, 6-9 years= 20%, 4-5 years = 11%, and 1-3 years= 19%.">
            <a:extLst>
              <a:ext uri="{FF2B5EF4-FFF2-40B4-BE49-F238E27FC236}">
                <a16:creationId xmlns:a16="http://schemas.microsoft.com/office/drawing/2014/main" id="{76E58973-4844-B0D1-AA25-192275155CB9}"/>
              </a:ext>
            </a:extLst>
          </p:cNvPr>
          <p:cNvPicPr>
            <a:picLocks noGrp="1" noChangeAspect="1"/>
          </p:cNvPicPr>
          <p:nvPr>
            <p:ph sz="half" idx="2"/>
          </p:nvPr>
        </p:nvPicPr>
        <p:blipFill>
          <a:blip r:embed="rId3"/>
          <a:stretch>
            <a:fillRect/>
          </a:stretch>
        </p:blipFill>
        <p:spPr>
          <a:xfrm>
            <a:off x="1504950" y="1621359"/>
            <a:ext cx="8991615" cy="4684191"/>
          </a:xfrm>
        </p:spPr>
      </p:pic>
    </p:spTree>
    <p:extLst>
      <p:ext uri="{BB962C8B-B14F-4D97-AF65-F5344CB8AC3E}">
        <p14:creationId xmlns:p14="http://schemas.microsoft.com/office/powerpoint/2010/main" val="2460368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D9A7C-5DD2-BB66-8B66-6CEE450919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23DA9A-6A2C-B78A-0775-249BDF1952B0}"/>
              </a:ext>
            </a:extLst>
          </p:cNvPr>
          <p:cNvSpPr>
            <a:spLocks noGrp="1"/>
          </p:cNvSpPr>
          <p:nvPr>
            <p:ph type="title"/>
          </p:nvPr>
        </p:nvSpPr>
        <p:spPr>
          <a:xfrm>
            <a:off x="2382765" y="390663"/>
            <a:ext cx="9362921" cy="782016"/>
          </a:xfrm>
        </p:spPr>
        <p:txBody>
          <a:bodyPr/>
          <a:lstStyle/>
          <a:p>
            <a:r>
              <a:rPr lang="en-US"/>
              <a:t>Survey Returns by Population Size</a:t>
            </a:r>
          </a:p>
        </p:txBody>
      </p:sp>
      <p:pic>
        <p:nvPicPr>
          <p:cNvPr id="3" name="Content Placeholder 2" descr="Bar graph representing the population size of the districts of the survey respondents. Population of less than 5,000= 20%, 5001-25,000= 27%, 25,001-75,000= 20%, 75,001-150,000= 12%, 150,001-250,000= 4%, 250,001-500,000= 7%, and 500,000+= 9%">
            <a:extLst>
              <a:ext uri="{FF2B5EF4-FFF2-40B4-BE49-F238E27FC236}">
                <a16:creationId xmlns:a16="http://schemas.microsoft.com/office/drawing/2014/main" id="{B32550D2-FA94-E669-009B-2FE385C10625}"/>
              </a:ext>
            </a:extLst>
          </p:cNvPr>
          <p:cNvPicPr>
            <a:picLocks noGrp="1" noChangeAspect="1"/>
          </p:cNvPicPr>
          <p:nvPr>
            <p:ph sz="half" idx="2"/>
          </p:nvPr>
        </p:nvPicPr>
        <p:blipFill>
          <a:blip r:embed="rId3"/>
          <a:stretch>
            <a:fillRect/>
          </a:stretch>
        </p:blipFill>
        <p:spPr>
          <a:xfrm>
            <a:off x="1124347" y="1714500"/>
            <a:ext cx="10408196" cy="4286250"/>
          </a:xfrm>
        </p:spPr>
      </p:pic>
    </p:spTree>
    <p:extLst>
      <p:ext uri="{BB962C8B-B14F-4D97-AF65-F5344CB8AC3E}">
        <p14:creationId xmlns:p14="http://schemas.microsoft.com/office/powerpoint/2010/main" val="2038690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C579D-B1BA-C8BC-1CE9-2B70A5ADB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15EA6-07C3-4C42-959D-2EE5D7595F41}"/>
              </a:ext>
            </a:extLst>
          </p:cNvPr>
          <p:cNvSpPr>
            <a:spLocks noGrp="1"/>
          </p:cNvSpPr>
          <p:nvPr>
            <p:ph type="title"/>
          </p:nvPr>
        </p:nvSpPr>
        <p:spPr>
          <a:xfrm>
            <a:off x="931993" y="1272890"/>
            <a:ext cx="4662411" cy="4312220"/>
          </a:xfrm>
        </p:spPr>
        <p:txBody>
          <a:bodyPr>
            <a:noAutofit/>
          </a:bodyPr>
          <a:lstStyle/>
          <a:p>
            <a:r>
              <a:rPr lang="en-US" dirty="0"/>
              <a:t>Has your district  experienced an increase in special education conflict that cannot be resolved with an IEP meeting? </a:t>
            </a:r>
          </a:p>
        </p:txBody>
      </p:sp>
      <p:sp>
        <p:nvSpPr>
          <p:cNvPr id="7" name="Title 1">
            <a:extLst>
              <a:ext uri="{FF2B5EF4-FFF2-40B4-BE49-F238E27FC236}">
                <a16:creationId xmlns:a16="http://schemas.microsoft.com/office/drawing/2014/main" id="{A9785BA8-3926-986A-EAF6-8EB064843831}"/>
              </a:ext>
            </a:extLst>
          </p:cNvPr>
          <p:cNvSpPr txBox="1">
            <a:spLocks/>
          </p:cNvSpPr>
          <p:nvPr/>
        </p:nvSpPr>
        <p:spPr>
          <a:xfrm>
            <a:off x="1990877" y="5685321"/>
            <a:ext cx="9362921" cy="78201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3C06D"/>
                </a:solidFill>
              </a:rPr>
              <a:t>How does this compare with your area?</a:t>
            </a:r>
            <a:r>
              <a:rPr lang="en-US" b="1" dirty="0">
                <a:solidFill>
                  <a:srgbClr val="D9AD45"/>
                </a:solidFill>
              </a:rPr>
              <a:t> </a:t>
            </a:r>
          </a:p>
        </p:txBody>
      </p:sp>
      <p:pic>
        <p:nvPicPr>
          <p:cNvPr id="8" name="Picture 7" descr="No is 55%; Yes is 45%">
            <a:extLst>
              <a:ext uri="{FF2B5EF4-FFF2-40B4-BE49-F238E27FC236}">
                <a16:creationId xmlns:a16="http://schemas.microsoft.com/office/drawing/2014/main" id="{3DC2C627-72C6-8F92-08D3-822832CCFEF2}"/>
              </a:ext>
            </a:extLst>
          </p:cNvPr>
          <p:cNvPicPr>
            <a:picLocks noChangeAspect="1"/>
          </p:cNvPicPr>
          <p:nvPr/>
        </p:nvPicPr>
        <p:blipFill>
          <a:blip r:embed="rId3"/>
          <a:stretch>
            <a:fillRect/>
          </a:stretch>
        </p:blipFill>
        <p:spPr>
          <a:xfrm>
            <a:off x="5594404" y="1172679"/>
            <a:ext cx="6008058" cy="4312220"/>
          </a:xfrm>
          <a:prstGeom prst="rect">
            <a:avLst/>
          </a:prstGeom>
        </p:spPr>
      </p:pic>
    </p:spTree>
    <p:extLst>
      <p:ext uri="{BB962C8B-B14F-4D97-AF65-F5344CB8AC3E}">
        <p14:creationId xmlns:p14="http://schemas.microsoft.com/office/powerpoint/2010/main" val="254335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55352-0A05-C35D-EE82-33DADBE1C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A9D10-2FFF-A3AB-639C-7DAEC5AE7FAE}"/>
              </a:ext>
            </a:extLst>
          </p:cNvPr>
          <p:cNvSpPr>
            <a:spLocks noGrp="1"/>
          </p:cNvSpPr>
          <p:nvPr>
            <p:ph type="title"/>
          </p:nvPr>
        </p:nvSpPr>
        <p:spPr>
          <a:xfrm>
            <a:off x="2225603" y="390663"/>
            <a:ext cx="9362921" cy="782016"/>
          </a:xfrm>
          <a:noFill/>
          <a:ln>
            <a:noFill/>
          </a:ln>
        </p:spPr>
        <p:txBody>
          <a:bodyPr>
            <a:normAutofit/>
          </a:bodyPr>
          <a:lstStyle/>
          <a:p>
            <a:r>
              <a:rPr lang="en-US" dirty="0"/>
              <a:t>District Capacity</a:t>
            </a:r>
          </a:p>
        </p:txBody>
      </p:sp>
      <p:sp>
        <p:nvSpPr>
          <p:cNvPr id="4" name="Content Placeholder 3">
            <a:extLst>
              <a:ext uri="{FF2B5EF4-FFF2-40B4-BE49-F238E27FC236}">
                <a16:creationId xmlns:a16="http://schemas.microsoft.com/office/drawing/2014/main" id="{ED20E551-7DBC-0D39-A756-2222DAA6759E}"/>
              </a:ext>
            </a:extLst>
          </p:cNvPr>
          <p:cNvSpPr>
            <a:spLocks noGrp="1"/>
          </p:cNvSpPr>
          <p:nvPr>
            <p:ph sz="half" idx="2"/>
          </p:nvPr>
        </p:nvSpPr>
        <p:spPr>
          <a:xfrm>
            <a:off x="814464" y="1653381"/>
            <a:ext cx="10563072" cy="4813956"/>
          </a:xfrm>
        </p:spPr>
        <p:txBody>
          <a:bodyPr vert="horz" lIns="91440" tIns="45720" rIns="91440" bIns="45720" rtlCol="0" anchor="t">
            <a:normAutofit/>
          </a:bodyPr>
          <a:lstStyle/>
          <a:p>
            <a:r>
              <a:rPr lang="en-US" dirty="0"/>
              <a:t>98% reported that most relationships with families are positive. </a:t>
            </a:r>
          </a:p>
          <a:p>
            <a:r>
              <a:rPr lang="en-US" dirty="0"/>
              <a:t>95% shared that most IEP meetings are collaborative.</a:t>
            </a:r>
          </a:p>
          <a:p>
            <a:r>
              <a:rPr lang="en-US" dirty="0"/>
              <a:t>However, only 62% believed that their districts' IEP teams have the skills to effectively resolve conflicts when they arise </a:t>
            </a:r>
          </a:p>
        </p:txBody>
      </p:sp>
    </p:spTree>
    <p:extLst>
      <p:ext uri="{BB962C8B-B14F-4D97-AF65-F5344CB8AC3E}">
        <p14:creationId xmlns:p14="http://schemas.microsoft.com/office/powerpoint/2010/main" val="1148919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9883A-F1FF-1060-A894-22E9A3C28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B744A-9CD4-38A6-1180-3417110824B1}"/>
              </a:ext>
            </a:extLst>
          </p:cNvPr>
          <p:cNvSpPr>
            <a:spLocks noGrp="1"/>
          </p:cNvSpPr>
          <p:nvPr>
            <p:ph type="title"/>
          </p:nvPr>
        </p:nvSpPr>
        <p:spPr>
          <a:xfrm>
            <a:off x="2382765" y="390663"/>
            <a:ext cx="9362921" cy="782016"/>
          </a:xfrm>
        </p:spPr>
        <p:txBody>
          <a:bodyPr/>
          <a:lstStyle/>
          <a:p>
            <a:r>
              <a:rPr lang="en-US"/>
              <a:t>Implementation Gap</a:t>
            </a:r>
          </a:p>
        </p:txBody>
      </p:sp>
      <p:pic>
        <p:nvPicPr>
          <p:cNvPr id="3" name="Content Placeholder 2" descr="Person running fast to jump over precipice between two mountains">
            <a:extLst>
              <a:ext uri="{FF2B5EF4-FFF2-40B4-BE49-F238E27FC236}">
                <a16:creationId xmlns:a16="http://schemas.microsoft.com/office/drawing/2014/main" id="{5CF1D8D5-8101-20FB-D9B5-FB81A85E5C87}"/>
              </a:ext>
            </a:extLst>
          </p:cNvPr>
          <p:cNvPicPr>
            <a:picLocks noGrp="1" noChangeAspect="1"/>
          </p:cNvPicPr>
          <p:nvPr>
            <p:ph sz="half" idx="2"/>
          </p:nvPr>
        </p:nvPicPr>
        <p:blipFill>
          <a:blip r:embed="rId3"/>
          <a:stretch>
            <a:fillRect/>
          </a:stretch>
        </p:blipFill>
        <p:spPr>
          <a:xfrm>
            <a:off x="2291556" y="1395985"/>
            <a:ext cx="7608888" cy="5071352"/>
          </a:xfrm>
        </p:spPr>
      </p:pic>
    </p:spTree>
    <p:extLst>
      <p:ext uri="{BB962C8B-B14F-4D97-AF65-F5344CB8AC3E}">
        <p14:creationId xmlns:p14="http://schemas.microsoft.com/office/powerpoint/2010/main" val="1119038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FA657-FB69-398F-AF15-F500D54BE8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33662-05DF-BF5B-00CA-16D462898EF1}"/>
              </a:ext>
            </a:extLst>
          </p:cNvPr>
          <p:cNvSpPr>
            <a:spLocks noGrp="1"/>
          </p:cNvSpPr>
          <p:nvPr>
            <p:ph type="title"/>
          </p:nvPr>
        </p:nvSpPr>
        <p:spPr>
          <a:xfrm>
            <a:off x="2382765" y="390663"/>
            <a:ext cx="9362921" cy="782016"/>
          </a:xfrm>
        </p:spPr>
        <p:txBody>
          <a:bodyPr>
            <a:normAutofit fontScale="90000"/>
          </a:bodyPr>
          <a:lstStyle/>
          <a:p>
            <a:r>
              <a:rPr lang="en-US"/>
              <a:t>Barriers to Implementing </a:t>
            </a:r>
            <a:br>
              <a:rPr lang="en-US"/>
            </a:br>
            <a:r>
              <a:rPr lang="en-US"/>
              <a:t>Early Dispute Resolution at the Local Level</a:t>
            </a:r>
          </a:p>
        </p:txBody>
      </p:sp>
      <p:pic>
        <p:nvPicPr>
          <p:cNvPr id="3" name="Picture 2" descr="Bar graph showing the percentage of survey responses of the barriers to implementing early dispute resolution at the local level. Knowledge, 19%, Skill, 20%, Time, 55%, State resources 33%, Local resources 31%, Systems 36%, and Value 6%">
            <a:extLst>
              <a:ext uri="{FF2B5EF4-FFF2-40B4-BE49-F238E27FC236}">
                <a16:creationId xmlns:a16="http://schemas.microsoft.com/office/drawing/2014/main" id="{F3BE7067-EF43-6F9B-985E-07D2B7F73086}"/>
              </a:ext>
            </a:extLst>
          </p:cNvPr>
          <p:cNvPicPr>
            <a:picLocks noChangeAspect="1"/>
          </p:cNvPicPr>
          <p:nvPr/>
        </p:nvPicPr>
        <p:blipFill>
          <a:blip r:embed="rId4"/>
          <a:stretch>
            <a:fillRect/>
          </a:stretch>
        </p:blipFill>
        <p:spPr>
          <a:xfrm>
            <a:off x="1882798" y="1389963"/>
            <a:ext cx="8426404" cy="5468037"/>
          </a:xfrm>
          <a:prstGeom prst="rect">
            <a:avLst/>
          </a:prstGeom>
        </p:spPr>
      </p:pic>
    </p:spTree>
    <p:extLst>
      <p:ext uri="{BB962C8B-B14F-4D97-AF65-F5344CB8AC3E}">
        <p14:creationId xmlns:p14="http://schemas.microsoft.com/office/powerpoint/2010/main" val="3143620394"/>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3CF3-7BC3-F8F0-D4DD-EEBDCABA7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EB194B-70CE-53B9-9812-1CA8FA08FD53}"/>
              </a:ext>
            </a:extLst>
          </p:cNvPr>
          <p:cNvSpPr>
            <a:spLocks noGrp="1"/>
          </p:cNvSpPr>
          <p:nvPr>
            <p:ph type="title"/>
          </p:nvPr>
        </p:nvSpPr>
        <p:spPr>
          <a:xfrm>
            <a:off x="2382765" y="390663"/>
            <a:ext cx="9362921" cy="782016"/>
          </a:xfrm>
        </p:spPr>
        <p:txBody>
          <a:bodyPr>
            <a:normAutofit fontScale="90000"/>
          </a:bodyPr>
          <a:lstStyle/>
          <a:p>
            <a:r>
              <a:rPr lang="en-US"/>
              <a:t>Address the Implementation Gap </a:t>
            </a:r>
            <a:br>
              <a:rPr lang="en-US"/>
            </a:br>
            <a:r>
              <a:rPr lang="en-US"/>
              <a:t>In Your District</a:t>
            </a:r>
          </a:p>
        </p:txBody>
      </p:sp>
      <p:pic>
        <p:nvPicPr>
          <p:cNvPr id="3" name="Content Placeholder 2" descr="Person Jumping Across Gap Stock Photos ...">
            <a:extLst>
              <a:ext uri="{FF2B5EF4-FFF2-40B4-BE49-F238E27FC236}">
                <a16:creationId xmlns:a16="http://schemas.microsoft.com/office/drawing/2014/main" id="{AB4D7895-0A95-9DEE-2A64-04C96B181DB2}"/>
              </a:ext>
            </a:extLst>
          </p:cNvPr>
          <p:cNvPicPr>
            <a:picLocks noGrp="1" noChangeAspect="1"/>
          </p:cNvPicPr>
          <p:nvPr>
            <p:ph sz="half" idx="2"/>
          </p:nvPr>
        </p:nvPicPr>
        <p:blipFill>
          <a:blip r:embed="rId3"/>
          <a:stretch>
            <a:fillRect/>
          </a:stretch>
        </p:blipFill>
        <p:spPr>
          <a:xfrm>
            <a:off x="2190750" y="1590674"/>
            <a:ext cx="7620000" cy="4775915"/>
          </a:xfrm>
        </p:spPr>
      </p:pic>
    </p:spTree>
    <p:extLst>
      <p:ext uri="{BB962C8B-B14F-4D97-AF65-F5344CB8AC3E}">
        <p14:creationId xmlns:p14="http://schemas.microsoft.com/office/powerpoint/2010/main" val="2040106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8CEE5-1B02-BA68-D8CF-77835621700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1C1307-A01A-6DA8-D3AD-E4ED85C6DB7F}"/>
              </a:ext>
            </a:extLst>
          </p:cNvPr>
          <p:cNvSpPr>
            <a:spLocks noGrp="1"/>
          </p:cNvSpPr>
          <p:nvPr>
            <p:ph type="title"/>
          </p:nvPr>
        </p:nvSpPr>
        <p:spPr>
          <a:xfrm>
            <a:off x="801689" y="1990724"/>
            <a:ext cx="8094662" cy="3190875"/>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lvl="0" algn="ctr"/>
            <a:r>
              <a:rPr lang="en-US" sz="6400" noProof="0" dirty="0"/>
              <a:t>Employ Effective </a:t>
            </a:r>
            <a:br>
              <a:rPr lang="en-US" sz="6400" noProof="0" dirty="0"/>
            </a:br>
            <a:r>
              <a:rPr lang="en-US" sz="6400" noProof="0" dirty="0"/>
              <a:t>Routine Practices</a:t>
            </a:r>
          </a:p>
        </p:txBody>
      </p:sp>
      <p:pic>
        <p:nvPicPr>
          <p:cNvPr id="3" name="Picture 2" descr="woman holding a microphone">
            <a:extLst>
              <a:ext uri="{FF2B5EF4-FFF2-40B4-BE49-F238E27FC236}">
                <a16:creationId xmlns:a16="http://schemas.microsoft.com/office/drawing/2014/main" id="{A8F88A1E-C16A-62D6-82E2-2DB291889800}"/>
              </a:ext>
            </a:extLst>
          </p:cNvPr>
          <p:cNvPicPr>
            <a:picLocks noChangeAspect="1"/>
          </p:cNvPicPr>
          <p:nvPr/>
        </p:nvPicPr>
        <p:blipFill>
          <a:blip r:embed="rId3"/>
          <a:stretch>
            <a:fillRect/>
          </a:stretch>
        </p:blipFill>
        <p:spPr>
          <a:xfrm>
            <a:off x="9719425" y="12580"/>
            <a:ext cx="2026488" cy="6832839"/>
          </a:xfrm>
          <a:prstGeom prst="rect">
            <a:avLst/>
          </a:prstGeom>
        </p:spPr>
      </p:pic>
    </p:spTree>
    <p:extLst>
      <p:ext uri="{BB962C8B-B14F-4D97-AF65-F5344CB8AC3E}">
        <p14:creationId xmlns:p14="http://schemas.microsoft.com/office/powerpoint/2010/main" val="3838539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6CF92-A18D-B3CD-2872-60756D96F040}"/>
            </a:ext>
          </a:extLst>
        </p:cNvPr>
        <p:cNvGrpSpPr/>
        <p:nvPr/>
      </p:nvGrpSpPr>
      <p:grpSpPr>
        <a:xfrm>
          <a:off x="0" y="0"/>
          <a:ext cx="0" cy="0"/>
          <a:chOff x="0" y="0"/>
          <a:chExt cx="0" cy="0"/>
        </a:xfrm>
      </p:grpSpPr>
      <p:pic>
        <p:nvPicPr>
          <p:cNvPr id="3" name="Picture 2" descr="Close up of checklist">
            <a:extLst>
              <a:ext uri="{FF2B5EF4-FFF2-40B4-BE49-F238E27FC236}">
                <a16:creationId xmlns:a16="http://schemas.microsoft.com/office/drawing/2014/main" id="{65A218CB-84F6-E1F9-B11E-443D2A35E423}"/>
              </a:ext>
            </a:extLst>
          </p:cNvPr>
          <p:cNvPicPr>
            <a:picLocks noChangeAspect="1"/>
          </p:cNvPicPr>
          <p:nvPr/>
        </p:nvPicPr>
        <p:blipFill>
          <a:blip r:embed="rId3"/>
          <a:stretch>
            <a:fillRect/>
          </a:stretch>
        </p:blipFill>
        <p:spPr>
          <a:xfrm>
            <a:off x="7608267" y="0"/>
            <a:ext cx="5162550" cy="6858000"/>
          </a:xfrm>
          <a:prstGeom prst="rect">
            <a:avLst/>
          </a:prstGeom>
        </p:spPr>
      </p:pic>
      <p:sp>
        <p:nvSpPr>
          <p:cNvPr id="2" name="Title 1">
            <a:extLst>
              <a:ext uri="{FF2B5EF4-FFF2-40B4-BE49-F238E27FC236}">
                <a16:creationId xmlns:a16="http://schemas.microsoft.com/office/drawing/2014/main" id="{B371CFC6-7340-97CA-66DB-8403843EB4EE}"/>
              </a:ext>
            </a:extLst>
          </p:cNvPr>
          <p:cNvSpPr>
            <a:spLocks noGrp="1"/>
          </p:cNvSpPr>
          <p:nvPr>
            <p:ph type="title"/>
          </p:nvPr>
        </p:nvSpPr>
        <p:spPr>
          <a:xfrm>
            <a:off x="2382765" y="390663"/>
            <a:ext cx="9362921" cy="782016"/>
          </a:xfrm>
        </p:spPr>
        <p:txBody>
          <a:bodyPr>
            <a:normAutofit/>
          </a:bodyPr>
          <a:lstStyle/>
          <a:p>
            <a:r>
              <a:rPr lang="en-US" dirty="0"/>
              <a:t>Effective Routine Practices</a:t>
            </a:r>
          </a:p>
        </p:txBody>
      </p:sp>
      <p:sp>
        <p:nvSpPr>
          <p:cNvPr id="4" name="Content Placeholder 3">
            <a:extLst>
              <a:ext uri="{FF2B5EF4-FFF2-40B4-BE49-F238E27FC236}">
                <a16:creationId xmlns:a16="http://schemas.microsoft.com/office/drawing/2014/main" id="{49652F92-1264-1254-818E-5D8F0116C753}"/>
              </a:ext>
            </a:extLst>
          </p:cNvPr>
          <p:cNvSpPr>
            <a:spLocks noGrp="1"/>
          </p:cNvSpPr>
          <p:nvPr>
            <p:ph sz="half" idx="2"/>
          </p:nvPr>
        </p:nvSpPr>
        <p:spPr>
          <a:xfrm>
            <a:off x="800100" y="1563342"/>
            <a:ext cx="6979617" cy="4570758"/>
          </a:xfrm>
        </p:spPr>
        <p:txBody>
          <a:bodyPr vert="horz" lIns="91440" tIns="45720" rIns="91440" bIns="45720" rtlCol="0" anchor="t">
            <a:normAutofit fontScale="92500" lnSpcReduction="20000"/>
          </a:bodyPr>
          <a:lstStyle/>
          <a:p>
            <a:r>
              <a:rPr lang="en-US" dirty="0"/>
              <a:t>Communication</a:t>
            </a:r>
          </a:p>
          <a:p>
            <a:pPr lvl="1"/>
            <a:r>
              <a:rPr lang="en-US" dirty="0"/>
              <a:t>Early &amp; clear</a:t>
            </a:r>
          </a:p>
          <a:p>
            <a:pPr lvl="1"/>
            <a:r>
              <a:rPr lang="en-US" dirty="0"/>
              <a:t>Open &amp; transparent</a:t>
            </a:r>
          </a:p>
          <a:p>
            <a:r>
              <a:rPr lang="en-US" dirty="0"/>
              <a:t>State and Federal Compliance </a:t>
            </a:r>
          </a:p>
          <a:p>
            <a:r>
              <a:rPr lang="en-US" dirty="0"/>
              <a:t>Processes</a:t>
            </a:r>
          </a:p>
          <a:p>
            <a:pPr lvl="1"/>
            <a:r>
              <a:rPr lang="en-US" dirty="0"/>
              <a:t>Effective &amp; collaborative IEP meetings</a:t>
            </a:r>
          </a:p>
          <a:p>
            <a:pPr lvl="1"/>
            <a:r>
              <a:rPr lang="en-US" dirty="0"/>
              <a:t>Supportive administration</a:t>
            </a:r>
          </a:p>
          <a:p>
            <a:pPr lvl="1"/>
            <a:r>
              <a:rPr lang="en-US" dirty="0"/>
              <a:t>Leveling up concerns</a:t>
            </a:r>
          </a:p>
          <a:p>
            <a:r>
              <a:rPr lang="en-US" dirty="0"/>
              <a:t>Continuous Improvement</a:t>
            </a:r>
          </a:p>
        </p:txBody>
      </p:sp>
    </p:spTree>
    <p:extLst>
      <p:ext uri="{BB962C8B-B14F-4D97-AF65-F5344CB8AC3E}">
        <p14:creationId xmlns:p14="http://schemas.microsoft.com/office/powerpoint/2010/main" val="3428850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72D30-B744-C0E3-EEDC-16CEE1E415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C73C53-357E-B84B-5834-80E3DA51AEED}"/>
              </a:ext>
            </a:extLst>
          </p:cNvPr>
          <p:cNvSpPr>
            <a:spLocks noGrp="1"/>
          </p:cNvSpPr>
          <p:nvPr>
            <p:ph type="title"/>
          </p:nvPr>
        </p:nvSpPr>
        <p:spPr>
          <a:xfrm>
            <a:off x="2382765" y="390663"/>
            <a:ext cx="9362921" cy="782016"/>
          </a:xfrm>
        </p:spPr>
        <p:txBody>
          <a:bodyPr/>
          <a:lstStyle/>
          <a:p>
            <a:r>
              <a:rPr lang="en-US" dirty="0"/>
              <a:t>Discussion #1</a:t>
            </a:r>
          </a:p>
        </p:txBody>
      </p:sp>
      <p:sp>
        <p:nvSpPr>
          <p:cNvPr id="4" name="Content Placeholder 3">
            <a:extLst>
              <a:ext uri="{FF2B5EF4-FFF2-40B4-BE49-F238E27FC236}">
                <a16:creationId xmlns:a16="http://schemas.microsoft.com/office/drawing/2014/main" id="{65531916-56B9-4613-48CA-81434067D5DD}"/>
              </a:ext>
            </a:extLst>
          </p:cNvPr>
          <p:cNvSpPr>
            <a:spLocks noGrp="1"/>
          </p:cNvSpPr>
          <p:nvPr>
            <p:ph sz="half" idx="2"/>
          </p:nvPr>
        </p:nvSpPr>
        <p:spPr>
          <a:xfrm>
            <a:off x="952500" y="1839670"/>
            <a:ext cx="5676900" cy="4351338"/>
          </a:xfrm>
        </p:spPr>
        <p:txBody>
          <a:bodyPr>
            <a:normAutofit/>
          </a:bodyPr>
          <a:lstStyle/>
          <a:p>
            <a:pPr marL="0" indent="0">
              <a:buNone/>
            </a:pPr>
            <a:r>
              <a:rPr lang="en-US" sz="4600" dirty="0"/>
              <a:t>What does your district do to ensure that communication is early, clear, open, &amp; transparent? </a:t>
            </a:r>
          </a:p>
        </p:txBody>
      </p:sp>
      <p:pic>
        <p:nvPicPr>
          <p:cNvPr id="3" name="Picture 2" descr="People and speech bubbles">
            <a:extLst>
              <a:ext uri="{FF2B5EF4-FFF2-40B4-BE49-F238E27FC236}">
                <a16:creationId xmlns:a16="http://schemas.microsoft.com/office/drawing/2014/main" id="{B585413D-545C-0F91-7182-0E0F1E519AF1}"/>
              </a:ext>
            </a:extLst>
          </p:cNvPr>
          <p:cNvPicPr>
            <a:picLocks noChangeAspect="1"/>
          </p:cNvPicPr>
          <p:nvPr/>
        </p:nvPicPr>
        <p:blipFill>
          <a:blip r:embed="rId3" cstate="print">
            <a:extLst>
              <a:ext uri="{28A0092B-C50C-407E-A947-70E740481C1C}">
                <a14:useLocalDpi xmlns:a14="http://schemas.microsoft.com/office/drawing/2010/main" val="0"/>
              </a:ext>
            </a:extLst>
          </a:blip>
          <a:srcRect l="20455" r="28612"/>
          <a:stretch/>
        </p:blipFill>
        <p:spPr>
          <a:xfrm flipH="1">
            <a:off x="7335108" y="10"/>
            <a:ext cx="441057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4233285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6E06B-76DE-BCBF-AFEF-E4A05F2A6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65967-4AE7-190C-BF30-161E2861CD3B}"/>
              </a:ext>
            </a:extLst>
          </p:cNvPr>
          <p:cNvSpPr>
            <a:spLocks noGrp="1"/>
          </p:cNvSpPr>
          <p:nvPr>
            <p:ph type="title"/>
          </p:nvPr>
        </p:nvSpPr>
        <p:spPr>
          <a:xfrm>
            <a:off x="2382765" y="390663"/>
            <a:ext cx="9362921" cy="782016"/>
          </a:xfrm>
        </p:spPr>
        <p:txBody>
          <a:bodyPr>
            <a:normAutofit/>
          </a:bodyPr>
          <a:lstStyle/>
          <a:p>
            <a:r>
              <a:rPr lang="en-US"/>
              <a:t>Angie Balsley, Ed. D. </a:t>
            </a:r>
          </a:p>
        </p:txBody>
      </p:sp>
      <p:sp>
        <p:nvSpPr>
          <p:cNvPr id="9" name="Content Placeholder 8">
            <a:extLst>
              <a:ext uri="{FF2B5EF4-FFF2-40B4-BE49-F238E27FC236}">
                <a16:creationId xmlns:a16="http://schemas.microsoft.com/office/drawing/2014/main" id="{917FB24C-D6BB-3580-532D-BAAE5EDD848B}"/>
              </a:ext>
            </a:extLst>
          </p:cNvPr>
          <p:cNvSpPr>
            <a:spLocks noGrp="1"/>
          </p:cNvSpPr>
          <p:nvPr>
            <p:ph sz="half" idx="1"/>
          </p:nvPr>
        </p:nvSpPr>
        <p:spPr>
          <a:xfrm>
            <a:off x="1415698" y="1526588"/>
            <a:ext cx="4990893" cy="4351338"/>
          </a:xfrm>
        </p:spPr>
        <p:txBody>
          <a:bodyPr>
            <a:normAutofit fontScale="77500" lnSpcReduction="20000"/>
          </a:bodyPr>
          <a:lstStyle/>
          <a:p>
            <a:pPr marL="0" indent="0">
              <a:buNone/>
            </a:pPr>
            <a:r>
              <a:rPr lang="en-US" b="1" dirty="0"/>
              <a:t>Unified Leadership</a:t>
            </a:r>
            <a:r>
              <a:rPr lang="en-US" dirty="0"/>
              <a:t>, </a:t>
            </a:r>
          </a:p>
          <a:p>
            <a:pPr marL="0" indent="0">
              <a:buNone/>
            </a:pPr>
            <a:r>
              <a:rPr lang="en-US" dirty="0"/>
              <a:t>Founder &amp; CEO</a:t>
            </a:r>
          </a:p>
          <a:p>
            <a:endParaRPr lang="en-US" dirty="0"/>
          </a:p>
          <a:p>
            <a:pPr marL="0" indent="0">
              <a:buNone/>
            </a:pPr>
            <a:r>
              <a:rPr lang="en-US" b="1" dirty="0"/>
              <a:t>CADRE</a:t>
            </a:r>
            <a:r>
              <a:rPr lang="en-US" dirty="0"/>
              <a:t>, </a:t>
            </a:r>
          </a:p>
          <a:p>
            <a:pPr marL="0" indent="0">
              <a:buNone/>
            </a:pPr>
            <a:r>
              <a:rPr lang="en-US" dirty="0"/>
              <a:t>Senior Consultant</a:t>
            </a:r>
          </a:p>
          <a:p>
            <a:endParaRPr lang="en-US" dirty="0"/>
          </a:p>
          <a:p>
            <a:pPr marL="0" indent="0">
              <a:buNone/>
            </a:pPr>
            <a:r>
              <a:rPr lang="en-US" dirty="0">
                <a:hlinkClick r:id="rId2">
                  <a:extLst>
                    <a:ext uri="{A12FA001-AC4F-418D-AE19-62706E023703}">
                      <ahyp:hlinkClr xmlns:ahyp="http://schemas.microsoft.com/office/drawing/2018/hyperlinkcolor" val="tx"/>
                    </a:ext>
                  </a:extLst>
                </a:hlinkClick>
              </a:rPr>
              <a:t>www.unifiedleadership.org</a:t>
            </a:r>
          </a:p>
          <a:p>
            <a:pPr marL="0" indent="0">
              <a:buNone/>
            </a:pPr>
            <a:r>
              <a:rPr lang="en-US" dirty="0">
                <a:hlinkClick r:id="rId3">
                  <a:extLst>
                    <a:ext uri="{A12FA001-AC4F-418D-AE19-62706E023703}">
                      <ahyp:hlinkClr xmlns:ahyp="http://schemas.microsoft.com/office/drawing/2018/hyperlinkcolor" val="tx"/>
                    </a:ext>
                  </a:extLst>
                </a:hlinkClick>
              </a:rPr>
              <a:t>angie@unifiedleadership.org</a:t>
            </a:r>
            <a:endParaRPr lang="en-US" dirty="0"/>
          </a:p>
          <a:p>
            <a:pPr marL="0" indent="0">
              <a:buNone/>
            </a:pPr>
            <a:r>
              <a:rPr lang="en-US" dirty="0"/>
              <a:t>574.933.3705</a:t>
            </a:r>
          </a:p>
          <a:p>
            <a:pPr marL="0" indent="0">
              <a:buNone/>
            </a:pPr>
            <a:r>
              <a:rPr lang="en-US" dirty="0">
                <a:hlinkClick r:id="rId4">
                  <a:extLst>
                    <a:ext uri="{A12FA001-AC4F-418D-AE19-62706E023703}">
                      <ahyp:hlinkClr xmlns:ahyp="http://schemas.microsoft.com/office/drawing/2018/hyperlinkcolor" val="tx"/>
                    </a:ext>
                  </a:extLst>
                </a:hlinkClick>
              </a:rPr>
              <a:t>linkedin.com/</a:t>
            </a:r>
            <a:r>
              <a:rPr lang="en-US" dirty="0" err="1">
                <a:hlinkClick r:id="rId4">
                  <a:extLst>
                    <a:ext uri="{A12FA001-AC4F-418D-AE19-62706E023703}">
                      <ahyp:hlinkClr xmlns:ahyp="http://schemas.microsoft.com/office/drawing/2018/hyperlinkcolor" val="tx"/>
                    </a:ext>
                  </a:extLst>
                </a:hlinkClick>
              </a:rPr>
              <a:t>angela</a:t>
            </a:r>
            <a:r>
              <a:rPr lang="en-US" dirty="0">
                <a:hlinkClick r:id="rId4">
                  <a:extLst>
                    <a:ext uri="{A12FA001-AC4F-418D-AE19-62706E023703}">
                      <ahyp:hlinkClr xmlns:ahyp="http://schemas.microsoft.com/office/drawing/2018/hyperlinkcolor" val="tx"/>
                    </a:ext>
                  </a:extLst>
                </a:hlinkClick>
              </a:rPr>
              <a:t>-Balsley</a:t>
            </a:r>
            <a:endParaRPr lang="en-US" dirty="0"/>
          </a:p>
          <a:p>
            <a:endParaRPr lang="en-US" dirty="0"/>
          </a:p>
          <a:p>
            <a:endParaRPr lang="en-US" dirty="0"/>
          </a:p>
        </p:txBody>
      </p:sp>
      <p:pic>
        <p:nvPicPr>
          <p:cNvPr id="3" name="Content Placeholder 2" descr="Angie Balsley wearing red glasses and a grey blazer&#10;&#10;">
            <a:extLst>
              <a:ext uri="{FF2B5EF4-FFF2-40B4-BE49-F238E27FC236}">
                <a16:creationId xmlns:a16="http://schemas.microsoft.com/office/drawing/2014/main" id="{54500C08-936D-4CD9-680D-EE6275057D21}"/>
              </a:ext>
            </a:extLst>
          </p:cNvPr>
          <p:cNvPicPr>
            <a:picLocks noGrp="1" noChangeAspect="1"/>
          </p:cNvPicPr>
          <p:nvPr>
            <p:ph sz="half" idx="2"/>
          </p:nvPr>
        </p:nvPicPr>
        <p:blipFill>
          <a:blip r:embed="rId5"/>
          <a:stretch>
            <a:fillRect/>
          </a:stretch>
        </p:blipFill>
        <p:spPr>
          <a:xfrm>
            <a:off x="7294840" y="441685"/>
            <a:ext cx="4450846" cy="5907901"/>
          </a:xfrm>
        </p:spPr>
      </p:pic>
    </p:spTree>
    <p:extLst>
      <p:ext uri="{BB962C8B-B14F-4D97-AF65-F5344CB8AC3E}">
        <p14:creationId xmlns:p14="http://schemas.microsoft.com/office/powerpoint/2010/main" val="3197212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0359C-274F-B8EA-E312-8391424CAB1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6158CED-AE47-0AA5-DDA0-2F3D47DD1C08}"/>
              </a:ext>
            </a:extLst>
          </p:cNvPr>
          <p:cNvSpPr>
            <a:spLocks noGrp="1"/>
          </p:cNvSpPr>
          <p:nvPr>
            <p:ph type="title"/>
          </p:nvPr>
        </p:nvSpPr>
        <p:spPr>
          <a:xfrm>
            <a:off x="954089" y="1941512"/>
            <a:ext cx="7275512" cy="2382838"/>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US" sz="6400" noProof="0" dirty="0"/>
              <a:t>Use a Continuum of Practices at the </a:t>
            </a:r>
            <a:br>
              <a:rPr lang="en-US" sz="6400" noProof="0" dirty="0"/>
            </a:br>
            <a:r>
              <a:rPr lang="en-US" sz="6400" noProof="0" dirty="0"/>
              <a:t>District Level</a:t>
            </a:r>
          </a:p>
        </p:txBody>
      </p:sp>
      <p:pic>
        <p:nvPicPr>
          <p:cNvPr id="3" name="Picture 2" descr="woman holding microphone while sitting">
            <a:extLst>
              <a:ext uri="{FF2B5EF4-FFF2-40B4-BE49-F238E27FC236}">
                <a16:creationId xmlns:a16="http://schemas.microsoft.com/office/drawing/2014/main" id="{299B70A3-D1ED-6718-A9D7-CCA3599CB09F}"/>
              </a:ext>
            </a:extLst>
          </p:cNvPr>
          <p:cNvPicPr>
            <a:picLocks noChangeAspect="1"/>
          </p:cNvPicPr>
          <p:nvPr/>
        </p:nvPicPr>
        <p:blipFill>
          <a:blip r:embed="rId3"/>
          <a:stretch>
            <a:fillRect/>
          </a:stretch>
        </p:blipFill>
        <p:spPr>
          <a:xfrm>
            <a:off x="9719425" y="0"/>
            <a:ext cx="2026488" cy="6832839"/>
          </a:xfrm>
          <a:prstGeom prst="rect">
            <a:avLst/>
          </a:prstGeom>
        </p:spPr>
      </p:pic>
    </p:spTree>
    <p:extLst>
      <p:ext uri="{BB962C8B-B14F-4D97-AF65-F5344CB8AC3E}">
        <p14:creationId xmlns:p14="http://schemas.microsoft.com/office/powerpoint/2010/main" val="2870561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F0ECD-C160-2A3F-EE4D-B393E78F2E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AD32DF-1FD5-BC5F-F5C6-965189644337}"/>
              </a:ext>
            </a:extLst>
          </p:cNvPr>
          <p:cNvSpPr>
            <a:spLocks noGrp="1"/>
          </p:cNvSpPr>
          <p:nvPr>
            <p:ph type="title"/>
          </p:nvPr>
        </p:nvSpPr>
        <p:spPr>
          <a:xfrm>
            <a:off x="2268465" y="241597"/>
            <a:ext cx="9362921" cy="782016"/>
          </a:xfrm>
        </p:spPr>
        <p:txBody>
          <a:bodyPr vert="horz" lIns="91440" tIns="45720" rIns="91440" bIns="45720" rtlCol="0" anchor="ctr">
            <a:noAutofit/>
          </a:bodyPr>
          <a:lstStyle/>
          <a:p>
            <a:r>
              <a:rPr lang="en-US" dirty="0"/>
              <a:t>Early Dispute Resolution Practices </a:t>
            </a:r>
          </a:p>
        </p:txBody>
      </p:sp>
      <p:sp>
        <p:nvSpPr>
          <p:cNvPr id="6" name="Content Placeholder 5">
            <a:extLst>
              <a:ext uri="{FF2B5EF4-FFF2-40B4-BE49-F238E27FC236}">
                <a16:creationId xmlns:a16="http://schemas.microsoft.com/office/drawing/2014/main" id="{08D14D23-0C99-FD50-3B49-486DCB524CF5}"/>
              </a:ext>
            </a:extLst>
          </p:cNvPr>
          <p:cNvSpPr>
            <a:spLocks noGrp="1"/>
          </p:cNvSpPr>
          <p:nvPr>
            <p:ph sz="half" idx="2"/>
          </p:nvPr>
        </p:nvSpPr>
        <p:spPr/>
        <p:txBody>
          <a:bodyPr/>
          <a:lstStyle/>
          <a:p>
            <a:endParaRPr lang="en-US"/>
          </a:p>
        </p:txBody>
      </p:sp>
      <p:sp>
        <p:nvSpPr>
          <p:cNvPr id="18" name="Slide Number Placeholder 4">
            <a:extLst>
              <a:ext uri="{FF2B5EF4-FFF2-40B4-BE49-F238E27FC236}">
                <a16:creationId xmlns:a16="http://schemas.microsoft.com/office/drawing/2014/main" id="{3F3298F1-CFE0-6729-CD9C-36C339A76557}"/>
              </a:ext>
            </a:extLst>
          </p:cNvPr>
          <p:cNvSpPr>
            <a:spLocks noGrp="1"/>
          </p:cNvSpPr>
          <p:nvPr>
            <p:ph type="sldNum" sz="quarter" idx="12"/>
          </p:nvPr>
        </p:nvSpPr>
        <p:spPr>
          <a:xfrm>
            <a:off x="10764077" y="6231835"/>
            <a:ext cx="589721" cy="2355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C05AE9-C5CC-BC4E-825D-27C517ACAA6A}" type="slidenum">
              <a:rPr lang="en-US" smtClean="0"/>
              <a:pPr/>
              <a:t>31</a:t>
            </a:fld>
            <a:endParaRPr lang="en-US"/>
          </a:p>
        </p:txBody>
      </p:sp>
      <p:pic>
        <p:nvPicPr>
          <p:cNvPr id="7" name="Picture 6" descr="CADRE Continuum of Dispute Resolution Processes and Practices displaying five levels of intervention: from left to right, prevention, disagreement, conflict, procedural safeguards, and legal review. Under Prevention, are four assistance and intervention options of family engagement, participant and stakeholder training, stakeholder council, collaborative rule making. Under the Disagreement level, are parent to parent assistance, case manager, and telephone intermediary. Under conflict, are facilitation, mediation models, ombudsperson, third party opinion/consultation. Under procedural safeguards are resolution meeting, mediation under I.D.E.A., written state complaints and due process hearing. Under Legal Review, are hearing appeal for two tier systems, litigation, and legislation.&#10;The chart shows dimensions that help clarify placement of the options along the continuum from left to rights. The first dimension is third party assistance to third party intervention. The second is decision making by parties to decision making by a third party. The third is interest based focus to rights based focus, and the fourth is informal and flexible to formal and fixed.">
            <a:extLst>
              <a:ext uri="{FF2B5EF4-FFF2-40B4-BE49-F238E27FC236}">
                <a16:creationId xmlns:a16="http://schemas.microsoft.com/office/drawing/2014/main" id="{AF8C6D32-1D7E-1A11-382F-A0CE80D881ED}"/>
              </a:ext>
            </a:extLst>
          </p:cNvPr>
          <p:cNvPicPr>
            <a:picLocks noChangeAspect="1"/>
          </p:cNvPicPr>
          <p:nvPr/>
        </p:nvPicPr>
        <p:blipFill>
          <a:blip r:embed="rId3"/>
          <a:stretch>
            <a:fillRect/>
          </a:stretch>
        </p:blipFill>
        <p:spPr>
          <a:xfrm>
            <a:off x="2664340" y="1180028"/>
            <a:ext cx="9238376" cy="5677972"/>
          </a:xfrm>
          <a:prstGeom prst="rect">
            <a:avLst/>
          </a:prstGeom>
        </p:spPr>
      </p:pic>
      <p:sp>
        <p:nvSpPr>
          <p:cNvPr id="8" name="Rectangle: Rounded Corners 7" descr="circle around the third party assistance, decision making by parties, interest based focus, and informal and flexible.">
            <a:extLst>
              <a:ext uri="{FF2B5EF4-FFF2-40B4-BE49-F238E27FC236}">
                <a16:creationId xmlns:a16="http://schemas.microsoft.com/office/drawing/2014/main" id="{6B899201-6A69-1494-CB31-0BEFA01CA763}"/>
              </a:ext>
            </a:extLst>
          </p:cNvPr>
          <p:cNvSpPr/>
          <p:nvPr/>
        </p:nvSpPr>
        <p:spPr>
          <a:xfrm>
            <a:off x="4295175" y="2452548"/>
            <a:ext cx="4593644" cy="2594518"/>
          </a:xfrm>
          <a:prstGeom prst="roundRect">
            <a:avLst>
              <a:gd name="adj" fmla="val 3031"/>
            </a:avLst>
          </a:prstGeom>
          <a:solidFill>
            <a:srgbClr val="7030A0">
              <a:alpha val="31000"/>
            </a:srgbClr>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descr="circle around the prevention, disagreement, and conflict, and all part of the early dispute resolution options">
            <a:extLst>
              <a:ext uri="{FF2B5EF4-FFF2-40B4-BE49-F238E27FC236}">
                <a16:creationId xmlns:a16="http://schemas.microsoft.com/office/drawing/2014/main" id="{D18554BD-A313-9F22-8A55-1D1E7D478EEF}"/>
              </a:ext>
            </a:extLst>
          </p:cNvPr>
          <p:cNvGrpSpPr/>
          <p:nvPr/>
        </p:nvGrpSpPr>
        <p:grpSpPr>
          <a:xfrm>
            <a:off x="4295175" y="1791013"/>
            <a:ext cx="5069675" cy="617647"/>
            <a:chOff x="671395" y="3475184"/>
            <a:chExt cx="6311808" cy="1002030"/>
          </a:xfrm>
        </p:grpSpPr>
        <p:sp>
          <p:nvSpPr>
            <p:cNvPr id="10" name="TextBox 9">
              <a:extLst>
                <a:ext uri="{FF2B5EF4-FFF2-40B4-BE49-F238E27FC236}">
                  <a16:creationId xmlns:a16="http://schemas.microsoft.com/office/drawing/2014/main" id="{476DD121-21EB-A861-EF3C-1CDA21DD672D}"/>
                </a:ext>
              </a:extLst>
            </p:cNvPr>
            <p:cNvSpPr txBox="1"/>
            <p:nvPr/>
          </p:nvSpPr>
          <p:spPr>
            <a:xfrm>
              <a:off x="1393583" y="3491651"/>
              <a:ext cx="5589620" cy="549248"/>
            </a:xfrm>
            <a:prstGeom prst="rect">
              <a:avLst/>
            </a:prstGeom>
            <a:noFill/>
          </p:spPr>
          <p:txBody>
            <a:bodyPr wrap="square" rtlCol="0">
              <a:spAutoFit/>
            </a:bodyPr>
            <a:lstStyle/>
            <a:p>
              <a:r>
                <a:rPr lang="en-US" sz="1600" b="1" dirty="0">
                  <a:solidFill>
                    <a:schemeClr val="bg1"/>
                  </a:solidFill>
                  <a:latin typeface="Aptos" panose="020B0004020202020204" pitchFamily="34" charset="0"/>
                  <a:cs typeface="MV Boli" panose="02000500030200090000" pitchFamily="2" charset="0"/>
                </a:rPr>
                <a:t>Early Dispute Resolution Options</a:t>
              </a:r>
            </a:p>
          </p:txBody>
        </p:sp>
        <p:sp>
          <p:nvSpPr>
            <p:cNvPr id="11" name="Rectangle: Rounded Corners 10" descr="circle around the">
              <a:extLst>
                <a:ext uri="{FF2B5EF4-FFF2-40B4-BE49-F238E27FC236}">
                  <a16:creationId xmlns:a16="http://schemas.microsoft.com/office/drawing/2014/main" id="{02DA3520-2708-F1DC-28C4-F2BA9DBC9E71}"/>
                </a:ext>
              </a:extLst>
            </p:cNvPr>
            <p:cNvSpPr/>
            <p:nvPr/>
          </p:nvSpPr>
          <p:spPr>
            <a:xfrm>
              <a:off x="671395" y="3475184"/>
              <a:ext cx="5706310" cy="1002030"/>
            </a:xfrm>
            <a:prstGeom prst="round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 name="Rectangle: Rounded Corners 11" descr="circle around the level of intervention">
            <a:extLst>
              <a:ext uri="{FF2B5EF4-FFF2-40B4-BE49-F238E27FC236}">
                <a16:creationId xmlns:a16="http://schemas.microsoft.com/office/drawing/2014/main" id="{691DF454-82E9-D9B6-B32A-FE8AE31510BA}"/>
              </a:ext>
            </a:extLst>
          </p:cNvPr>
          <p:cNvSpPr/>
          <p:nvPr/>
        </p:nvSpPr>
        <p:spPr>
          <a:xfrm>
            <a:off x="2827150" y="1801210"/>
            <a:ext cx="1346641" cy="607451"/>
          </a:xfrm>
          <a:prstGeom prst="round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descr="circle around the third party assistance, decision making by parties, interest based focus, and informal and flexible.">
            <a:extLst>
              <a:ext uri="{FF2B5EF4-FFF2-40B4-BE49-F238E27FC236}">
                <a16:creationId xmlns:a16="http://schemas.microsoft.com/office/drawing/2014/main" id="{55A2B990-4446-0C42-7722-30B5BB173939}"/>
              </a:ext>
            </a:extLst>
          </p:cNvPr>
          <p:cNvSpPr/>
          <p:nvPr/>
        </p:nvSpPr>
        <p:spPr>
          <a:xfrm>
            <a:off x="4295175" y="5278824"/>
            <a:ext cx="3256099" cy="1509875"/>
          </a:xfrm>
          <a:prstGeom prst="roundRect">
            <a:avLst>
              <a:gd name="adj" fmla="val 3031"/>
            </a:avLst>
          </a:prstGeom>
          <a:solidFill>
            <a:srgbClr val="7030A0">
              <a:alpha val="16000"/>
            </a:srgbClr>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https://www.cadreworks.org/cadre-continuum&#10;">
            <a:extLst>
              <a:ext uri="{FF2B5EF4-FFF2-40B4-BE49-F238E27FC236}">
                <a16:creationId xmlns:a16="http://schemas.microsoft.com/office/drawing/2014/main" id="{2403E393-FDC3-F96F-D0DD-184498F11DE0}"/>
              </a:ext>
            </a:extLst>
          </p:cNvPr>
          <p:cNvPicPr>
            <a:picLocks noChangeAspect="1"/>
          </p:cNvPicPr>
          <p:nvPr/>
        </p:nvPicPr>
        <p:blipFill>
          <a:blip r:embed="rId4"/>
          <a:stretch>
            <a:fillRect/>
          </a:stretch>
        </p:blipFill>
        <p:spPr>
          <a:xfrm>
            <a:off x="327382" y="2660849"/>
            <a:ext cx="1704034" cy="1728971"/>
          </a:xfrm>
          <a:prstGeom prst="rect">
            <a:avLst/>
          </a:prstGeom>
          <a:ln>
            <a:solidFill>
              <a:schemeClr val="accent1">
                <a:lumMod val="50000"/>
              </a:schemeClr>
            </a:solidFill>
          </a:ln>
        </p:spPr>
      </p:pic>
    </p:spTree>
    <p:extLst>
      <p:ext uri="{BB962C8B-B14F-4D97-AF65-F5344CB8AC3E}">
        <p14:creationId xmlns:p14="http://schemas.microsoft.com/office/powerpoint/2010/main" val="336294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D8238-2049-B338-DF13-F44AF468EA5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5330DCC-321D-7717-9DB3-B08515BF8F37}"/>
              </a:ext>
            </a:extLst>
          </p:cNvPr>
          <p:cNvSpPr txBox="1">
            <a:spLocks noGrp="1"/>
          </p:cNvSpPr>
          <p:nvPr>
            <p:ph type="title"/>
          </p:nvPr>
        </p:nvSpPr>
        <p:spPr>
          <a:xfrm>
            <a:off x="2382838" y="390525"/>
            <a:ext cx="9363075" cy="78263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noProof="0"/>
              <a:t>Use a Continuum of Dispute Resolution Practices </a:t>
            </a:r>
          </a:p>
        </p:txBody>
      </p:sp>
      <p:pic>
        <p:nvPicPr>
          <p:cNvPr id="12" name="Content Placeholder 11" descr="Table showing the % of respondents who utilize various alternative dispute resolution options. Conference meetings 78.6%, parent mentors 16.14%, Special education director intervention 87.27%, ombudsman office 5%, facilitated IEP meetings 67.73%, mediation 60.68%, we don't formally offer an dr options in our district 7.5%">
            <a:extLst>
              <a:ext uri="{FF2B5EF4-FFF2-40B4-BE49-F238E27FC236}">
                <a16:creationId xmlns:a16="http://schemas.microsoft.com/office/drawing/2014/main" id="{0AED4766-4388-C2A8-FABB-A987424762E6}"/>
              </a:ext>
            </a:extLst>
          </p:cNvPr>
          <p:cNvPicPr>
            <a:picLocks noGrp="1" noChangeAspect="1"/>
          </p:cNvPicPr>
          <p:nvPr>
            <p:ph sz="half" idx="2"/>
          </p:nvPr>
        </p:nvPicPr>
        <p:blipFill>
          <a:blip r:embed="rId3"/>
          <a:stretch>
            <a:fillRect/>
          </a:stretch>
        </p:blipFill>
        <p:spPr>
          <a:xfrm>
            <a:off x="1650206" y="1666989"/>
            <a:ext cx="8891587" cy="4506092"/>
          </a:xfrm>
        </p:spPr>
      </p:pic>
    </p:spTree>
    <p:extLst>
      <p:ext uri="{BB962C8B-B14F-4D97-AF65-F5344CB8AC3E}">
        <p14:creationId xmlns:p14="http://schemas.microsoft.com/office/powerpoint/2010/main" val="644957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79A76-A890-7CA3-E5E8-DE802AB73E7B}"/>
            </a:ext>
          </a:extLst>
        </p:cNvPr>
        <p:cNvGrpSpPr/>
        <p:nvPr/>
      </p:nvGrpSpPr>
      <p:grpSpPr>
        <a:xfrm>
          <a:off x="0" y="0"/>
          <a:ext cx="0" cy="0"/>
          <a:chOff x="0" y="0"/>
          <a:chExt cx="0" cy="0"/>
        </a:xfrm>
      </p:grpSpPr>
      <p:pic>
        <p:nvPicPr>
          <p:cNvPr id="3" name="Picture 2" descr="Free Colleagues Shaking each other's Hands Stock Photo">
            <a:extLst>
              <a:ext uri="{FF2B5EF4-FFF2-40B4-BE49-F238E27FC236}">
                <a16:creationId xmlns:a16="http://schemas.microsoft.com/office/drawing/2014/main" id="{66BA0455-40B6-1815-78EA-493F34AED578}"/>
              </a:ext>
            </a:extLst>
          </p:cNvPr>
          <p:cNvPicPr>
            <a:picLocks noChangeAspect="1"/>
          </p:cNvPicPr>
          <p:nvPr/>
        </p:nvPicPr>
        <p:blipFill>
          <a:blip r:embed="rId3"/>
          <a:stretch>
            <a:fillRect/>
          </a:stretch>
        </p:blipFill>
        <p:spPr>
          <a:xfrm>
            <a:off x="6710136" y="0"/>
            <a:ext cx="5162550" cy="6858000"/>
          </a:xfrm>
          <a:prstGeom prst="rect">
            <a:avLst/>
          </a:prstGeom>
        </p:spPr>
      </p:pic>
      <p:sp>
        <p:nvSpPr>
          <p:cNvPr id="2" name="Title 1">
            <a:extLst>
              <a:ext uri="{FF2B5EF4-FFF2-40B4-BE49-F238E27FC236}">
                <a16:creationId xmlns:a16="http://schemas.microsoft.com/office/drawing/2014/main" id="{ED5CB79E-7CDF-D471-97FC-0E13DDFB7563}"/>
              </a:ext>
            </a:extLst>
          </p:cNvPr>
          <p:cNvSpPr>
            <a:spLocks noGrp="1"/>
          </p:cNvSpPr>
          <p:nvPr>
            <p:ph type="title"/>
          </p:nvPr>
        </p:nvSpPr>
        <p:spPr>
          <a:xfrm>
            <a:off x="1998589" y="366073"/>
            <a:ext cx="5288035" cy="1753877"/>
          </a:xfrm>
        </p:spPr>
        <p:txBody>
          <a:bodyPr>
            <a:normAutofit fontScale="90000"/>
          </a:bodyPr>
          <a:lstStyle/>
          <a:p>
            <a:r>
              <a:rPr lang="en-US" dirty="0"/>
              <a:t>Facilitated IEP </a:t>
            </a:r>
            <a:br>
              <a:rPr lang="en-US" dirty="0"/>
            </a:br>
            <a:r>
              <a:rPr lang="en-US" dirty="0"/>
              <a:t>Meetings &amp; Mediation</a:t>
            </a:r>
          </a:p>
        </p:txBody>
      </p:sp>
      <p:sp>
        <p:nvSpPr>
          <p:cNvPr id="4" name="Content Placeholder 3">
            <a:extLst>
              <a:ext uri="{FF2B5EF4-FFF2-40B4-BE49-F238E27FC236}">
                <a16:creationId xmlns:a16="http://schemas.microsoft.com/office/drawing/2014/main" id="{5E37A6E4-055A-0468-0D55-6F9135B6F82E}"/>
              </a:ext>
            </a:extLst>
          </p:cNvPr>
          <p:cNvSpPr>
            <a:spLocks noGrp="1"/>
          </p:cNvSpPr>
          <p:nvPr>
            <p:ph sz="half" idx="2"/>
          </p:nvPr>
        </p:nvSpPr>
        <p:spPr>
          <a:xfrm>
            <a:off x="1233488" y="2486023"/>
            <a:ext cx="4648200" cy="2788445"/>
          </a:xfrm>
        </p:spPr>
        <p:txBody>
          <a:bodyPr vert="horz" lIns="91440" tIns="45720" rIns="91440" bIns="45720" rtlCol="0" anchor="t">
            <a:normAutofit/>
          </a:bodyPr>
          <a:lstStyle/>
          <a:p>
            <a:pPr marL="0" indent="0">
              <a:buNone/>
            </a:pPr>
            <a:r>
              <a:rPr lang="en-US" dirty="0"/>
              <a:t>Most districts have access to facilitated IEP meetings and all have access to mediation.</a:t>
            </a:r>
          </a:p>
        </p:txBody>
      </p:sp>
    </p:spTree>
    <p:extLst>
      <p:ext uri="{BB962C8B-B14F-4D97-AF65-F5344CB8AC3E}">
        <p14:creationId xmlns:p14="http://schemas.microsoft.com/office/powerpoint/2010/main" val="4047816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A3FA-5331-115E-FEC3-74935030B932}"/>
              </a:ext>
            </a:extLst>
          </p:cNvPr>
          <p:cNvSpPr>
            <a:spLocks noGrp="1"/>
          </p:cNvSpPr>
          <p:nvPr>
            <p:ph type="title"/>
          </p:nvPr>
        </p:nvSpPr>
        <p:spPr>
          <a:xfrm>
            <a:off x="2382765" y="238263"/>
            <a:ext cx="9362921" cy="782016"/>
          </a:xfrm>
        </p:spPr>
        <p:txBody>
          <a:bodyPr>
            <a:normAutofit fontScale="90000"/>
          </a:bodyPr>
          <a:lstStyle/>
          <a:p>
            <a:r>
              <a:rPr lang="en-US" dirty="0"/>
              <a:t>CADRE’s Guide to Facilitation Programs</a:t>
            </a:r>
          </a:p>
        </p:txBody>
      </p:sp>
      <p:pic>
        <p:nvPicPr>
          <p:cNvPr id="7" name="Picture 6" descr="Screenshot of CADRE's landing page for guide to facilitation programs with sections on 1) about I.E.P. facilitation, 2) Getting started, 3) system structure and organization, 4) program access and delivery, 5) practitioners standards and professional development, 6) public awareness and outreach, 7) evaluation and continuous quality improvement, and 8) highlighted resources.">
            <a:extLst>
              <a:ext uri="{FF2B5EF4-FFF2-40B4-BE49-F238E27FC236}">
                <a16:creationId xmlns:a16="http://schemas.microsoft.com/office/drawing/2014/main" id="{8630C318-6EAB-8982-41F3-773B1DA6E865}"/>
              </a:ext>
            </a:extLst>
          </p:cNvPr>
          <p:cNvPicPr>
            <a:picLocks noChangeAspect="1"/>
          </p:cNvPicPr>
          <p:nvPr/>
        </p:nvPicPr>
        <p:blipFill>
          <a:blip r:embed="rId3"/>
          <a:stretch>
            <a:fillRect/>
          </a:stretch>
        </p:blipFill>
        <p:spPr>
          <a:xfrm>
            <a:off x="2382765" y="1145998"/>
            <a:ext cx="8819482" cy="5712002"/>
          </a:xfrm>
          <a:prstGeom prst="rect">
            <a:avLst/>
          </a:prstGeom>
        </p:spPr>
      </p:pic>
      <p:pic>
        <p:nvPicPr>
          <p:cNvPr id="13" name="Picture 12" descr="https://cadreworks.org/facilitation-programs">
            <a:extLst>
              <a:ext uri="{FF2B5EF4-FFF2-40B4-BE49-F238E27FC236}">
                <a16:creationId xmlns:a16="http://schemas.microsoft.com/office/drawing/2014/main" id="{1B215D83-13E7-1903-524A-AAE96B9AEF99}"/>
              </a:ext>
            </a:extLst>
          </p:cNvPr>
          <p:cNvPicPr>
            <a:picLocks noChangeAspect="1"/>
          </p:cNvPicPr>
          <p:nvPr/>
        </p:nvPicPr>
        <p:blipFill>
          <a:blip r:embed="rId4"/>
          <a:stretch>
            <a:fillRect/>
          </a:stretch>
        </p:blipFill>
        <p:spPr>
          <a:xfrm>
            <a:off x="390483" y="2424018"/>
            <a:ext cx="1696163" cy="1690985"/>
          </a:xfrm>
          <a:prstGeom prst="rect">
            <a:avLst/>
          </a:prstGeom>
        </p:spPr>
      </p:pic>
      <p:sp>
        <p:nvSpPr>
          <p:cNvPr id="15" name="Slide Number Placeholder 4">
            <a:extLst>
              <a:ext uri="{FF2B5EF4-FFF2-40B4-BE49-F238E27FC236}">
                <a16:creationId xmlns:a16="http://schemas.microsoft.com/office/drawing/2014/main" id="{1C7D83CE-4A6C-0361-121A-6D7290E0ABA5}"/>
              </a:ext>
            </a:extLst>
          </p:cNvPr>
          <p:cNvSpPr txBox="1">
            <a:spLocks/>
          </p:cNvSpPr>
          <p:nvPr/>
        </p:nvSpPr>
        <p:spPr>
          <a:xfrm>
            <a:off x="11812322" y="6480711"/>
            <a:ext cx="589721" cy="2355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C05AE9-C5CC-BC4E-825D-27C517ACAA6A}" type="slidenum">
              <a:rPr lang="en-US" smtClean="0"/>
              <a:pPr/>
              <a:t>34</a:t>
            </a:fld>
            <a:endParaRPr lang="en-US"/>
          </a:p>
        </p:txBody>
      </p:sp>
    </p:spTree>
    <p:extLst>
      <p:ext uri="{BB962C8B-B14F-4D97-AF65-F5344CB8AC3E}">
        <p14:creationId xmlns:p14="http://schemas.microsoft.com/office/powerpoint/2010/main" val="336947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nsidering IEP Facilitation : A school administrator's perspective.">
            <a:extLst>
              <a:ext uri="{FF2B5EF4-FFF2-40B4-BE49-F238E27FC236}">
                <a16:creationId xmlns:a16="http://schemas.microsoft.com/office/drawing/2014/main" id="{06E2F672-2C68-1A20-BE6E-EAA2D64A16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1" y="1570894"/>
            <a:ext cx="3500120" cy="45903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descr="Considering Mediation for Special Education Disputes: A school administrator's perspective.">
            <a:extLst>
              <a:ext uri="{FF2B5EF4-FFF2-40B4-BE49-F238E27FC236}">
                <a16:creationId xmlns:a16="http://schemas.microsoft.com/office/drawing/2014/main" id="{7378EB56-2C71-61B3-07E3-74FA5550BB89}"/>
              </a:ext>
            </a:extLst>
          </p:cNvPr>
          <p:cNvPicPr>
            <a:picLocks noChangeAspect="1"/>
          </p:cNvPicPr>
          <p:nvPr/>
        </p:nvPicPr>
        <p:blipFill rotWithShape="1">
          <a:blip r:embed="rId4"/>
          <a:srcRect/>
          <a:stretch/>
        </p:blipFill>
        <p:spPr>
          <a:xfrm>
            <a:off x="736600" y="1570894"/>
            <a:ext cx="3427978" cy="4477875"/>
          </a:xfrm>
          <a:prstGeom prst="rect">
            <a:avLst/>
          </a:prstGeom>
          <a:ln>
            <a:solidFill>
              <a:schemeClr val="bg2">
                <a:lumMod val="10000"/>
              </a:schemeClr>
            </a:solidFill>
          </a:ln>
        </p:spPr>
      </p:pic>
      <p:sp>
        <p:nvSpPr>
          <p:cNvPr id="8" name="Title 1">
            <a:extLst>
              <a:ext uri="{FF2B5EF4-FFF2-40B4-BE49-F238E27FC236}">
                <a16:creationId xmlns:a16="http://schemas.microsoft.com/office/drawing/2014/main" id="{4B94BE40-D127-4ED9-9D6C-AC88DF9F9C94}"/>
              </a:ext>
            </a:extLst>
          </p:cNvPr>
          <p:cNvSpPr txBox="1">
            <a:spLocks noGrp="1"/>
          </p:cNvSpPr>
          <p:nvPr>
            <p:ph type="title" idx="4294967295"/>
          </p:nvPr>
        </p:nvSpPr>
        <p:spPr>
          <a:xfrm>
            <a:off x="2222500" y="161531"/>
            <a:ext cx="8817122" cy="1295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Candara" panose="020E0502030303020204" pitchFamily="34" charset="0"/>
                <a:ea typeface="+mj-ea"/>
                <a:cs typeface="+mj-cs"/>
              </a:defRPr>
            </a:lvl1pPr>
          </a:lstStyle>
          <a:p>
            <a:pPr>
              <a:defRPr/>
            </a:pPr>
            <a:r>
              <a:rPr lang="en-US" dirty="0"/>
              <a:t>Resources for School Administrators &amp; Staff</a:t>
            </a:r>
            <a:endParaRPr lang="en-US" b="1" dirty="0">
              <a:solidFill>
                <a:srgbClr val="D9AD45"/>
              </a:solidFill>
              <a:effectLst>
                <a:outerShdw blurRad="38100" dist="38100" dir="2700000" algn="tl">
                  <a:srgbClr val="000000">
                    <a:alpha val="43137"/>
                  </a:srgbClr>
                </a:outerShdw>
              </a:effectLst>
              <a:latin typeface="+mj-lt"/>
            </a:endParaRPr>
          </a:p>
        </p:txBody>
      </p:sp>
      <p:pic>
        <p:nvPicPr>
          <p:cNvPr id="12" name="Picture 11" descr="https://www.cadreworks.org/sites/default/files/resources/CADRE-ConsideringMediation-FINAL2019.pdf&#10;">
            <a:extLst>
              <a:ext uri="{FF2B5EF4-FFF2-40B4-BE49-F238E27FC236}">
                <a16:creationId xmlns:a16="http://schemas.microsoft.com/office/drawing/2014/main" id="{5F45E88F-8657-3274-BADE-C1EDB094B031}"/>
              </a:ext>
            </a:extLst>
          </p:cNvPr>
          <p:cNvPicPr>
            <a:picLocks noChangeAspect="1"/>
          </p:cNvPicPr>
          <p:nvPr/>
        </p:nvPicPr>
        <p:blipFill>
          <a:blip r:embed="rId5"/>
          <a:stretch>
            <a:fillRect/>
          </a:stretch>
        </p:blipFill>
        <p:spPr>
          <a:xfrm>
            <a:off x="4049795" y="5213469"/>
            <a:ext cx="1228568" cy="1205711"/>
          </a:xfrm>
          <a:prstGeom prst="rect">
            <a:avLst/>
          </a:prstGeom>
        </p:spPr>
      </p:pic>
      <p:pic>
        <p:nvPicPr>
          <p:cNvPr id="14" name="Picture 13" descr="https://cadreworks.org/resources/cadre-materials/considering-iep-facilitation-school-administrators-perspective">
            <a:extLst>
              <a:ext uri="{FF2B5EF4-FFF2-40B4-BE49-F238E27FC236}">
                <a16:creationId xmlns:a16="http://schemas.microsoft.com/office/drawing/2014/main" id="{80B54C40-1365-F2FC-040A-D04CF0B52E68}"/>
              </a:ext>
            </a:extLst>
          </p:cNvPr>
          <p:cNvPicPr>
            <a:picLocks noChangeAspect="1"/>
          </p:cNvPicPr>
          <p:nvPr/>
        </p:nvPicPr>
        <p:blipFill>
          <a:blip r:embed="rId6"/>
          <a:stretch>
            <a:fillRect/>
          </a:stretch>
        </p:blipFill>
        <p:spPr>
          <a:xfrm>
            <a:off x="9864184" y="5254625"/>
            <a:ext cx="1175438" cy="1164555"/>
          </a:xfrm>
          <a:prstGeom prst="rect">
            <a:avLst/>
          </a:prstGeom>
        </p:spPr>
      </p:pic>
    </p:spTree>
    <p:extLst>
      <p:ext uri="{BB962C8B-B14F-4D97-AF65-F5344CB8AC3E}">
        <p14:creationId xmlns:p14="http://schemas.microsoft.com/office/powerpoint/2010/main" val="1766693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490B-774F-2E40-7556-FD9145B1EC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8C71F-7CDF-32D6-48DB-7316051F7B5F}"/>
              </a:ext>
            </a:extLst>
          </p:cNvPr>
          <p:cNvSpPr>
            <a:spLocks noGrp="1"/>
          </p:cNvSpPr>
          <p:nvPr>
            <p:ph type="title"/>
          </p:nvPr>
        </p:nvSpPr>
        <p:spPr>
          <a:xfrm>
            <a:off x="2382765" y="390663"/>
            <a:ext cx="9362921" cy="782016"/>
          </a:xfrm>
        </p:spPr>
        <p:txBody>
          <a:bodyPr/>
          <a:lstStyle/>
          <a:p>
            <a:r>
              <a:rPr lang="en-US" dirty="0"/>
              <a:t>Discussion #2</a:t>
            </a:r>
          </a:p>
        </p:txBody>
      </p:sp>
      <p:sp>
        <p:nvSpPr>
          <p:cNvPr id="4" name="Content Placeholder 3">
            <a:extLst>
              <a:ext uri="{FF2B5EF4-FFF2-40B4-BE49-F238E27FC236}">
                <a16:creationId xmlns:a16="http://schemas.microsoft.com/office/drawing/2014/main" id="{7D9CCA60-EA7E-77E8-5DC6-CE4B94534EAB}"/>
              </a:ext>
            </a:extLst>
          </p:cNvPr>
          <p:cNvSpPr>
            <a:spLocks noGrp="1"/>
          </p:cNvSpPr>
          <p:nvPr>
            <p:ph sz="half" idx="2"/>
          </p:nvPr>
        </p:nvSpPr>
        <p:spPr>
          <a:xfrm>
            <a:off x="1447800" y="1563332"/>
            <a:ext cx="4648200" cy="4351338"/>
          </a:xfrm>
        </p:spPr>
        <p:txBody>
          <a:bodyPr>
            <a:normAutofit/>
          </a:bodyPr>
          <a:lstStyle/>
          <a:p>
            <a:pPr marL="0" indent="0">
              <a:buNone/>
            </a:pPr>
            <a:r>
              <a:rPr lang="en-US" dirty="0"/>
              <a:t>What is a practice you could add to build the continuum of early and equitable dispute resolution practices in your district? </a:t>
            </a:r>
          </a:p>
        </p:txBody>
      </p:sp>
      <p:pic>
        <p:nvPicPr>
          <p:cNvPr id="3" name="Picture 2" descr="People and speech bubbles">
            <a:extLst>
              <a:ext uri="{FF2B5EF4-FFF2-40B4-BE49-F238E27FC236}">
                <a16:creationId xmlns:a16="http://schemas.microsoft.com/office/drawing/2014/main" id="{82EA3900-ED66-B81E-C349-41153B366728}"/>
              </a:ext>
            </a:extLst>
          </p:cNvPr>
          <p:cNvPicPr>
            <a:picLocks noChangeAspect="1"/>
          </p:cNvPicPr>
          <p:nvPr/>
        </p:nvPicPr>
        <p:blipFill>
          <a:blip r:embed="rId3" cstate="print">
            <a:extLst>
              <a:ext uri="{28A0092B-C50C-407E-A947-70E740481C1C}">
                <a14:useLocalDpi xmlns:a14="http://schemas.microsoft.com/office/drawing/2010/main" val="0"/>
              </a:ext>
            </a:extLst>
          </a:blip>
          <a:srcRect l="20455" r="28612"/>
          <a:stretch/>
        </p:blipFill>
        <p:spPr>
          <a:xfrm flipH="1">
            <a:off x="7862158" y="10"/>
            <a:ext cx="388352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438929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1AB57-A42A-2502-C1D0-2BF47B9C4E7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68D1140-1BD8-12F7-E559-C64D70F7B79B}"/>
              </a:ext>
            </a:extLst>
          </p:cNvPr>
          <p:cNvSpPr>
            <a:spLocks noGrp="1"/>
          </p:cNvSpPr>
          <p:nvPr>
            <p:ph type="title"/>
          </p:nvPr>
        </p:nvSpPr>
        <p:spPr>
          <a:xfrm>
            <a:off x="1028700" y="2143124"/>
            <a:ext cx="7137401" cy="3241675"/>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US" sz="6400" noProof="0" dirty="0"/>
              <a:t>Build Relationships &amp; Empower Parents</a:t>
            </a:r>
          </a:p>
        </p:txBody>
      </p:sp>
      <p:pic>
        <p:nvPicPr>
          <p:cNvPr id="3" name="Picture 2" descr="woman holding microphone while sitting">
            <a:extLst>
              <a:ext uri="{FF2B5EF4-FFF2-40B4-BE49-F238E27FC236}">
                <a16:creationId xmlns:a16="http://schemas.microsoft.com/office/drawing/2014/main" id="{2A26FFFC-27B6-7950-4D3C-6F13F41CC75B}"/>
              </a:ext>
            </a:extLst>
          </p:cNvPr>
          <p:cNvPicPr>
            <a:picLocks noChangeAspect="1"/>
          </p:cNvPicPr>
          <p:nvPr/>
        </p:nvPicPr>
        <p:blipFill>
          <a:blip r:embed="rId3"/>
          <a:stretch>
            <a:fillRect/>
          </a:stretch>
        </p:blipFill>
        <p:spPr>
          <a:xfrm>
            <a:off x="9719425" y="25161"/>
            <a:ext cx="2026488" cy="6832839"/>
          </a:xfrm>
          <a:prstGeom prst="rect">
            <a:avLst/>
          </a:prstGeom>
        </p:spPr>
      </p:pic>
    </p:spTree>
    <p:extLst>
      <p:ext uri="{BB962C8B-B14F-4D97-AF65-F5344CB8AC3E}">
        <p14:creationId xmlns:p14="http://schemas.microsoft.com/office/powerpoint/2010/main" val="140813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EEA95-E74A-DBE7-3E81-B1D8D8F28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4F862-3319-DFBB-7B07-FE4392E240D8}"/>
              </a:ext>
            </a:extLst>
          </p:cNvPr>
          <p:cNvSpPr>
            <a:spLocks noGrp="1"/>
          </p:cNvSpPr>
          <p:nvPr>
            <p:ph type="title"/>
          </p:nvPr>
        </p:nvSpPr>
        <p:spPr>
          <a:xfrm>
            <a:off x="3542538" y="500342"/>
            <a:ext cx="5402335" cy="782016"/>
          </a:xfrm>
        </p:spPr>
        <p:txBody>
          <a:bodyPr/>
          <a:lstStyle/>
          <a:p>
            <a:r>
              <a:rPr lang="en-US" dirty="0"/>
              <a:t>Build Relationships </a:t>
            </a:r>
          </a:p>
        </p:txBody>
      </p:sp>
      <p:pic>
        <p:nvPicPr>
          <p:cNvPr id="3" name="Picture 2" descr="grayscale photo of 3 women sitting on wooden bench">
            <a:extLst>
              <a:ext uri="{FF2B5EF4-FFF2-40B4-BE49-F238E27FC236}">
                <a16:creationId xmlns:a16="http://schemas.microsoft.com/office/drawing/2014/main" id="{BA7F5942-3868-3CF9-3669-718349075C3B}"/>
              </a:ext>
            </a:extLst>
          </p:cNvPr>
          <p:cNvPicPr>
            <a:picLocks noChangeAspect="1"/>
          </p:cNvPicPr>
          <p:nvPr/>
        </p:nvPicPr>
        <p:blipFill>
          <a:blip r:embed="rId3"/>
          <a:stretch>
            <a:fillRect/>
          </a:stretch>
        </p:blipFill>
        <p:spPr>
          <a:xfrm>
            <a:off x="1087835" y="1518249"/>
            <a:ext cx="9675586" cy="4839409"/>
          </a:xfrm>
          <a:prstGeom prst="rect">
            <a:avLst/>
          </a:prstGeom>
        </p:spPr>
      </p:pic>
    </p:spTree>
    <p:extLst>
      <p:ext uri="{BB962C8B-B14F-4D97-AF65-F5344CB8AC3E}">
        <p14:creationId xmlns:p14="http://schemas.microsoft.com/office/powerpoint/2010/main" val="1940548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7090A-DE73-D407-E2D8-AF6631315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2E7BAC-B7C8-4C92-5759-5AD9D0626696}"/>
              </a:ext>
            </a:extLst>
          </p:cNvPr>
          <p:cNvSpPr>
            <a:spLocks noGrp="1"/>
          </p:cNvSpPr>
          <p:nvPr>
            <p:ph type="title"/>
          </p:nvPr>
        </p:nvSpPr>
        <p:spPr>
          <a:xfrm>
            <a:off x="2382765" y="390663"/>
            <a:ext cx="9362921" cy="782016"/>
          </a:xfrm>
        </p:spPr>
        <p:txBody>
          <a:bodyPr/>
          <a:lstStyle/>
          <a:p>
            <a:r>
              <a:rPr lang="en-US"/>
              <a:t>Empower Parents</a:t>
            </a:r>
          </a:p>
        </p:txBody>
      </p:sp>
      <p:sp>
        <p:nvSpPr>
          <p:cNvPr id="4" name="Content Placeholder 3">
            <a:extLst>
              <a:ext uri="{FF2B5EF4-FFF2-40B4-BE49-F238E27FC236}">
                <a16:creationId xmlns:a16="http://schemas.microsoft.com/office/drawing/2014/main" id="{2201EE7C-47F2-F55B-6FFE-AFA8EAA80537}"/>
              </a:ext>
            </a:extLst>
          </p:cNvPr>
          <p:cNvSpPr>
            <a:spLocks noGrp="1"/>
          </p:cNvSpPr>
          <p:nvPr>
            <p:ph sz="half" idx="2"/>
          </p:nvPr>
        </p:nvSpPr>
        <p:spPr>
          <a:xfrm>
            <a:off x="771299" y="1580504"/>
            <a:ext cx="5539014" cy="4351338"/>
          </a:xfrm>
        </p:spPr>
        <p:txBody>
          <a:bodyPr vert="horz" lIns="91440" tIns="45720" rIns="91440" bIns="45720" rtlCol="0" anchor="t">
            <a:normAutofit/>
          </a:bodyPr>
          <a:lstStyle/>
          <a:p>
            <a:r>
              <a:rPr lang="en-US" dirty="0"/>
              <a:t>Educate parents on their rights and how to navigate the processes</a:t>
            </a:r>
          </a:p>
          <a:p>
            <a:r>
              <a:rPr lang="en-US" dirty="0"/>
              <a:t>Encourage the support of an advocate</a:t>
            </a:r>
          </a:p>
          <a:p>
            <a:r>
              <a:rPr lang="en-US" dirty="0"/>
              <a:t>Special Education Parent Advisory Council (SEPAC)</a:t>
            </a:r>
          </a:p>
        </p:txBody>
      </p:sp>
      <p:pic>
        <p:nvPicPr>
          <p:cNvPr id="6" name="Picture 5" descr="a close up of a person holding a baby's hand">
            <a:extLst>
              <a:ext uri="{FF2B5EF4-FFF2-40B4-BE49-F238E27FC236}">
                <a16:creationId xmlns:a16="http://schemas.microsoft.com/office/drawing/2014/main" id="{599D59CA-2A36-A508-B9CB-22F56D979CDE}"/>
              </a:ext>
            </a:extLst>
          </p:cNvPr>
          <p:cNvPicPr>
            <a:picLocks noChangeAspect="1"/>
          </p:cNvPicPr>
          <p:nvPr/>
        </p:nvPicPr>
        <p:blipFill>
          <a:blip r:embed="rId3"/>
          <a:srcRect l="147" t="499" r="16176" b="296"/>
          <a:stretch/>
        </p:blipFill>
        <p:spPr>
          <a:xfrm rot="-5400000" flipV="1">
            <a:off x="5908124" y="1037600"/>
            <a:ext cx="6892324" cy="4782800"/>
          </a:xfrm>
          <a:prstGeom prst="rect">
            <a:avLst/>
          </a:prstGeom>
        </p:spPr>
      </p:pic>
    </p:spTree>
    <p:extLst>
      <p:ext uri="{BB962C8B-B14F-4D97-AF65-F5344CB8AC3E}">
        <p14:creationId xmlns:p14="http://schemas.microsoft.com/office/powerpoint/2010/main" val="33648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46708-64AC-E151-36B1-40DAC7F443D8}"/>
            </a:ext>
          </a:extLst>
        </p:cNvPr>
        <p:cNvGrpSpPr/>
        <p:nvPr/>
      </p:nvGrpSpPr>
      <p:grpSpPr>
        <a:xfrm>
          <a:off x="0" y="0"/>
          <a:ext cx="0" cy="0"/>
          <a:chOff x="0" y="0"/>
          <a:chExt cx="0" cy="0"/>
        </a:xfrm>
      </p:grpSpPr>
      <p:pic>
        <p:nvPicPr>
          <p:cNvPr id="6" name="Picture 5" descr="CADRE logo and tagline &quot;Supporting the prevention and resolution of disputes through partnership and collaboration&quot;.">
            <a:extLst>
              <a:ext uri="{FF2B5EF4-FFF2-40B4-BE49-F238E27FC236}">
                <a16:creationId xmlns:a16="http://schemas.microsoft.com/office/drawing/2014/main" id="{315684EE-3DD3-9515-CB7C-CBBF0BCC60B2}"/>
              </a:ext>
            </a:extLst>
          </p:cNvPr>
          <p:cNvPicPr>
            <a:picLocks noChangeAspect="1"/>
          </p:cNvPicPr>
          <p:nvPr/>
        </p:nvPicPr>
        <p:blipFill>
          <a:blip r:embed="rId3"/>
          <a:stretch>
            <a:fillRect/>
          </a:stretch>
        </p:blipFill>
        <p:spPr>
          <a:xfrm>
            <a:off x="246295" y="2253113"/>
            <a:ext cx="10959865" cy="2351773"/>
          </a:xfrm>
          <a:prstGeom prst="rect">
            <a:avLst/>
          </a:prstGeom>
        </p:spPr>
      </p:pic>
      <p:sp>
        <p:nvSpPr>
          <p:cNvPr id="9" name="Title 8">
            <a:extLst>
              <a:ext uri="{FF2B5EF4-FFF2-40B4-BE49-F238E27FC236}">
                <a16:creationId xmlns:a16="http://schemas.microsoft.com/office/drawing/2014/main" id="{55A91D19-27C0-A896-BED0-77152AB35272}"/>
              </a:ext>
            </a:extLst>
          </p:cNvPr>
          <p:cNvSpPr>
            <a:spLocks noGrp="1"/>
          </p:cNvSpPr>
          <p:nvPr>
            <p:ph type="title"/>
          </p:nvPr>
        </p:nvSpPr>
        <p:spPr>
          <a:xfrm>
            <a:off x="2033730" y="-1325563"/>
            <a:ext cx="9235645" cy="1325563"/>
          </a:xfrm>
        </p:spPr>
        <p:txBody>
          <a:bodyPr vert="horz" lIns="91440" tIns="45720" rIns="91440" bIns="45720" rtlCol="0" anchor="b">
            <a:normAutofit/>
          </a:bodyPr>
          <a:lstStyle/>
          <a:p>
            <a:r>
              <a:rPr lang="en-US" dirty="0"/>
              <a:t>About CADRE</a:t>
            </a:r>
          </a:p>
        </p:txBody>
      </p:sp>
    </p:spTree>
    <p:extLst>
      <p:ext uri="{BB962C8B-B14F-4D97-AF65-F5344CB8AC3E}">
        <p14:creationId xmlns:p14="http://schemas.microsoft.com/office/powerpoint/2010/main" val="936683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C76B-1B60-6570-BD2C-4B92EAC9D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4B785-ACC0-3804-4556-73A44C560A0F}"/>
              </a:ext>
            </a:extLst>
          </p:cNvPr>
          <p:cNvSpPr>
            <a:spLocks noGrp="1"/>
          </p:cNvSpPr>
          <p:nvPr>
            <p:ph type="title"/>
          </p:nvPr>
        </p:nvSpPr>
        <p:spPr>
          <a:xfrm>
            <a:off x="2382765" y="390662"/>
            <a:ext cx="4526035" cy="1539738"/>
          </a:xfrm>
        </p:spPr>
        <p:txBody>
          <a:bodyPr>
            <a:normAutofit fontScale="90000"/>
          </a:bodyPr>
          <a:lstStyle/>
          <a:p>
            <a:r>
              <a:rPr lang="en-US" dirty="0"/>
              <a:t>Do parents know how to connect with the director?</a:t>
            </a:r>
          </a:p>
        </p:txBody>
      </p:sp>
      <p:sp>
        <p:nvSpPr>
          <p:cNvPr id="4" name="Content Placeholder 3">
            <a:extLst>
              <a:ext uri="{FF2B5EF4-FFF2-40B4-BE49-F238E27FC236}">
                <a16:creationId xmlns:a16="http://schemas.microsoft.com/office/drawing/2014/main" id="{0018054A-FEDC-D2B6-3E3A-A5FE1EBE2248}"/>
              </a:ext>
            </a:extLst>
          </p:cNvPr>
          <p:cNvSpPr>
            <a:spLocks noGrp="1"/>
          </p:cNvSpPr>
          <p:nvPr>
            <p:ph sz="half" idx="2"/>
          </p:nvPr>
        </p:nvSpPr>
        <p:spPr>
          <a:xfrm>
            <a:off x="512834" y="2226779"/>
            <a:ext cx="5802086" cy="3716821"/>
          </a:xfrm>
        </p:spPr>
        <p:txBody>
          <a:bodyPr>
            <a:normAutofit/>
          </a:bodyPr>
          <a:lstStyle/>
          <a:p>
            <a:r>
              <a:rPr lang="en-US" dirty="0"/>
              <a:t>How do you ensure that families know who the director is and how to contact them? </a:t>
            </a:r>
          </a:p>
          <a:p>
            <a:r>
              <a:rPr lang="en-US" dirty="0"/>
              <a:t>How do you ensure they feel comfortable reaching out? </a:t>
            </a:r>
          </a:p>
          <a:p>
            <a:endParaRPr lang="en-US" dirty="0"/>
          </a:p>
        </p:txBody>
      </p:sp>
      <p:pic>
        <p:nvPicPr>
          <p:cNvPr id="3" name="Picture 2">
            <a:extLst>
              <a:ext uri="{FF2B5EF4-FFF2-40B4-BE49-F238E27FC236}">
                <a16:creationId xmlns:a16="http://schemas.microsoft.com/office/drawing/2014/main" id="{5A799352-D18A-3772-F85F-3E04382655C4}"/>
              </a:ext>
              <a:ext uri="{C183D7F6-B498-43B3-948B-1728B52AA6E4}">
                <adec:decorative xmlns:adec="http://schemas.microsoft.com/office/drawing/2017/decorative" val="1"/>
              </a:ext>
            </a:extLst>
          </p:cNvPr>
          <p:cNvPicPr>
            <a:picLocks noChangeAspect="1"/>
          </p:cNvPicPr>
          <p:nvPr/>
        </p:nvPicPr>
        <p:blipFill>
          <a:blip r:embed="rId3"/>
          <a:srcRect l="9865" r="28867"/>
          <a:stretch/>
        </p:blipFill>
        <p:spPr>
          <a:xfrm>
            <a:off x="7030965" y="76890"/>
            <a:ext cx="4648201" cy="681921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26179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D2037-1A79-B9AE-4067-6329AE37EC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C250B-C514-1E68-B5BC-BD72B9E18859}"/>
              </a:ext>
            </a:extLst>
          </p:cNvPr>
          <p:cNvSpPr>
            <a:spLocks noGrp="1"/>
          </p:cNvSpPr>
          <p:nvPr>
            <p:ph type="title"/>
          </p:nvPr>
        </p:nvSpPr>
        <p:spPr>
          <a:xfrm>
            <a:off x="2382765" y="390663"/>
            <a:ext cx="9362921" cy="782016"/>
          </a:xfrm>
        </p:spPr>
        <p:txBody>
          <a:bodyPr>
            <a:normAutofit fontScale="90000"/>
          </a:bodyPr>
          <a:lstStyle/>
          <a:p>
            <a:r>
              <a:rPr lang="en-US"/>
              <a:t>Partnering with Parent Centers &amp; Community Agencies </a:t>
            </a:r>
          </a:p>
        </p:txBody>
      </p:sp>
      <p:sp>
        <p:nvSpPr>
          <p:cNvPr id="4" name="Content Placeholder 3">
            <a:extLst>
              <a:ext uri="{FF2B5EF4-FFF2-40B4-BE49-F238E27FC236}">
                <a16:creationId xmlns:a16="http://schemas.microsoft.com/office/drawing/2014/main" id="{D554BF36-F47B-32A4-5D2C-865477FF68C4}"/>
              </a:ext>
            </a:extLst>
          </p:cNvPr>
          <p:cNvSpPr>
            <a:spLocks noGrp="1"/>
          </p:cNvSpPr>
          <p:nvPr>
            <p:ph sz="half" idx="2"/>
          </p:nvPr>
        </p:nvSpPr>
        <p:spPr>
          <a:xfrm>
            <a:off x="890587" y="1602581"/>
            <a:ext cx="9884764" cy="4351338"/>
          </a:xfrm>
        </p:spPr>
        <p:txBody>
          <a:bodyPr vert="horz" lIns="91440" tIns="45720" rIns="91440" bIns="45720" rtlCol="0" anchor="t">
            <a:normAutofit fontScale="92500" lnSpcReduction="10000"/>
          </a:bodyPr>
          <a:lstStyle/>
          <a:p>
            <a:r>
              <a:rPr lang="en-US" dirty="0"/>
              <a:t>Common characteristics</a:t>
            </a:r>
          </a:p>
          <a:p>
            <a:r>
              <a:rPr lang="en-US" dirty="0"/>
              <a:t>Willingness of parties to work together</a:t>
            </a:r>
          </a:p>
          <a:p>
            <a:r>
              <a:rPr lang="en-US" dirty="0"/>
              <a:t>A shared goal of ensuring students have what they need to be successful</a:t>
            </a:r>
          </a:p>
          <a:p>
            <a:endParaRPr lang="en-US" dirty="0"/>
          </a:p>
          <a:p>
            <a:r>
              <a:rPr lang="en-US" dirty="0"/>
              <a:t>Approach to collaborations</a:t>
            </a:r>
          </a:p>
          <a:p>
            <a:r>
              <a:rPr lang="en-US" dirty="0"/>
              <a:t>Seeking their advice</a:t>
            </a:r>
          </a:p>
          <a:p>
            <a:r>
              <a:rPr lang="en-US" dirty="0"/>
              <a:t>Utilizing their expertise</a:t>
            </a:r>
          </a:p>
        </p:txBody>
      </p:sp>
    </p:spTree>
    <p:extLst>
      <p:ext uri="{BB962C8B-B14F-4D97-AF65-F5344CB8AC3E}">
        <p14:creationId xmlns:p14="http://schemas.microsoft.com/office/powerpoint/2010/main" val="2475263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B23D2-4EB6-4CFB-EEAF-C4FF8374BA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2CAF8-FE5C-EBB6-22EC-3868BFEE2FB9}"/>
              </a:ext>
            </a:extLst>
          </p:cNvPr>
          <p:cNvSpPr>
            <a:spLocks noGrp="1"/>
          </p:cNvSpPr>
          <p:nvPr>
            <p:ph type="title"/>
          </p:nvPr>
        </p:nvSpPr>
        <p:spPr>
          <a:xfrm>
            <a:off x="2382765" y="390662"/>
            <a:ext cx="4424435" cy="1234937"/>
          </a:xfrm>
        </p:spPr>
        <p:txBody>
          <a:bodyPr>
            <a:normAutofit fontScale="90000"/>
          </a:bodyPr>
          <a:lstStyle/>
          <a:p>
            <a:r>
              <a:rPr lang="en-US" dirty="0"/>
              <a:t>Underdeveloped Partnerships</a:t>
            </a:r>
          </a:p>
        </p:txBody>
      </p:sp>
      <p:sp>
        <p:nvSpPr>
          <p:cNvPr id="4" name="Content Placeholder 3">
            <a:extLst>
              <a:ext uri="{FF2B5EF4-FFF2-40B4-BE49-F238E27FC236}">
                <a16:creationId xmlns:a16="http://schemas.microsoft.com/office/drawing/2014/main" id="{5023917F-98C0-54EC-3D45-86C6CAD1CE51}"/>
              </a:ext>
            </a:extLst>
          </p:cNvPr>
          <p:cNvSpPr>
            <a:spLocks noGrp="1"/>
          </p:cNvSpPr>
          <p:nvPr>
            <p:ph sz="half" idx="2"/>
          </p:nvPr>
        </p:nvSpPr>
        <p:spPr>
          <a:xfrm>
            <a:off x="1465946" y="3997642"/>
            <a:ext cx="5810243" cy="2242400"/>
          </a:xfrm>
        </p:spPr>
        <p:txBody>
          <a:bodyPr vert="horz" lIns="91440" tIns="45720" rIns="91440" bIns="45720" rtlCol="0" anchor="t">
            <a:normAutofit fontScale="92500"/>
          </a:bodyPr>
          <a:lstStyle/>
          <a:p>
            <a:r>
              <a:rPr lang="en-US" dirty="0"/>
              <a:t>Send an introductory email to your Parent Center Liaison</a:t>
            </a:r>
          </a:p>
          <a:p>
            <a:r>
              <a:rPr lang="en-US" dirty="0"/>
              <a:t>Meet for coffee. You might make a friend! </a:t>
            </a:r>
          </a:p>
        </p:txBody>
      </p:sp>
      <p:sp>
        <p:nvSpPr>
          <p:cNvPr id="6" name="Content Placeholder 3">
            <a:extLst>
              <a:ext uri="{FF2B5EF4-FFF2-40B4-BE49-F238E27FC236}">
                <a16:creationId xmlns:a16="http://schemas.microsoft.com/office/drawing/2014/main" id="{45C7A856-4F25-F007-7F87-7D200FCE5F2B}"/>
              </a:ext>
            </a:extLst>
          </p:cNvPr>
          <p:cNvSpPr txBox="1">
            <a:spLocks/>
          </p:cNvSpPr>
          <p:nvPr/>
        </p:nvSpPr>
        <p:spPr>
          <a:xfrm>
            <a:off x="1284969" y="2003107"/>
            <a:ext cx="6172199" cy="1425893"/>
          </a:xfrm>
          <a:prstGeom prst="rect">
            <a:avLst/>
          </a:prstGeom>
          <a:ln w="57150">
            <a:solidFill>
              <a:srgbClr val="D9AD45"/>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60% of directors reported that they do not collaborate with the Parent Center in their area.</a:t>
            </a:r>
          </a:p>
        </p:txBody>
      </p:sp>
      <p:pic>
        <p:nvPicPr>
          <p:cNvPr id="7" name="Picture 6" descr=" .">
            <a:extLst>
              <a:ext uri="{FF2B5EF4-FFF2-40B4-BE49-F238E27FC236}">
                <a16:creationId xmlns:a16="http://schemas.microsoft.com/office/drawing/2014/main" id="{D41AC6E4-E9BA-1CCA-C849-CE83FBA52CD4}"/>
              </a:ext>
            </a:extLst>
          </p:cNvPr>
          <p:cNvPicPr>
            <a:picLocks noChangeAspect="1"/>
          </p:cNvPicPr>
          <p:nvPr/>
        </p:nvPicPr>
        <p:blipFill>
          <a:blip r:embed="rId3"/>
          <a:stretch>
            <a:fillRect/>
          </a:stretch>
        </p:blipFill>
        <p:spPr>
          <a:xfrm>
            <a:off x="8107136" y="0"/>
            <a:ext cx="3638550" cy="6858000"/>
          </a:xfrm>
          <a:prstGeom prst="rect">
            <a:avLst/>
          </a:prstGeom>
        </p:spPr>
      </p:pic>
    </p:spTree>
    <p:extLst>
      <p:ext uri="{BB962C8B-B14F-4D97-AF65-F5344CB8AC3E}">
        <p14:creationId xmlns:p14="http://schemas.microsoft.com/office/powerpoint/2010/main" val="2944115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3E0C5-7525-20EC-D4F7-7A919064A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2FE8C-36A0-6471-9DC1-C782119E66DF}"/>
              </a:ext>
            </a:extLst>
          </p:cNvPr>
          <p:cNvSpPr>
            <a:spLocks noGrp="1"/>
          </p:cNvSpPr>
          <p:nvPr>
            <p:ph type="title"/>
          </p:nvPr>
        </p:nvSpPr>
        <p:spPr>
          <a:xfrm>
            <a:off x="2382765" y="390663"/>
            <a:ext cx="9362921" cy="782016"/>
          </a:xfrm>
        </p:spPr>
        <p:txBody>
          <a:bodyPr/>
          <a:lstStyle/>
          <a:p>
            <a:r>
              <a:rPr lang="en-US"/>
              <a:t>Contracting a Parent Liaison </a:t>
            </a:r>
          </a:p>
        </p:txBody>
      </p:sp>
      <p:pic>
        <p:nvPicPr>
          <p:cNvPr id="6" name="Content Placeholder 5" descr="Man talking with therapist">
            <a:extLst>
              <a:ext uri="{FF2B5EF4-FFF2-40B4-BE49-F238E27FC236}">
                <a16:creationId xmlns:a16="http://schemas.microsoft.com/office/drawing/2014/main" id="{1AE9E692-E130-E788-C56A-BD5F20962FBF}"/>
              </a:ext>
            </a:extLst>
          </p:cNvPr>
          <p:cNvPicPr>
            <a:picLocks noGrp="1" noChangeAspect="1"/>
          </p:cNvPicPr>
          <p:nvPr>
            <p:ph sz="half" idx="2"/>
          </p:nvPr>
        </p:nvPicPr>
        <p:blipFill>
          <a:blip r:embed="rId3"/>
          <a:stretch>
            <a:fillRect/>
          </a:stretch>
        </p:blipFill>
        <p:spPr>
          <a:xfrm>
            <a:off x="2570682" y="1172679"/>
            <a:ext cx="8042353" cy="5351490"/>
          </a:xfrm>
        </p:spPr>
      </p:pic>
    </p:spTree>
    <p:extLst>
      <p:ext uri="{BB962C8B-B14F-4D97-AF65-F5344CB8AC3E}">
        <p14:creationId xmlns:p14="http://schemas.microsoft.com/office/powerpoint/2010/main" val="1990306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1D977-0379-D05B-2BD0-3F9FECEEA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EB048-F98B-EA2E-E0D4-4AA260328E87}"/>
              </a:ext>
            </a:extLst>
          </p:cNvPr>
          <p:cNvSpPr>
            <a:spLocks noGrp="1"/>
          </p:cNvSpPr>
          <p:nvPr>
            <p:ph type="title"/>
          </p:nvPr>
        </p:nvSpPr>
        <p:spPr>
          <a:xfrm>
            <a:off x="2382765" y="390663"/>
            <a:ext cx="9362921" cy="782016"/>
          </a:xfrm>
        </p:spPr>
        <p:txBody>
          <a:bodyPr/>
          <a:lstStyle/>
          <a:p>
            <a:r>
              <a:rPr lang="en-US"/>
              <a:t>SEPAC’s to Build Relationships</a:t>
            </a:r>
          </a:p>
        </p:txBody>
      </p:sp>
      <p:pic>
        <p:nvPicPr>
          <p:cNvPr id="6" name="Content Placeholder 5" descr="Three friends studying at cafe">
            <a:extLst>
              <a:ext uri="{FF2B5EF4-FFF2-40B4-BE49-F238E27FC236}">
                <a16:creationId xmlns:a16="http://schemas.microsoft.com/office/drawing/2014/main" id="{AD8C1916-04DF-0F24-4B1E-228411CEF715}"/>
              </a:ext>
            </a:extLst>
          </p:cNvPr>
          <p:cNvPicPr>
            <a:picLocks noGrp="1" noChangeAspect="1"/>
          </p:cNvPicPr>
          <p:nvPr>
            <p:ph sz="half" idx="2"/>
          </p:nvPr>
        </p:nvPicPr>
        <p:blipFill>
          <a:blip r:embed="rId3"/>
          <a:srcRect l="32782"/>
          <a:stretch/>
        </p:blipFill>
        <p:spPr>
          <a:xfrm>
            <a:off x="6951071" y="1429685"/>
            <a:ext cx="4665739" cy="4626341"/>
          </a:xfrm>
        </p:spPr>
      </p:pic>
      <p:sp>
        <p:nvSpPr>
          <p:cNvPr id="7" name="Content Placeholder 3">
            <a:extLst>
              <a:ext uri="{FF2B5EF4-FFF2-40B4-BE49-F238E27FC236}">
                <a16:creationId xmlns:a16="http://schemas.microsoft.com/office/drawing/2014/main" id="{C311FC35-833B-AA03-6A7A-7CE11D30B8E5}"/>
              </a:ext>
            </a:extLst>
          </p:cNvPr>
          <p:cNvSpPr txBox="1">
            <a:spLocks/>
          </p:cNvSpPr>
          <p:nvPr/>
        </p:nvSpPr>
        <p:spPr>
          <a:xfrm>
            <a:off x="575190" y="1643200"/>
            <a:ext cx="5093110" cy="360206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931E30"/>
                </a:solidFill>
              </a:rPr>
              <a:t>Part I</a:t>
            </a:r>
            <a:r>
              <a:rPr lang="en-US" dirty="0">
                <a:solidFill>
                  <a:srgbClr val="E3C06D"/>
                </a:solidFill>
              </a:rPr>
              <a:t>: </a:t>
            </a:r>
            <a:r>
              <a:rPr lang="en-US" dirty="0"/>
              <a:t>Guide for local action</a:t>
            </a:r>
          </a:p>
          <a:p>
            <a:pPr marL="0" indent="0">
              <a:buNone/>
            </a:pPr>
            <a:endParaRPr lang="en-US" dirty="0"/>
          </a:p>
          <a:p>
            <a:pPr marL="0" indent="0">
              <a:buNone/>
            </a:pPr>
            <a:r>
              <a:rPr lang="en-US" dirty="0">
                <a:solidFill>
                  <a:srgbClr val="931E30"/>
                </a:solidFill>
              </a:rPr>
              <a:t>Part II</a:t>
            </a:r>
            <a:r>
              <a:rPr lang="en-US" dirty="0">
                <a:solidFill>
                  <a:srgbClr val="E3C06D"/>
                </a:solidFill>
              </a:rPr>
              <a:t>: </a:t>
            </a:r>
            <a:r>
              <a:rPr lang="en-US" dirty="0"/>
              <a:t>A resource guide for supporting local special education parent advisory councils</a:t>
            </a:r>
          </a:p>
          <a:p>
            <a:pPr marL="0" indent="0">
              <a:buNone/>
            </a:pPr>
            <a:endParaRPr lang="en-US" dirty="0"/>
          </a:p>
          <a:p>
            <a:pPr marL="0" indent="0">
              <a:buNone/>
            </a:pPr>
            <a:r>
              <a:rPr lang="en-US" dirty="0">
                <a:solidFill>
                  <a:srgbClr val="931E30"/>
                </a:solidFill>
              </a:rPr>
              <a:t>Part III: </a:t>
            </a:r>
            <a:r>
              <a:rPr lang="en-US" dirty="0"/>
              <a:t>Resources</a:t>
            </a:r>
          </a:p>
        </p:txBody>
      </p:sp>
      <p:sp>
        <p:nvSpPr>
          <p:cNvPr id="8" name="Content Placeholder 3" descr="https://sepacguide.parentcenterhub.org/&#10;">
            <a:extLst>
              <a:ext uri="{FF2B5EF4-FFF2-40B4-BE49-F238E27FC236}">
                <a16:creationId xmlns:a16="http://schemas.microsoft.com/office/drawing/2014/main" id="{514BFCED-B339-55E1-D15A-7E8D76FB8AF5}"/>
              </a:ext>
            </a:extLst>
          </p:cNvPr>
          <p:cNvSpPr txBox="1">
            <a:spLocks/>
          </p:cNvSpPr>
          <p:nvPr/>
        </p:nvSpPr>
        <p:spPr>
          <a:xfrm>
            <a:off x="415404" y="5324777"/>
            <a:ext cx="6407759" cy="7820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hlinkClick r:id="rId4">
                  <a:extLst>
                    <a:ext uri="{A12FA001-AC4F-418D-AE19-62706E023703}">
                      <ahyp:hlinkClr xmlns:ahyp="http://schemas.microsoft.com/office/drawing/2018/hyperlinkcolor" val="tx"/>
                    </a:ext>
                  </a:extLst>
                </a:hlinkClick>
              </a:rPr>
              <a:t>https://sepacguide.parentcenterhub.org/</a:t>
            </a:r>
            <a:endParaRPr lang="en-US" sz="2400" dirty="0"/>
          </a:p>
          <a:p>
            <a:pPr marL="0" indent="0">
              <a:buNone/>
            </a:pPr>
            <a:endParaRPr lang="en-US" dirty="0"/>
          </a:p>
        </p:txBody>
      </p:sp>
      <p:pic>
        <p:nvPicPr>
          <p:cNvPr id="4" name="Picture 3" descr="https://sepacguide.parentcenterhub.org/&#10;">
            <a:extLst>
              <a:ext uri="{FF2B5EF4-FFF2-40B4-BE49-F238E27FC236}">
                <a16:creationId xmlns:a16="http://schemas.microsoft.com/office/drawing/2014/main" id="{D755E6A4-8FA1-E44B-61B2-DBBDCE0CB476}"/>
              </a:ext>
            </a:extLst>
          </p:cNvPr>
          <p:cNvPicPr>
            <a:picLocks noChangeAspect="1"/>
          </p:cNvPicPr>
          <p:nvPr/>
        </p:nvPicPr>
        <p:blipFill>
          <a:blip r:embed="rId5"/>
          <a:stretch>
            <a:fillRect/>
          </a:stretch>
        </p:blipFill>
        <p:spPr>
          <a:xfrm>
            <a:off x="4872900" y="3429000"/>
            <a:ext cx="1650802" cy="1642978"/>
          </a:xfrm>
          <a:prstGeom prst="rect">
            <a:avLst/>
          </a:prstGeom>
        </p:spPr>
      </p:pic>
    </p:spTree>
    <p:extLst>
      <p:ext uri="{BB962C8B-B14F-4D97-AF65-F5344CB8AC3E}">
        <p14:creationId xmlns:p14="http://schemas.microsoft.com/office/powerpoint/2010/main" val="2164783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02999-29DB-D115-215C-49A5AFE76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555C63-7BE8-2153-B04A-7AA520C96E25}"/>
              </a:ext>
            </a:extLst>
          </p:cNvPr>
          <p:cNvSpPr>
            <a:spLocks noGrp="1"/>
          </p:cNvSpPr>
          <p:nvPr>
            <p:ph type="title"/>
          </p:nvPr>
        </p:nvSpPr>
        <p:spPr>
          <a:xfrm>
            <a:off x="2508018" y="457062"/>
            <a:ext cx="8988286" cy="782016"/>
          </a:xfrm>
        </p:spPr>
        <p:txBody>
          <a:bodyPr anchor="ctr">
            <a:normAutofit/>
          </a:bodyPr>
          <a:lstStyle/>
          <a:p>
            <a:r>
              <a:rPr lang="en-US" dirty="0"/>
              <a:t>Suggestion Box &amp; Praises</a:t>
            </a:r>
          </a:p>
        </p:txBody>
      </p:sp>
      <p:pic>
        <p:nvPicPr>
          <p:cNvPr id="6" name="Content Placeholder 5" descr="Young sprouts growing on soil in boxes">
            <a:extLst>
              <a:ext uri="{FF2B5EF4-FFF2-40B4-BE49-F238E27FC236}">
                <a16:creationId xmlns:a16="http://schemas.microsoft.com/office/drawing/2014/main" id="{4AC95639-BD0C-799C-325A-FC11A425A258}"/>
              </a:ext>
            </a:extLst>
          </p:cNvPr>
          <p:cNvPicPr>
            <a:picLocks noGrp="1" noChangeAspect="1"/>
          </p:cNvPicPr>
          <p:nvPr>
            <p:ph idx="1"/>
          </p:nvPr>
        </p:nvPicPr>
        <p:blipFill>
          <a:blip r:embed="rId3"/>
          <a:srcRect t="21332" r="1" b="9339"/>
          <a:stretch/>
        </p:blipFill>
        <p:spPr>
          <a:xfrm>
            <a:off x="1773732" y="1523573"/>
            <a:ext cx="8988425" cy="4154431"/>
          </a:xfrm>
          <a:noFill/>
        </p:spPr>
      </p:pic>
    </p:spTree>
    <p:extLst>
      <p:ext uri="{BB962C8B-B14F-4D97-AF65-F5344CB8AC3E}">
        <p14:creationId xmlns:p14="http://schemas.microsoft.com/office/powerpoint/2010/main" val="1780103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2F0CA-DB75-7A41-B7DB-67F853E28A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DDFBE-1A5D-D949-EC90-E4B3EDF2890D}"/>
              </a:ext>
            </a:extLst>
          </p:cNvPr>
          <p:cNvSpPr>
            <a:spLocks noGrp="1"/>
          </p:cNvSpPr>
          <p:nvPr>
            <p:ph type="title"/>
          </p:nvPr>
        </p:nvSpPr>
        <p:spPr>
          <a:xfrm>
            <a:off x="2382765" y="390663"/>
            <a:ext cx="9362921" cy="782016"/>
          </a:xfrm>
        </p:spPr>
        <p:txBody>
          <a:bodyPr/>
          <a:lstStyle/>
          <a:p>
            <a:r>
              <a:rPr lang="en-US"/>
              <a:t>Discussion</a:t>
            </a:r>
          </a:p>
        </p:txBody>
      </p:sp>
      <p:sp>
        <p:nvSpPr>
          <p:cNvPr id="4" name="Content Placeholder 3">
            <a:extLst>
              <a:ext uri="{FF2B5EF4-FFF2-40B4-BE49-F238E27FC236}">
                <a16:creationId xmlns:a16="http://schemas.microsoft.com/office/drawing/2014/main" id="{2F67F925-6525-852A-A1F6-EC104303A3D5}"/>
              </a:ext>
            </a:extLst>
          </p:cNvPr>
          <p:cNvSpPr>
            <a:spLocks noGrp="1"/>
          </p:cNvSpPr>
          <p:nvPr>
            <p:ph sz="half" idx="2"/>
          </p:nvPr>
        </p:nvSpPr>
        <p:spPr>
          <a:xfrm>
            <a:off x="1274165" y="1734810"/>
            <a:ext cx="6325848" cy="4732527"/>
          </a:xfrm>
        </p:spPr>
        <p:txBody>
          <a:bodyPr vert="horz" lIns="91440" tIns="45720" rIns="91440" bIns="45720" rtlCol="0" anchor="t">
            <a:normAutofit/>
          </a:bodyPr>
          <a:lstStyle/>
          <a:p>
            <a:pPr marL="0" indent="0">
              <a:buNone/>
            </a:pPr>
            <a:r>
              <a:rPr lang="en-US" sz="4400" dirty="0"/>
              <a:t>Where are there opportunities in your district to build relationships and empower parents? </a:t>
            </a:r>
          </a:p>
        </p:txBody>
      </p:sp>
      <p:pic>
        <p:nvPicPr>
          <p:cNvPr id="3" name="Picture 2" descr="Multiple hands atop another in a stack">
            <a:extLst>
              <a:ext uri="{FF2B5EF4-FFF2-40B4-BE49-F238E27FC236}">
                <a16:creationId xmlns:a16="http://schemas.microsoft.com/office/drawing/2014/main" id="{BE1A9ABA-87FA-D31F-40A2-88FB3BEE8F9B}"/>
              </a:ext>
            </a:extLst>
          </p:cNvPr>
          <p:cNvPicPr>
            <a:picLocks noChangeAspect="1"/>
          </p:cNvPicPr>
          <p:nvPr/>
        </p:nvPicPr>
        <p:blipFill>
          <a:blip r:embed="rId3"/>
          <a:stretch>
            <a:fillRect/>
          </a:stretch>
        </p:blipFill>
        <p:spPr>
          <a:xfrm>
            <a:off x="8107136" y="0"/>
            <a:ext cx="3638550" cy="6858000"/>
          </a:xfrm>
          <a:prstGeom prst="rect">
            <a:avLst/>
          </a:prstGeom>
        </p:spPr>
      </p:pic>
    </p:spTree>
    <p:extLst>
      <p:ext uri="{BB962C8B-B14F-4D97-AF65-F5344CB8AC3E}">
        <p14:creationId xmlns:p14="http://schemas.microsoft.com/office/powerpoint/2010/main" val="3329855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264E6-D401-0765-B4E3-E6C425AB7B1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5D344D-4C01-8C85-86BC-F447F1ED9023}"/>
              </a:ext>
            </a:extLst>
          </p:cNvPr>
          <p:cNvSpPr>
            <a:spLocks noGrp="1"/>
          </p:cNvSpPr>
          <p:nvPr>
            <p:ph type="title"/>
          </p:nvPr>
        </p:nvSpPr>
        <p:spPr>
          <a:xfrm>
            <a:off x="1978103" y="1663909"/>
            <a:ext cx="6701201" cy="326785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US" sz="6400" noProof="0" dirty="0"/>
              <a:t>Develop Knowledge &amp; Skills</a:t>
            </a:r>
          </a:p>
        </p:txBody>
      </p:sp>
      <p:pic>
        <p:nvPicPr>
          <p:cNvPr id="3" name="Picture 2" descr="young woman holding microphone while sitting">
            <a:extLst>
              <a:ext uri="{FF2B5EF4-FFF2-40B4-BE49-F238E27FC236}">
                <a16:creationId xmlns:a16="http://schemas.microsoft.com/office/drawing/2014/main" id="{7BD4515D-49C9-6A93-6E1C-AFE97D386698}"/>
              </a:ext>
            </a:extLst>
          </p:cNvPr>
          <p:cNvPicPr>
            <a:picLocks noChangeAspect="1"/>
          </p:cNvPicPr>
          <p:nvPr/>
        </p:nvPicPr>
        <p:blipFill>
          <a:blip r:embed="rId3"/>
          <a:stretch>
            <a:fillRect/>
          </a:stretch>
        </p:blipFill>
        <p:spPr>
          <a:xfrm>
            <a:off x="9719425" y="0"/>
            <a:ext cx="2026488" cy="6832839"/>
          </a:xfrm>
          <a:prstGeom prst="rect">
            <a:avLst/>
          </a:prstGeom>
        </p:spPr>
      </p:pic>
    </p:spTree>
    <p:extLst>
      <p:ext uri="{BB962C8B-B14F-4D97-AF65-F5344CB8AC3E}">
        <p14:creationId xmlns:p14="http://schemas.microsoft.com/office/powerpoint/2010/main" val="34775312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3AE00-4F35-6344-97F9-910D5270EED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214284C-6C4F-3705-6D5B-332A4FF38B78}"/>
              </a:ext>
            </a:extLst>
          </p:cNvPr>
          <p:cNvSpPr>
            <a:spLocks noGrp="1"/>
          </p:cNvSpPr>
          <p:nvPr>
            <p:ph sz="half" idx="2"/>
          </p:nvPr>
        </p:nvSpPr>
        <p:spPr>
          <a:xfrm>
            <a:off x="5495244" y="599537"/>
            <a:ext cx="5382382" cy="5658925"/>
          </a:xfrm>
        </p:spPr>
        <p:txBody>
          <a:bodyPr vert="horz" lIns="91440" tIns="45720" rIns="91440" bIns="45720" rtlCol="0" anchor="t">
            <a:normAutofit fontScale="85000" lnSpcReduction="20000"/>
          </a:bodyPr>
          <a:lstStyle/>
          <a:p>
            <a:pPr marL="0" indent="0">
              <a:buNone/>
            </a:pPr>
            <a:r>
              <a:rPr lang="en-US" dirty="0"/>
              <a:t>Directors' perspectives on adequate training:</a:t>
            </a:r>
          </a:p>
          <a:p>
            <a:endParaRPr lang="en-US" dirty="0"/>
          </a:p>
          <a:p>
            <a:r>
              <a:rPr lang="en-US" dirty="0"/>
              <a:t>"You learn it as you go and it feels clunky and uncomfortable." </a:t>
            </a:r>
          </a:p>
          <a:p>
            <a:endParaRPr lang="en-US" dirty="0"/>
          </a:p>
          <a:p>
            <a:r>
              <a:rPr lang="en-US" dirty="0"/>
              <a:t>"The lack of training on how to manage conflict resolution can cause directors to feel frustrated, offended, defensive and scared, especially if they are early in their careers."</a:t>
            </a:r>
          </a:p>
        </p:txBody>
      </p:sp>
      <p:sp>
        <p:nvSpPr>
          <p:cNvPr id="7" name="Title 6">
            <a:extLst>
              <a:ext uri="{FF2B5EF4-FFF2-40B4-BE49-F238E27FC236}">
                <a16:creationId xmlns:a16="http://schemas.microsoft.com/office/drawing/2014/main" id="{6AE5C038-A05A-21F0-6106-B1EB873AFF53}"/>
              </a:ext>
            </a:extLst>
          </p:cNvPr>
          <p:cNvSpPr>
            <a:spLocks noGrp="1"/>
          </p:cNvSpPr>
          <p:nvPr>
            <p:ph type="title"/>
          </p:nvPr>
        </p:nvSpPr>
        <p:spPr>
          <a:xfrm>
            <a:off x="547005" y="2277986"/>
            <a:ext cx="4648201" cy="2552806"/>
          </a:xfrm>
        </p:spPr>
        <p:txBody>
          <a:bodyPr>
            <a:normAutofit/>
          </a:bodyPr>
          <a:lstStyle/>
          <a:p>
            <a:r>
              <a:rPr lang="en-US" dirty="0"/>
              <a:t>Lack of Training in Leading Dispute Resolution</a:t>
            </a:r>
            <a:br>
              <a:rPr lang="en-US" dirty="0"/>
            </a:br>
            <a:endParaRPr lang="en-US" dirty="0"/>
          </a:p>
        </p:txBody>
      </p:sp>
    </p:spTree>
    <p:extLst>
      <p:ext uri="{BB962C8B-B14F-4D97-AF65-F5344CB8AC3E}">
        <p14:creationId xmlns:p14="http://schemas.microsoft.com/office/powerpoint/2010/main" val="3326479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8CDFF-6F10-6722-FECC-267B28F95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58C593-22FC-D784-A89C-FFEF93BB0B80}"/>
              </a:ext>
            </a:extLst>
          </p:cNvPr>
          <p:cNvSpPr>
            <a:spLocks noGrp="1"/>
          </p:cNvSpPr>
          <p:nvPr>
            <p:ph type="title"/>
          </p:nvPr>
        </p:nvSpPr>
        <p:spPr>
          <a:xfrm>
            <a:off x="383073" y="3872875"/>
            <a:ext cx="4233897" cy="782016"/>
          </a:xfrm>
        </p:spPr>
        <p:txBody>
          <a:bodyPr/>
          <a:lstStyle/>
          <a:p>
            <a:r>
              <a:rPr lang="en-US" dirty="0"/>
              <a:t>Provide Training</a:t>
            </a:r>
          </a:p>
        </p:txBody>
      </p:sp>
      <p:sp>
        <p:nvSpPr>
          <p:cNvPr id="4" name="Content Placeholder 3">
            <a:extLst>
              <a:ext uri="{FF2B5EF4-FFF2-40B4-BE49-F238E27FC236}">
                <a16:creationId xmlns:a16="http://schemas.microsoft.com/office/drawing/2014/main" id="{D509747E-5ADE-FBAB-55F6-BFEB0BD51AF7}"/>
              </a:ext>
            </a:extLst>
          </p:cNvPr>
          <p:cNvSpPr>
            <a:spLocks noGrp="1"/>
          </p:cNvSpPr>
          <p:nvPr>
            <p:ph sz="half" idx="2"/>
          </p:nvPr>
        </p:nvSpPr>
        <p:spPr>
          <a:xfrm>
            <a:off x="5141626" y="2908179"/>
            <a:ext cx="6295869" cy="3717473"/>
          </a:xfrm>
        </p:spPr>
        <p:txBody>
          <a:bodyPr vert="horz" lIns="91440" tIns="45720" rIns="91440" bIns="45720" rtlCol="0" anchor="t">
            <a:normAutofit/>
          </a:bodyPr>
          <a:lstStyle/>
          <a:p>
            <a:r>
              <a:rPr lang="en-US" dirty="0"/>
              <a:t>Legal literacy</a:t>
            </a:r>
          </a:p>
          <a:p>
            <a:r>
              <a:rPr lang="en-US" dirty="0"/>
              <a:t>Conflict engagement and resolution skills</a:t>
            </a:r>
          </a:p>
          <a:p>
            <a:r>
              <a:rPr lang="en-US" dirty="0"/>
              <a:t>Coaching others through conflict</a:t>
            </a:r>
          </a:p>
          <a:p>
            <a:r>
              <a:rPr lang="en-US" dirty="0"/>
              <a:t>Leading in high conflict</a:t>
            </a:r>
          </a:p>
        </p:txBody>
      </p:sp>
      <p:pic>
        <p:nvPicPr>
          <p:cNvPr id="3" name="Picture 2">
            <a:extLst>
              <a:ext uri="{FF2B5EF4-FFF2-40B4-BE49-F238E27FC236}">
                <a16:creationId xmlns:a16="http://schemas.microsoft.com/office/drawing/2014/main" id="{5FB4E6C3-046D-87BB-7C04-9A54A46B3A1F}"/>
              </a:ext>
              <a:ext uri="{C183D7F6-B498-43B3-948B-1728B52AA6E4}">
                <adec:decorative xmlns:adec="http://schemas.microsoft.com/office/drawing/2017/decorative" val="1"/>
              </a:ext>
            </a:extLst>
          </p:cNvPr>
          <p:cNvPicPr>
            <a:picLocks noChangeAspect="1"/>
          </p:cNvPicPr>
          <p:nvPr/>
        </p:nvPicPr>
        <p:blipFill>
          <a:blip r:embed="rId3"/>
          <a:srcRect t="28249" r="2390" b="8223"/>
          <a:stretch/>
        </p:blipFill>
        <p:spPr>
          <a:xfrm>
            <a:off x="1945419" y="0"/>
            <a:ext cx="9707024" cy="2594118"/>
          </a:xfrm>
          <a:prstGeom prst="rect">
            <a:avLst/>
          </a:prstGeom>
        </p:spPr>
      </p:pic>
    </p:spTree>
    <p:extLst>
      <p:ext uri="{BB962C8B-B14F-4D97-AF65-F5344CB8AC3E}">
        <p14:creationId xmlns:p14="http://schemas.microsoft.com/office/powerpoint/2010/main" val="1954152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B35A3-8411-004D-836A-76F6745707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BC522-BA2C-50DC-F906-299672F6DBE3}"/>
              </a:ext>
            </a:extLst>
          </p:cNvPr>
          <p:cNvSpPr>
            <a:spLocks noGrp="1"/>
          </p:cNvSpPr>
          <p:nvPr>
            <p:ph type="title"/>
          </p:nvPr>
        </p:nvSpPr>
        <p:spPr>
          <a:xfrm>
            <a:off x="2382765" y="390663"/>
            <a:ext cx="9362921" cy="782016"/>
          </a:xfrm>
        </p:spPr>
        <p:txBody>
          <a:bodyPr>
            <a:normAutofit/>
          </a:bodyPr>
          <a:lstStyle/>
          <a:p>
            <a:r>
              <a:rPr lang="en-US" dirty="0"/>
              <a:t>CADRE’s Scope of Work</a:t>
            </a:r>
          </a:p>
        </p:txBody>
      </p:sp>
      <p:grpSp>
        <p:nvGrpSpPr>
          <p:cNvPr id="3" name="Group 2" descr="Cadray provides technical assistance via products and services to state education agencies, OSEP funded parent centers, and early intervention lead agencies.">
            <a:extLst>
              <a:ext uri="{FF2B5EF4-FFF2-40B4-BE49-F238E27FC236}">
                <a16:creationId xmlns:a16="http://schemas.microsoft.com/office/drawing/2014/main" id="{7D464F8E-89D8-F656-85B0-B090EA156B51}"/>
              </a:ext>
            </a:extLst>
          </p:cNvPr>
          <p:cNvGrpSpPr/>
          <p:nvPr/>
        </p:nvGrpSpPr>
        <p:grpSpPr>
          <a:xfrm>
            <a:off x="628650" y="1357483"/>
            <a:ext cx="9848850" cy="3597692"/>
            <a:chOff x="-1738966" y="3714423"/>
            <a:chExt cx="7063701" cy="3505200"/>
          </a:xfrm>
          <a:noFill/>
        </p:grpSpPr>
        <p:graphicFrame>
          <p:nvGraphicFramePr>
            <p:cNvPr id="6" name="Diagram 5">
              <a:extLst>
                <a:ext uri="{FF2B5EF4-FFF2-40B4-BE49-F238E27FC236}">
                  <a16:creationId xmlns:a16="http://schemas.microsoft.com/office/drawing/2014/main" id="{2FD9BE50-49D9-DC39-2423-61883753E774}"/>
                </a:ext>
              </a:extLst>
            </p:cNvPr>
            <p:cNvGraphicFramePr/>
            <p:nvPr>
              <p:extLst>
                <p:ext uri="{D42A27DB-BD31-4B8C-83A1-F6EECF244321}">
                  <p14:modId xmlns:p14="http://schemas.microsoft.com/office/powerpoint/2010/main" val="2346309717"/>
                </p:ext>
              </p:extLst>
            </p:nvPr>
          </p:nvGraphicFramePr>
          <p:xfrm>
            <a:off x="-1738966" y="3714423"/>
            <a:ext cx="7063701"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7CDC9E1-41BE-F616-DDC4-B8159AA98C12}"/>
                </a:ext>
              </a:extLst>
            </p:cNvPr>
            <p:cNvSpPr txBox="1"/>
            <p:nvPr/>
          </p:nvSpPr>
          <p:spPr>
            <a:xfrm>
              <a:off x="-771758" y="4397871"/>
              <a:ext cx="2118718" cy="2138303"/>
            </a:xfrm>
            <a:prstGeom prst="rect">
              <a:avLst/>
            </a:prstGeom>
            <a:grpFill/>
          </p:spPr>
          <p:txBody>
            <a:bodyPr wrap="square" rtlCol="0">
              <a:spAutoFit/>
            </a:bodyPr>
            <a:lstStyle/>
            <a:p>
              <a:pPr algn="ctr"/>
              <a:r>
                <a:rPr lang="en-US" sz="2300" dirty="0">
                  <a:solidFill>
                    <a:srgbClr val="FFFFFF"/>
                  </a:solidFill>
                  <a:latin typeface="Aptos" panose="02110004020202020204"/>
                </a:rPr>
                <a:t>CADRE Provides Technical Assistance via products and services to:</a:t>
              </a:r>
            </a:p>
          </p:txBody>
        </p:sp>
      </p:grpSp>
      <p:grpSp>
        <p:nvGrpSpPr>
          <p:cNvPr id="32" name="Group 31" descr="Families">
            <a:extLst>
              <a:ext uri="{FF2B5EF4-FFF2-40B4-BE49-F238E27FC236}">
                <a16:creationId xmlns:a16="http://schemas.microsoft.com/office/drawing/2014/main" id="{F050BF9F-60D7-FE14-A54D-4BCB8BB018CC}"/>
              </a:ext>
              <a:ext uri="{C183D7F6-B498-43B3-948B-1728B52AA6E4}">
                <adec:decorative xmlns:adec="http://schemas.microsoft.com/office/drawing/2017/decorative" val="0"/>
              </a:ext>
            </a:extLst>
          </p:cNvPr>
          <p:cNvGrpSpPr/>
          <p:nvPr/>
        </p:nvGrpSpPr>
        <p:grpSpPr>
          <a:xfrm>
            <a:off x="2644961" y="5764852"/>
            <a:ext cx="2064909" cy="600801"/>
            <a:chOff x="5163768" y="1093118"/>
            <a:chExt cx="2064909" cy="782623"/>
          </a:xfrm>
          <a:solidFill>
            <a:srgbClr val="FFC000"/>
          </a:solidFill>
          <a:scene3d>
            <a:camera prst="orthographicFront"/>
            <a:lightRig rig="flat" dir="t"/>
          </a:scene3d>
        </p:grpSpPr>
        <p:sp>
          <p:nvSpPr>
            <p:cNvPr id="33" name="Rectangle: Rounded Corners 32">
              <a:extLst>
                <a:ext uri="{FF2B5EF4-FFF2-40B4-BE49-F238E27FC236}">
                  <a16:creationId xmlns:a16="http://schemas.microsoft.com/office/drawing/2014/main" id="{72ED4763-A372-C32A-E71A-F50DE465EB59}"/>
                </a:ext>
              </a:extLst>
            </p:cNvPr>
            <p:cNvSpPr/>
            <p:nvPr/>
          </p:nvSpPr>
          <p:spPr>
            <a:xfrm>
              <a:off x="5163768" y="1093118"/>
              <a:ext cx="2064909" cy="782623"/>
            </a:xfrm>
            <a:prstGeom prst="roundRect">
              <a:avLst/>
            </a:prstGeom>
            <a:gr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sz="2400"/>
            </a:p>
          </p:txBody>
        </p:sp>
        <p:sp>
          <p:nvSpPr>
            <p:cNvPr id="34" name="Rectangle: Rounded Corners 4">
              <a:extLst>
                <a:ext uri="{FF2B5EF4-FFF2-40B4-BE49-F238E27FC236}">
                  <a16:creationId xmlns:a16="http://schemas.microsoft.com/office/drawing/2014/main" id="{D4256A60-9F69-8459-A1B8-7D29DF516AEE}"/>
                </a:ext>
              </a:extLst>
            </p:cNvPr>
            <p:cNvSpPr txBox="1"/>
            <p:nvPr/>
          </p:nvSpPr>
          <p:spPr>
            <a:xfrm>
              <a:off x="5201973" y="1131323"/>
              <a:ext cx="1988499" cy="706213"/>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en-US" sz="2400">
                  <a:solidFill>
                    <a:schemeClr val="bg1"/>
                  </a:solidFill>
                </a:rPr>
                <a:t>Families</a:t>
              </a:r>
            </a:p>
          </p:txBody>
        </p:sp>
      </p:grpSp>
      <p:grpSp>
        <p:nvGrpSpPr>
          <p:cNvPr id="35" name="Group 34" descr="Educators">
            <a:extLst>
              <a:ext uri="{FF2B5EF4-FFF2-40B4-BE49-F238E27FC236}">
                <a16:creationId xmlns:a16="http://schemas.microsoft.com/office/drawing/2014/main" id="{81463E3B-1FF7-DB7A-16D2-ED74BF312396}"/>
              </a:ext>
              <a:ext uri="{C183D7F6-B498-43B3-948B-1728B52AA6E4}">
                <adec:decorative xmlns:adec="http://schemas.microsoft.com/office/drawing/2017/decorative" val="0"/>
              </a:ext>
            </a:extLst>
          </p:cNvPr>
          <p:cNvGrpSpPr/>
          <p:nvPr/>
        </p:nvGrpSpPr>
        <p:grpSpPr>
          <a:xfrm>
            <a:off x="5069186" y="5791534"/>
            <a:ext cx="2064909" cy="587087"/>
            <a:chOff x="5163768" y="1093118"/>
            <a:chExt cx="2064909" cy="782623"/>
          </a:xfrm>
          <a:solidFill>
            <a:srgbClr val="FFC000"/>
          </a:solidFill>
          <a:scene3d>
            <a:camera prst="orthographicFront"/>
            <a:lightRig rig="flat" dir="t"/>
          </a:scene3d>
        </p:grpSpPr>
        <p:sp>
          <p:nvSpPr>
            <p:cNvPr id="36" name="Rectangle: Rounded Corners 35">
              <a:extLst>
                <a:ext uri="{FF2B5EF4-FFF2-40B4-BE49-F238E27FC236}">
                  <a16:creationId xmlns:a16="http://schemas.microsoft.com/office/drawing/2014/main" id="{2BDDCF1A-13D4-17D7-810C-2C3EEFE70947}"/>
                </a:ext>
              </a:extLst>
            </p:cNvPr>
            <p:cNvSpPr/>
            <p:nvPr/>
          </p:nvSpPr>
          <p:spPr>
            <a:xfrm>
              <a:off x="5163768" y="1093118"/>
              <a:ext cx="2064909" cy="782623"/>
            </a:xfrm>
            <a:prstGeom prst="roundRect">
              <a:avLst/>
            </a:prstGeom>
            <a:gr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sz="2400"/>
            </a:p>
          </p:txBody>
        </p:sp>
        <p:sp>
          <p:nvSpPr>
            <p:cNvPr id="37" name="Rectangle: Rounded Corners 4">
              <a:extLst>
                <a:ext uri="{FF2B5EF4-FFF2-40B4-BE49-F238E27FC236}">
                  <a16:creationId xmlns:a16="http://schemas.microsoft.com/office/drawing/2014/main" id="{6619DA15-088E-2D06-E45A-77B1C9ABDA75}"/>
                </a:ext>
              </a:extLst>
            </p:cNvPr>
            <p:cNvSpPr txBox="1"/>
            <p:nvPr/>
          </p:nvSpPr>
          <p:spPr>
            <a:xfrm>
              <a:off x="5201973" y="1131323"/>
              <a:ext cx="1988499" cy="706213"/>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en-US" sz="2400">
                  <a:solidFill>
                    <a:schemeClr val="bg1"/>
                  </a:solidFill>
                </a:rPr>
                <a:t>Educators</a:t>
              </a:r>
            </a:p>
          </p:txBody>
        </p:sp>
      </p:grpSp>
      <p:grpSp>
        <p:nvGrpSpPr>
          <p:cNvPr id="38" name="Group 37" descr="Practitioners">
            <a:extLst>
              <a:ext uri="{FF2B5EF4-FFF2-40B4-BE49-F238E27FC236}">
                <a16:creationId xmlns:a16="http://schemas.microsoft.com/office/drawing/2014/main" id="{F943E627-3CAF-9267-BA82-BB84B20E5FE8}"/>
              </a:ext>
              <a:ext uri="{C183D7F6-B498-43B3-948B-1728B52AA6E4}">
                <adec:decorative xmlns:adec="http://schemas.microsoft.com/office/drawing/2017/decorative" val="0"/>
              </a:ext>
            </a:extLst>
          </p:cNvPr>
          <p:cNvGrpSpPr/>
          <p:nvPr/>
        </p:nvGrpSpPr>
        <p:grpSpPr>
          <a:xfrm>
            <a:off x="7493411" y="5789473"/>
            <a:ext cx="2064909" cy="626736"/>
            <a:chOff x="5163768" y="1093118"/>
            <a:chExt cx="2064909" cy="782623"/>
          </a:xfrm>
          <a:solidFill>
            <a:srgbClr val="FFC000"/>
          </a:solidFill>
          <a:scene3d>
            <a:camera prst="orthographicFront"/>
            <a:lightRig rig="flat" dir="t"/>
          </a:scene3d>
        </p:grpSpPr>
        <p:sp>
          <p:nvSpPr>
            <p:cNvPr id="39" name="Rectangle: Rounded Corners 38">
              <a:extLst>
                <a:ext uri="{FF2B5EF4-FFF2-40B4-BE49-F238E27FC236}">
                  <a16:creationId xmlns:a16="http://schemas.microsoft.com/office/drawing/2014/main" id="{02659025-572A-D953-9D05-7925C65CA8C9}"/>
                </a:ext>
              </a:extLst>
            </p:cNvPr>
            <p:cNvSpPr/>
            <p:nvPr/>
          </p:nvSpPr>
          <p:spPr>
            <a:xfrm>
              <a:off x="5163768" y="1093118"/>
              <a:ext cx="2064909" cy="782623"/>
            </a:xfrm>
            <a:prstGeom prst="roundRect">
              <a:avLst/>
            </a:prstGeom>
            <a:gr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sz="2400"/>
            </a:p>
          </p:txBody>
        </p:sp>
        <p:sp>
          <p:nvSpPr>
            <p:cNvPr id="40" name="Rectangle: Rounded Corners 4">
              <a:extLst>
                <a:ext uri="{FF2B5EF4-FFF2-40B4-BE49-F238E27FC236}">
                  <a16:creationId xmlns:a16="http://schemas.microsoft.com/office/drawing/2014/main" id="{4B40585D-758A-E036-2FC4-2EA4B332654E}"/>
                </a:ext>
              </a:extLst>
            </p:cNvPr>
            <p:cNvSpPr txBox="1"/>
            <p:nvPr/>
          </p:nvSpPr>
          <p:spPr>
            <a:xfrm>
              <a:off x="5201973" y="1131323"/>
              <a:ext cx="1988499" cy="706213"/>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en-US" sz="2400">
                  <a:solidFill>
                    <a:schemeClr val="bg1"/>
                  </a:solidFill>
                </a:rPr>
                <a:t>Practitioners</a:t>
              </a:r>
            </a:p>
          </p:txBody>
        </p:sp>
      </p:grpSp>
    </p:spTree>
    <p:extLst>
      <p:ext uri="{BB962C8B-B14F-4D97-AF65-F5344CB8AC3E}">
        <p14:creationId xmlns:p14="http://schemas.microsoft.com/office/powerpoint/2010/main" val="260465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F998D-87A1-B2E1-02D8-18D624B145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360EB4-B68F-6B81-2FFC-FA08C7AE4D61}"/>
              </a:ext>
            </a:extLst>
          </p:cNvPr>
          <p:cNvSpPr>
            <a:spLocks noGrp="1"/>
          </p:cNvSpPr>
          <p:nvPr>
            <p:ph type="title"/>
          </p:nvPr>
        </p:nvSpPr>
        <p:spPr>
          <a:xfrm>
            <a:off x="2382765" y="390663"/>
            <a:ext cx="9362921" cy="782016"/>
          </a:xfrm>
        </p:spPr>
        <p:txBody>
          <a:bodyPr>
            <a:normAutofit/>
          </a:bodyPr>
          <a:lstStyle/>
          <a:p>
            <a:r>
              <a:rPr lang="en-US"/>
              <a:t>Who needs training? </a:t>
            </a:r>
          </a:p>
        </p:txBody>
      </p:sp>
      <p:sp>
        <p:nvSpPr>
          <p:cNvPr id="4" name="Content Placeholder 3">
            <a:extLst>
              <a:ext uri="{FF2B5EF4-FFF2-40B4-BE49-F238E27FC236}">
                <a16:creationId xmlns:a16="http://schemas.microsoft.com/office/drawing/2014/main" id="{B6DC4B16-CC8A-0506-B5C5-3459974BDFA1}"/>
              </a:ext>
            </a:extLst>
          </p:cNvPr>
          <p:cNvSpPr>
            <a:spLocks noGrp="1"/>
          </p:cNvSpPr>
          <p:nvPr>
            <p:ph sz="half" idx="2"/>
          </p:nvPr>
        </p:nvSpPr>
        <p:spPr>
          <a:xfrm>
            <a:off x="1819275" y="1408426"/>
            <a:ext cx="4648200" cy="2349807"/>
          </a:xfrm>
        </p:spPr>
        <p:txBody>
          <a:bodyPr vert="horz" lIns="91440" tIns="45720" rIns="91440" bIns="45720" rtlCol="0" anchor="t">
            <a:normAutofit/>
          </a:bodyPr>
          <a:lstStyle/>
          <a:p>
            <a:r>
              <a:rPr lang="en-US" dirty="0"/>
              <a:t>Building-level Administrators</a:t>
            </a:r>
          </a:p>
          <a:p>
            <a:r>
              <a:rPr lang="en-US" dirty="0"/>
              <a:t>Teachers</a:t>
            </a:r>
          </a:p>
          <a:p>
            <a:r>
              <a:rPr lang="en-US" dirty="0"/>
              <a:t>Parents Advocates</a:t>
            </a:r>
          </a:p>
          <a:p>
            <a:endParaRPr lang="en-US" dirty="0"/>
          </a:p>
          <a:p>
            <a:pPr marL="0" indent="0">
              <a:buNone/>
            </a:pPr>
            <a:endParaRPr lang="en-US" dirty="0"/>
          </a:p>
        </p:txBody>
      </p:sp>
      <p:pic>
        <p:nvPicPr>
          <p:cNvPr id="3" name="Picture 2" descr="Company Training (5 Day Option)">
            <a:extLst>
              <a:ext uri="{FF2B5EF4-FFF2-40B4-BE49-F238E27FC236}">
                <a16:creationId xmlns:a16="http://schemas.microsoft.com/office/drawing/2014/main" id="{991046E3-ACC9-D346-72DE-8DB71420ECB1}"/>
              </a:ext>
            </a:extLst>
          </p:cNvPr>
          <p:cNvPicPr>
            <a:picLocks noChangeAspect="1"/>
          </p:cNvPicPr>
          <p:nvPr/>
        </p:nvPicPr>
        <p:blipFill>
          <a:blip r:embed="rId3"/>
          <a:stretch>
            <a:fillRect/>
          </a:stretch>
        </p:blipFill>
        <p:spPr>
          <a:xfrm>
            <a:off x="7709985" y="390663"/>
            <a:ext cx="3905250" cy="5953125"/>
          </a:xfrm>
          <a:prstGeom prst="rect">
            <a:avLst/>
          </a:prstGeom>
        </p:spPr>
      </p:pic>
      <p:sp>
        <p:nvSpPr>
          <p:cNvPr id="5" name="Content Placeholder 3">
            <a:extLst>
              <a:ext uri="{FF2B5EF4-FFF2-40B4-BE49-F238E27FC236}">
                <a16:creationId xmlns:a16="http://schemas.microsoft.com/office/drawing/2014/main" id="{07B589B3-A53A-BC0B-F3DA-78DDF0DBD45A}"/>
              </a:ext>
            </a:extLst>
          </p:cNvPr>
          <p:cNvSpPr txBox="1">
            <a:spLocks/>
          </p:cNvSpPr>
          <p:nvPr/>
        </p:nvSpPr>
        <p:spPr>
          <a:xfrm>
            <a:off x="576765" y="3993980"/>
            <a:ext cx="6772275" cy="1921045"/>
          </a:xfrm>
          <a:prstGeom prst="rect">
            <a:avLst/>
          </a:prstGeom>
          <a:ln w="22225">
            <a:solidFill>
              <a:srgbClr val="931E30"/>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Discussion</a:t>
            </a:r>
            <a:r>
              <a:rPr lang="en-US" dirty="0"/>
              <a:t>:</a:t>
            </a:r>
          </a:p>
          <a:p>
            <a:r>
              <a:rPr lang="en-US" dirty="0"/>
              <a:t>What opportunities do we have to learn together with parents?</a:t>
            </a:r>
          </a:p>
        </p:txBody>
      </p:sp>
    </p:spTree>
    <p:extLst>
      <p:ext uri="{BB962C8B-B14F-4D97-AF65-F5344CB8AC3E}">
        <p14:creationId xmlns:p14="http://schemas.microsoft.com/office/powerpoint/2010/main" val="318992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20526-1365-A520-FDAC-7DB7A824F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548D2-CFF3-FD46-0788-172948EBB80D}"/>
              </a:ext>
            </a:extLst>
          </p:cNvPr>
          <p:cNvSpPr>
            <a:spLocks noGrp="1"/>
          </p:cNvSpPr>
          <p:nvPr>
            <p:ph type="title"/>
          </p:nvPr>
        </p:nvSpPr>
        <p:spPr>
          <a:xfrm>
            <a:off x="2382765" y="390663"/>
            <a:ext cx="9362921" cy="782016"/>
          </a:xfrm>
        </p:spPr>
        <p:txBody>
          <a:bodyPr/>
          <a:lstStyle/>
          <a:p>
            <a:r>
              <a:rPr lang="en-US"/>
              <a:t>Sources of Support</a:t>
            </a:r>
          </a:p>
        </p:txBody>
      </p:sp>
      <p:sp>
        <p:nvSpPr>
          <p:cNvPr id="4" name="Content Placeholder 3">
            <a:extLst>
              <a:ext uri="{FF2B5EF4-FFF2-40B4-BE49-F238E27FC236}">
                <a16:creationId xmlns:a16="http://schemas.microsoft.com/office/drawing/2014/main" id="{C57578A6-EAFD-0755-EE4F-D3776C37CD02}"/>
              </a:ext>
            </a:extLst>
          </p:cNvPr>
          <p:cNvSpPr>
            <a:spLocks noGrp="1"/>
          </p:cNvSpPr>
          <p:nvPr>
            <p:ph sz="half" idx="2"/>
          </p:nvPr>
        </p:nvSpPr>
        <p:spPr>
          <a:xfrm>
            <a:off x="1375214" y="1563342"/>
            <a:ext cx="5419301" cy="4351338"/>
          </a:xfrm>
        </p:spPr>
        <p:txBody>
          <a:bodyPr vert="horz" lIns="91440" tIns="45720" rIns="91440" bIns="45720" rtlCol="0" anchor="t">
            <a:normAutofit lnSpcReduction="10000"/>
          </a:bodyPr>
          <a:lstStyle/>
          <a:p>
            <a:r>
              <a:rPr lang="en-US" dirty="0"/>
              <a:t>Colleagues</a:t>
            </a:r>
          </a:p>
          <a:p>
            <a:r>
              <a:rPr lang="en-US" dirty="0"/>
              <a:t>Professional Associations, like CASE</a:t>
            </a:r>
          </a:p>
          <a:p>
            <a:r>
              <a:rPr lang="en-US" dirty="0"/>
              <a:t>Newsletters from organizations, like CADRE</a:t>
            </a:r>
          </a:p>
          <a:p>
            <a:r>
              <a:rPr lang="en-US" dirty="0"/>
              <a:t>Department of Education</a:t>
            </a:r>
          </a:p>
          <a:p>
            <a:r>
              <a:rPr lang="en-US" dirty="0"/>
              <a:t>Parent Centers </a:t>
            </a:r>
          </a:p>
        </p:txBody>
      </p:sp>
      <p:pic>
        <p:nvPicPr>
          <p:cNvPr id="3" name="Picture 2">
            <a:extLst>
              <a:ext uri="{FF2B5EF4-FFF2-40B4-BE49-F238E27FC236}">
                <a16:creationId xmlns:a16="http://schemas.microsoft.com/office/drawing/2014/main" id="{82EA237C-8D7A-3941-798D-3FE96BAD63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07136" y="0"/>
            <a:ext cx="3638550" cy="6858000"/>
          </a:xfrm>
          <a:prstGeom prst="rect">
            <a:avLst/>
          </a:prstGeom>
        </p:spPr>
      </p:pic>
    </p:spTree>
    <p:extLst>
      <p:ext uri="{BB962C8B-B14F-4D97-AF65-F5344CB8AC3E}">
        <p14:creationId xmlns:p14="http://schemas.microsoft.com/office/powerpoint/2010/main" val="379640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1B2BA-2147-B62C-3A93-9930839792E3}"/>
            </a:ext>
          </a:extLst>
        </p:cNvPr>
        <p:cNvGrpSpPr/>
        <p:nvPr/>
      </p:nvGrpSpPr>
      <p:grpSpPr>
        <a:xfrm>
          <a:off x="0" y="0"/>
          <a:ext cx="0" cy="0"/>
          <a:chOff x="0" y="0"/>
          <a:chExt cx="0" cy="0"/>
        </a:xfrm>
      </p:grpSpPr>
      <p:grpSp>
        <p:nvGrpSpPr>
          <p:cNvPr id="14" name="Group 13" descr="Melanie's dog, Piper, looking at expectantly to play">
            <a:extLst>
              <a:ext uri="{FF2B5EF4-FFF2-40B4-BE49-F238E27FC236}">
                <a16:creationId xmlns:a16="http://schemas.microsoft.com/office/drawing/2014/main" id="{D816CE8B-2E35-EB0D-3A04-F90E19DA3280}"/>
              </a:ext>
            </a:extLst>
          </p:cNvPr>
          <p:cNvGrpSpPr/>
          <p:nvPr/>
        </p:nvGrpSpPr>
        <p:grpSpPr>
          <a:xfrm>
            <a:off x="9018631" y="512113"/>
            <a:ext cx="2412021" cy="5071576"/>
            <a:chOff x="6464337" y="1524000"/>
            <a:chExt cx="2412021" cy="5071576"/>
          </a:xfrm>
        </p:grpSpPr>
        <p:pic>
          <p:nvPicPr>
            <p:cNvPr id="2052" name="Picture 4" descr="Melanie's dog, Piper, looking expectantly for someone to play with her.">
              <a:extLst>
                <a:ext uri="{FF2B5EF4-FFF2-40B4-BE49-F238E27FC236}">
                  <a16:creationId xmlns:a16="http://schemas.microsoft.com/office/drawing/2014/main" id="{A2B1EE90-0CF8-881E-1D16-C16BAED25C78}"/>
                </a:ext>
                <a:ext uri="{C183D7F6-B498-43B3-948B-1728B52AA6E4}">
                  <adec:decorative xmlns:adec="http://schemas.microsoft.com/office/drawing/2017/decorative" val="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337" y="1524000"/>
              <a:ext cx="2412021" cy="5071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C15524C-6040-38AD-4523-8A1A687654F6}"/>
                </a:ext>
              </a:extLst>
            </p:cNvPr>
            <p:cNvPicPr>
              <a:picLocks noChangeAspect="1"/>
            </p:cNvPicPr>
            <p:nvPr/>
          </p:nvPicPr>
          <p:blipFill rotWithShape="1">
            <a:blip r:embed="rId4"/>
            <a:srcRect b="35331"/>
            <a:stretch/>
          </p:blipFill>
          <p:spPr>
            <a:xfrm>
              <a:off x="8337446" y="5181601"/>
              <a:ext cx="538912" cy="1413975"/>
            </a:xfrm>
            <a:prstGeom prst="rect">
              <a:avLst/>
            </a:prstGeom>
          </p:spPr>
        </p:pic>
      </p:grpSp>
      <p:sp>
        <p:nvSpPr>
          <p:cNvPr id="7" name="Thought Bubble: Cloud 6">
            <a:extLst>
              <a:ext uri="{FF2B5EF4-FFF2-40B4-BE49-F238E27FC236}">
                <a16:creationId xmlns:a16="http://schemas.microsoft.com/office/drawing/2014/main" id="{17DA6B3C-1713-0FA0-26ED-ECAA94020406}"/>
              </a:ext>
            </a:extLst>
          </p:cNvPr>
          <p:cNvSpPr/>
          <p:nvPr/>
        </p:nvSpPr>
        <p:spPr>
          <a:xfrm>
            <a:off x="7348652" y="203200"/>
            <a:ext cx="2584897" cy="1883783"/>
          </a:xfrm>
          <a:prstGeom prst="cloudCallout">
            <a:avLst>
              <a:gd name="adj1" fmla="val 16644"/>
              <a:gd name="adj2" fmla="val 1055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Aptos" panose="020B0004020202020204" pitchFamily="34" charset="0"/>
              </a:rPr>
              <a:t>Please pay attention to me!</a:t>
            </a:r>
          </a:p>
        </p:txBody>
      </p:sp>
      <p:sp>
        <p:nvSpPr>
          <p:cNvPr id="5" name="TextBox 4">
            <a:extLst>
              <a:ext uri="{FF2B5EF4-FFF2-40B4-BE49-F238E27FC236}">
                <a16:creationId xmlns:a16="http://schemas.microsoft.com/office/drawing/2014/main" id="{8268567C-F002-D1AC-853C-763594A3D778}"/>
              </a:ext>
            </a:extLst>
          </p:cNvPr>
          <p:cNvSpPr txBox="1"/>
          <p:nvPr/>
        </p:nvSpPr>
        <p:spPr>
          <a:xfrm>
            <a:off x="1888762" y="3087973"/>
            <a:ext cx="6280878" cy="2800767"/>
          </a:xfrm>
          <a:prstGeom prst="rect">
            <a:avLst/>
          </a:prstGeom>
          <a:solidFill>
            <a:srgbClr val="FFFF00"/>
          </a:solidFill>
        </p:spPr>
        <p:txBody>
          <a:bodyPr wrap="square">
            <a:spAutoFit/>
          </a:bodyPr>
          <a:lstStyle/>
          <a:p>
            <a:pPr algn="ctr"/>
            <a:r>
              <a:rPr lang="en-US" sz="4400" b="1" dirty="0">
                <a:solidFill>
                  <a:srgbClr val="191919"/>
                </a:solidFill>
                <a:latin typeface="Aptos" panose="020B0004020202020204" pitchFamily="34" charset="0"/>
              </a:rPr>
              <a:t>82.4% of respondents </a:t>
            </a:r>
          </a:p>
          <a:p>
            <a:pPr algn="ctr"/>
            <a:r>
              <a:rPr lang="en-US" sz="4400" b="1" dirty="0">
                <a:solidFill>
                  <a:srgbClr val="191919"/>
                </a:solidFill>
                <a:latin typeface="Aptos" panose="020B0004020202020204" pitchFamily="34" charset="0"/>
              </a:rPr>
              <a:t>had not accessed CADRE’s </a:t>
            </a:r>
          </a:p>
          <a:p>
            <a:pPr algn="ctr"/>
            <a:r>
              <a:rPr lang="en-US" sz="4400" b="1" dirty="0">
                <a:solidFill>
                  <a:srgbClr val="191919"/>
                </a:solidFill>
                <a:latin typeface="Aptos" panose="020B0004020202020204" pitchFamily="34" charset="0"/>
              </a:rPr>
              <a:t>resources in the past</a:t>
            </a:r>
          </a:p>
        </p:txBody>
      </p:sp>
      <p:pic>
        <p:nvPicPr>
          <p:cNvPr id="7172" name="Picture 4" descr="Megaphone  with words and the survey says">
            <a:extLst>
              <a:ext uri="{FF2B5EF4-FFF2-40B4-BE49-F238E27FC236}">
                <a16:creationId xmlns:a16="http://schemas.microsoft.com/office/drawing/2014/main" id="{444A51E6-94B7-09A4-D14C-88C56F21CB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01979">
            <a:off x="526517" y="1750277"/>
            <a:ext cx="2240590" cy="1478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26DAC8A4-59A4-61EE-C600-99391347BC30}"/>
              </a:ext>
            </a:extLst>
          </p:cNvPr>
          <p:cNvSpPr>
            <a:spLocks noGrp="1"/>
          </p:cNvSpPr>
          <p:nvPr>
            <p:ph type="title"/>
          </p:nvPr>
        </p:nvSpPr>
        <p:spPr>
          <a:xfrm>
            <a:off x="2508018" y="457062"/>
            <a:ext cx="8988286" cy="782016"/>
          </a:xfrm>
        </p:spPr>
        <p:txBody>
          <a:bodyPr/>
          <a:lstStyle/>
          <a:p>
            <a:r>
              <a:rPr lang="en-US"/>
              <a:t>Accessing CADRE</a:t>
            </a:r>
          </a:p>
        </p:txBody>
      </p:sp>
    </p:spTree>
    <p:extLst>
      <p:ext uri="{BB962C8B-B14F-4D97-AF65-F5344CB8AC3E}">
        <p14:creationId xmlns:p14="http://schemas.microsoft.com/office/powerpoint/2010/main" val="30708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42" presetClass="entr" presetSubtype="0" fill="hold" grpId="0" nodeType="after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06CAC-75EF-73B2-B79F-CDC6F82B64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D4CCD-7A56-085D-33D2-567A2DF93B0D}"/>
              </a:ext>
            </a:extLst>
          </p:cNvPr>
          <p:cNvSpPr>
            <a:spLocks noGrp="1"/>
          </p:cNvSpPr>
          <p:nvPr>
            <p:ph type="title"/>
          </p:nvPr>
        </p:nvSpPr>
        <p:spPr>
          <a:xfrm>
            <a:off x="2169048" y="217618"/>
            <a:ext cx="9132315" cy="1325563"/>
          </a:xfrm>
        </p:spPr>
        <p:txBody>
          <a:bodyPr anchor="ctr">
            <a:normAutofit/>
          </a:bodyPr>
          <a:lstStyle/>
          <a:p>
            <a:r>
              <a:rPr lang="en-US" dirty="0"/>
              <a:t>Use CADRE Resources </a:t>
            </a:r>
            <a:br>
              <a:rPr lang="en-US" dirty="0"/>
            </a:br>
            <a:r>
              <a:rPr lang="en-US" dirty="0"/>
              <a:t>to Develop Knowledge &amp; Skills </a:t>
            </a:r>
          </a:p>
        </p:txBody>
      </p:sp>
      <p:pic>
        <p:nvPicPr>
          <p:cNvPr id="10" name="Picture 9" descr="Gardening tools placed on ground">
            <a:extLst>
              <a:ext uri="{FF2B5EF4-FFF2-40B4-BE49-F238E27FC236}">
                <a16:creationId xmlns:a16="http://schemas.microsoft.com/office/drawing/2014/main" id="{5F7B773A-D01D-42DA-9FB7-76A776EEC0CF}"/>
              </a:ext>
            </a:extLst>
          </p:cNvPr>
          <p:cNvPicPr>
            <a:picLocks noChangeAspect="1"/>
          </p:cNvPicPr>
          <p:nvPr/>
        </p:nvPicPr>
        <p:blipFill>
          <a:blip r:embed="rId2">
            <a:extLst>
              <a:ext uri="{28A0092B-C50C-407E-A947-70E740481C1C}">
                <a14:useLocalDpi xmlns:a14="http://schemas.microsoft.com/office/drawing/2010/main" val="0"/>
              </a:ext>
            </a:extLst>
          </a:blip>
          <a:srcRect t="30257" r="1" b="1"/>
          <a:stretch>
            <a:fillRect/>
          </a:stretch>
        </p:blipFill>
        <p:spPr>
          <a:xfrm>
            <a:off x="399495" y="1681760"/>
            <a:ext cx="10901868" cy="4295840"/>
          </a:xfrm>
          <a:prstGeom prst="rect">
            <a:avLst/>
          </a:prstGeom>
          <a:noFill/>
        </p:spPr>
      </p:pic>
    </p:spTree>
    <p:extLst>
      <p:ext uri="{BB962C8B-B14F-4D97-AF65-F5344CB8AC3E}">
        <p14:creationId xmlns:p14="http://schemas.microsoft.com/office/powerpoint/2010/main" val="3608212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C4AE0-3929-7FB9-C877-AE21813675C8}"/>
            </a:ext>
          </a:extLst>
        </p:cNvPr>
        <p:cNvGrpSpPr/>
        <p:nvPr/>
      </p:nvGrpSpPr>
      <p:grpSpPr>
        <a:xfrm>
          <a:off x="0" y="0"/>
          <a:ext cx="0" cy="0"/>
          <a:chOff x="0" y="0"/>
          <a:chExt cx="0" cy="0"/>
        </a:xfrm>
      </p:grpSpPr>
      <p:pic>
        <p:nvPicPr>
          <p:cNvPr id="3" name="Picture 2" descr="Three yellow school lockers">
            <a:extLst>
              <a:ext uri="{FF2B5EF4-FFF2-40B4-BE49-F238E27FC236}">
                <a16:creationId xmlns:a16="http://schemas.microsoft.com/office/drawing/2014/main" id="{82EEBCC3-8B8E-F992-6F3D-4CB9D66CF497}"/>
              </a:ext>
            </a:extLst>
          </p:cNvPr>
          <p:cNvPicPr>
            <a:picLocks noChangeAspect="1"/>
          </p:cNvPicPr>
          <p:nvPr/>
        </p:nvPicPr>
        <p:blipFill>
          <a:blip r:embed="rId3"/>
          <a:srcRect l="1629" t="2168" r="26919" b="-2167"/>
          <a:stretch>
            <a:fillRect/>
          </a:stretch>
        </p:blipFill>
        <p:spPr>
          <a:xfrm>
            <a:off x="4563803" y="0"/>
            <a:ext cx="7236848" cy="7000407"/>
          </a:xfrm>
          <a:prstGeom prst="rect">
            <a:avLst/>
          </a:prstGeom>
        </p:spPr>
      </p:pic>
      <p:sp>
        <p:nvSpPr>
          <p:cNvPr id="2" name="Title 1">
            <a:extLst>
              <a:ext uri="{FF2B5EF4-FFF2-40B4-BE49-F238E27FC236}">
                <a16:creationId xmlns:a16="http://schemas.microsoft.com/office/drawing/2014/main" id="{94308598-7B48-FA57-60D9-3EE3C8AF3061}"/>
              </a:ext>
            </a:extLst>
          </p:cNvPr>
          <p:cNvSpPr>
            <a:spLocks noGrp="1"/>
          </p:cNvSpPr>
          <p:nvPr>
            <p:ph type="title"/>
          </p:nvPr>
        </p:nvSpPr>
        <p:spPr>
          <a:xfrm>
            <a:off x="4994525" y="2533338"/>
            <a:ext cx="5318707" cy="1427122"/>
          </a:xfrm>
          <a:noFill/>
        </p:spPr>
        <p:txBody>
          <a:bodyPr vert="horz" lIns="91440" tIns="45720" rIns="91440" bIns="45720" rtlCol="0" anchor="b">
            <a:noAutofit/>
          </a:bodyPr>
          <a:lstStyle/>
          <a:p>
            <a:r>
              <a:rPr lang="en-US" sz="5000" dirty="0"/>
              <a:t>CADRE's for </a:t>
            </a:r>
            <a:br>
              <a:rPr lang="en-US" sz="5000" dirty="0"/>
            </a:br>
            <a:r>
              <a:rPr lang="en-US" sz="5000" dirty="0"/>
              <a:t>Districts Webpage</a:t>
            </a:r>
          </a:p>
        </p:txBody>
      </p:sp>
      <p:sp>
        <p:nvSpPr>
          <p:cNvPr id="4" name="Content Placeholder 3">
            <a:extLst>
              <a:ext uri="{FF2B5EF4-FFF2-40B4-BE49-F238E27FC236}">
                <a16:creationId xmlns:a16="http://schemas.microsoft.com/office/drawing/2014/main" id="{DD7F2BB0-4548-2F75-7774-14273F2E528B}"/>
              </a:ext>
            </a:extLst>
          </p:cNvPr>
          <p:cNvSpPr>
            <a:spLocks noGrp="1"/>
          </p:cNvSpPr>
          <p:nvPr>
            <p:ph sz="half" idx="2"/>
          </p:nvPr>
        </p:nvSpPr>
        <p:spPr>
          <a:xfrm>
            <a:off x="184639" y="2029608"/>
            <a:ext cx="4055197" cy="1638945"/>
          </a:xfrm>
          <a:noFill/>
        </p:spPr>
        <p:txBody>
          <a:bodyPr vert="horz" lIns="91440" tIns="45720" rIns="91440" bIns="45720" rtlCol="0" anchor="t">
            <a:noAutofit/>
          </a:bodyPr>
          <a:lstStyle/>
          <a:p>
            <a:pPr marL="0" indent="0">
              <a:buNone/>
            </a:pPr>
            <a:r>
              <a:rPr lang="en-US" dirty="0">
                <a:hlinkClick r:id="rId4">
                  <a:extLst>
                    <a:ext uri="{A12FA001-AC4F-418D-AE19-62706E023703}">
                      <ahyp:hlinkClr xmlns:ahyp="http://schemas.microsoft.com/office/drawing/2018/hyperlinkcolor" val="tx"/>
                    </a:ext>
                  </a:extLst>
                </a:hlinkClick>
              </a:rPr>
              <a:t>https://www.cadreworks.org/for-districts</a:t>
            </a:r>
          </a:p>
        </p:txBody>
      </p:sp>
      <p:pic>
        <p:nvPicPr>
          <p:cNvPr id="9" name="Picture 8" descr="https://www.cadreworks.org/for-districts&#10;">
            <a:extLst>
              <a:ext uri="{FF2B5EF4-FFF2-40B4-BE49-F238E27FC236}">
                <a16:creationId xmlns:a16="http://schemas.microsoft.com/office/drawing/2014/main" id="{CFF10ADF-6EE4-DCC4-AEA7-B54834599859}"/>
              </a:ext>
            </a:extLst>
          </p:cNvPr>
          <p:cNvPicPr>
            <a:picLocks noChangeAspect="1"/>
          </p:cNvPicPr>
          <p:nvPr/>
        </p:nvPicPr>
        <p:blipFill>
          <a:blip r:embed="rId5"/>
          <a:stretch>
            <a:fillRect/>
          </a:stretch>
        </p:blipFill>
        <p:spPr>
          <a:xfrm>
            <a:off x="1381001" y="4228786"/>
            <a:ext cx="1662471" cy="1638945"/>
          </a:xfrm>
          <a:prstGeom prst="rect">
            <a:avLst/>
          </a:prstGeom>
        </p:spPr>
      </p:pic>
    </p:spTree>
    <p:extLst>
      <p:ext uri="{BB962C8B-B14F-4D97-AF65-F5344CB8AC3E}">
        <p14:creationId xmlns:p14="http://schemas.microsoft.com/office/powerpoint/2010/main" val="1471944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oddler in a fedora in a old metal toy car&#10;&#10; ">
            <a:extLst>
              <a:ext uri="{FF2B5EF4-FFF2-40B4-BE49-F238E27FC236}">
                <a16:creationId xmlns:a16="http://schemas.microsoft.com/office/drawing/2014/main" id="{3920D335-9E7B-BB6B-4762-CEEDA54D12A7}"/>
              </a:ext>
            </a:extLst>
          </p:cNvPr>
          <p:cNvPicPr>
            <a:picLocks noChangeAspect="1"/>
          </p:cNvPicPr>
          <p:nvPr/>
        </p:nvPicPr>
        <p:blipFill rotWithShape="1">
          <a:blip r:embed="rId3">
            <a:extLst>
              <a:ext uri="{28A0092B-C50C-407E-A947-70E740481C1C}">
                <a14:useLocalDpi xmlns:a14="http://schemas.microsoft.com/office/drawing/2010/main" val="0"/>
              </a:ext>
            </a:extLst>
          </a:blip>
          <a:srcRect l="5555" t="14814" r="2778" b="12964"/>
          <a:stretch/>
        </p:blipFill>
        <p:spPr>
          <a:xfrm>
            <a:off x="2508018" y="1655865"/>
            <a:ext cx="7550382" cy="4461589"/>
          </a:xfrm>
          <a:prstGeom prst="rect">
            <a:avLst/>
          </a:prstGeom>
        </p:spPr>
      </p:pic>
      <p:sp>
        <p:nvSpPr>
          <p:cNvPr id="2" name="Title 1">
            <a:extLst>
              <a:ext uri="{FF2B5EF4-FFF2-40B4-BE49-F238E27FC236}">
                <a16:creationId xmlns:a16="http://schemas.microsoft.com/office/drawing/2014/main" id="{9D57D680-D39B-A0F0-34F4-95B23950CB43}"/>
              </a:ext>
            </a:extLst>
          </p:cNvPr>
          <p:cNvSpPr>
            <a:spLocks noGrp="1"/>
          </p:cNvSpPr>
          <p:nvPr>
            <p:ph type="title"/>
          </p:nvPr>
        </p:nvSpPr>
        <p:spPr>
          <a:xfrm>
            <a:off x="2508018" y="457062"/>
            <a:ext cx="8988286" cy="782016"/>
          </a:xfrm>
        </p:spPr>
        <p:txBody>
          <a:bodyPr>
            <a:normAutofit fontScale="90000"/>
          </a:bodyPr>
          <a:lstStyle/>
          <a:p>
            <a:r>
              <a:rPr lang="en-US"/>
              <a:t>Don’t Reinvent the Wheel: </a:t>
            </a:r>
            <a:br>
              <a:rPr lang="en-US"/>
            </a:br>
            <a:r>
              <a:rPr lang="en-US"/>
              <a:t>Adapt it to your Ride</a:t>
            </a:r>
          </a:p>
        </p:txBody>
      </p:sp>
    </p:spTree>
    <p:extLst>
      <p:ext uri="{BB962C8B-B14F-4D97-AF65-F5344CB8AC3E}">
        <p14:creationId xmlns:p14="http://schemas.microsoft.com/office/powerpoint/2010/main" val="3147093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ands on laptop with screen reading webinar">
            <a:extLst>
              <a:ext uri="{FF2B5EF4-FFF2-40B4-BE49-F238E27FC236}">
                <a16:creationId xmlns:a16="http://schemas.microsoft.com/office/drawing/2014/main" id="{57F02BF6-A750-A024-E8E2-CC60BF765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73" r="38599" b="-1"/>
          <a:stretch/>
        </p:blipFill>
        <p:spPr bwMode="auto">
          <a:xfrm>
            <a:off x="7217752" y="-3748"/>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08018" y="457062"/>
            <a:ext cx="8988286" cy="782016"/>
          </a:xfrm>
        </p:spPr>
        <p:txBody>
          <a:bodyPr>
            <a:normAutofit/>
          </a:bodyPr>
          <a:lstStyle/>
          <a:p>
            <a:r>
              <a:rPr lang="en-US"/>
              <a:t>CADRE Webinars</a:t>
            </a:r>
          </a:p>
        </p:txBody>
      </p:sp>
      <p:sp>
        <p:nvSpPr>
          <p:cNvPr id="3" name="Content Placeholder 2"/>
          <p:cNvSpPr>
            <a:spLocks noGrp="1"/>
          </p:cNvSpPr>
          <p:nvPr>
            <p:ph idx="1"/>
          </p:nvPr>
        </p:nvSpPr>
        <p:spPr>
          <a:xfrm>
            <a:off x="320681" y="1278006"/>
            <a:ext cx="7445451" cy="5161860"/>
          </a:xfrm>
        </p:spPr>
        <p:txBody>
          <a:bodyPr>
            <a:normAutofit fontScale="85000" lnSpcReduction="20000"/>
          </a:bodyPr>
          <a:lstStyle/>
          <a:p>
            <a:pPr marL="0" indent="0">
              <a:buNone/>
            </a:pPr>
            <a:r>
              <a:rPr lang="en-US" dirty="0"/>
              <a:t>CADRE offers more than 50 webinars to assist in professional development. </a:t>
            </a:r>
          </a:p>
          <a:p>
            <a:r>
              <a:rPr lang="en-US" b="0" dirty="0">
                <a:hlinkClick r:id="rId4">
                  <a:extLst>
                    <a:ext uri="{A12FA001-AC4F-418D-AE19-62706E023703}">
                      <ahyp:hlinkClr xmlns:ahyp="http://schemas.microsoft.com/office/drawing/2018/hyperlinkcolor" val="tx"/>
                    </a:ext>
                  </a:extLst>
                </a:hlinkClick>
              </a:rPr>
              <a:t>The Transformative Power of Engaging Parents as Partners</a:t>
            </a:r>
            <a:endParaRPr lang="en-US" b="0" dirty="0"/>
          </a:p>
          <a:p>
            <a:r>
              <a:rPr lang="en-US" b="0" dirty="0">
                <a:hlinkClick r:id="rId5">
                  <a:extLst>
                    <a:ext uri="{A12FA001-AC4F-418D-AE19-62706E023703}">
                      <ahyp:hlinkClr xmlns:ahyp="http://schemas.microsoft.com/office/drawing/2018/hyperlinkcolor" val="tx"/>
                    </a:ext>
                  </a:extLst>
                </a:hlinkClick>
              </a:rPr>
              <a:t>Productive Conversations Through Empathy</a:t>
            </a:r>
            <a:endParaRPr lang="en-US" b="0" dirty="0"/>
          </a:p>
          <a:p>
            <a:r>
              <a:rPr lang="en-US" b="0" dirty="0">
                <a:hlinkClick r:id="rId6">
                  <a:extLst>
                    <a:ext uri="{A12FA001-AC4F-418D-AE19-62706E023703}">
                      <ahyp:hlinkClr xmlns:ahyp="http://schemas.microsoft.com/office/drawing/2018/hyperlinkcolor" val="tx"/>
                    </a:ext>
                  </a:extLst>
                </a:hlinkClick>
              </a:rPr>
              <a:t>The Essential Role of Cultural Brokering: Engaging Diverse Communities and Stakeholders in Special Education and Early Intervention Dispute Resolution</a:t>
            </a:r>
            <a:endParaRPr lang="en-US" b="0" dirty="0"/>
          </a:p>
          <a:p>
            <a:r>
              <a:rPr lang="en-US" b="0" dirty="0">
                <a:hlinkClick r:id="rId7">
                  <a:extLst>
                    <a:ext uri="{A12FA001-AC4F-418D-AE19-62706E023703}">
                      <ahyp:hlinkClr xmlns:ahyp="http://schemas.microsoft.com/office/drawing/2018/hyperlinkcolor" val="tx"/>
                    </a:ext>
                  </a:extLst>
                </a:hlinkClick>
              </a:rPr>
              <a:t>To Trust or Not to Trust? Understanding the Science of Developing and Nurturing Trust in Family-Professional Partnerships</a:t>
            </a:r>
            <a:endParaRPr lang="en-US" b="0" dirty="0"/>
          </a:p>
          <a:p>
            <a:endParaRPr lang="en-US" dirty="0"/>
          </a:p>
        </p:txBody>
      </p:sp>
      <p:pic>
        <p:nvPicPr>
          <p:cNvPr id="9" name="Picture 8" descr="https://cadreworks.org/resources/webinars">
            <a:extLst>
              <a:ext uri="{FF2B5EF4-FFF2-40B4-BE49-F238E27FC236}">
                <a16:creationId xmlns:a16="http://schemas.microsoft.com/office/drawing/2014/main" id="{80B12E06-C662-0A60-1E85-5FEE8BCDAFF3}"/>
              </a:ext>
            </a:extLst>
          </p:cNvPr>
          <p:cNvPicPr>
            <a:picLocks noChangeAspect="1"/>
          </p:cNvPicPr>
          <p:nvPr/>
        </p:nvPicPr>
        <p:blipFill>
          <a:blip r:embed="rId8"/>
          <a:stretch>
            <a:fillRect/>
          </a:stretch>
        </p:blipFill>
        <p:spPr>
          <a:xfrm>
            <a:off x="9583712" y="4925662"/>
            <a:ext cx="1704161" cy="1704161"/>
          </a:xfrm>
          <a:prstGeom prst="rect">
            <a:avLst/>
          </a:prstGeom>
        </p:spPr>
      </p:pic>
    </p:spTree>
    <p:extLst>
      <p:ext uri="{BB962C8B-B14F-4D97-AF65-F5344CB8AC3E}">
        <p14:creationId xmlns:p14="http://schemas.microsoft.com/office/powerpoint/2010/main" val="3945730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egments from Cawdrey's I.D.E.A. Special Education Mediation brochure. Sections show headers for &quot;what is mediation?&quot; &quot;Benefits of mediation.&quot; Frequently asked questions about mediation.&quot; &quot;Ways you might prepare for mediation.&quot;">
            <a:extLst>
              <a:ext uri="{FF2B5EF4-FFF2-40B4-BE49-F238E27FC236}">
                <a16:creationId xmlns:a16="http://schemas.microsoft.com/office/drawing/2014/main" id="{6FE80B5D-564A-C0C6-1AC8-AE0F303A962A}"/>
              </a:ext>
            </a:extLst>
          </p:cNvPr>
          <p:cNvGrpSpPr/>
          <p:nvPr/>
        </p:nvGrpSpPr>
        <p:grpSpPr>
          <a:xfrm>
            <a:off x="2211225" y="2938519"/>
            <a:ext cx="9383331" cy="3753328"/>
            <a:chOff x="457200" y="3764042"/>
            <a:chExt cx="8054280" cy="2933381"/>
          </a:xfrm>
        </p:grpSpPr>
        <p:pic>
          <p:nvPicPr>
            <p:cNvPr id="9" name="Picture 8" descr="Screen shot from CADRE website showing header of available information on what is mediation">
              <a:extLst>
                <a:ext uri="{FF2B5EF4-FFF2-40B4-BE49-F238E27FC236}">
                  <a16:creationId xmlns:a16="http://schemas.microsoft.com/office/drawing/2014/main" id="{B22DB151-3237-40E6-B582-B737803E4460}"/>
                </a:ext>
              </a:extLst>
            </p:cNvPr>
            <p:cNvPicPr>
              <a:picLocks noChangeAspect="1"/>
            </p:cNvPicPr>
            <p:nvPr/>
          </p:nvPicPr>
          <p:blipFill>
            <a:blip r:embed="rId3"/>
            <a:stretch>
              <a:fillRect/>
            </a:stretch>
          </p:blipFill>
          <p:spPr>
            <a:xfrm>
              <a:off x="457200" y="3764042"/>
              <a:ext cx="3434533" cy="1513154"/>
            </a:xfrm>
            <a:prstGeom prst="rect">
              <a:avLst/>
            </a:prstGeom>
            <a:ln>
              <a:solidFill>
                <a:schemeClr val="tx2">
                  <a:lumMod val="50000"/>
                </a:schemeClr>
              </a:solidFill>
            </a:ln>
          </p:spPr>
        </p:pic>
        <p:pic>
          <p:nvPicPr>
            <p:cNvPr id="11" name="Picture 10" descr="Screen shot from CADRE website showing header of available information on benefits of mediation">
              <a:extLst>
                <a:ext uri="{FF2B5EF4-FFF2-40B4-BE49-F238E27FC236}">
                  <a16:creationId xmlns:a16="http://schemas.microsoft.com/office/drawing/2014/main" id="{BD709E01-EFBB-49C3-A432-9B5331B2EBC2}"/>
                </a:ext>
              </a:extLst>
            </p:cNvPr>
            <p:cNvPicPr>
              <a:picLocks noChangeAspect="1"/>
            </p:cNvPicPr>
            <p:nvPr/>
          </p:nvPicPr>
          <p:blipFill>
            <a:blip r:embed="rId4"/>
            <a:stretch>
              <a:fillRect/>
            </a:stretch>
          </p:blipFill>
          <p:spPr>
            <a:xfrm>
              <a:off x="1947902" y="4412891"/>
              <a:ext cx="3369217" cy="1170245"/>
            </a:xfrm>
            <a:prstGeom prst="rect">
              <a:avLst/>
            </a:prstGeom>
            <a:ln>
              <a:solidFill>
                <a:schemeClr val="tx1"/>
              </a:solidFill>
            </a:ln>
          </p:spPr>
        </p:pic>
        <p:pic>
          <p:nvPicPr>
            <p:cNvPr id="12" name="Picture 11" descr="Screen shot from CADRE website showing header of available information on FAQ's about mediation">
              <a:extLst>
                <a:ext uri="{FF2B5EF4-FFF2-40B4-BE49-F238E27FC236}">
                  <a16:creationId xmlns:a16="http://schemas.microsoft.com/office/drawing/2014/main" id="{A663B9B1-B03B-423C-8503-7574F5C3EAEB}"/>
                </a:ext>
              </a:extLst>
            </p:cNvPr>
            <p:cNvPicPr>
              <a:picLocks noChangeAspect="1"/>
            </p:cNvPicPr>
            <p:nvPr/>
          </p:nvPicPr>
          <p:blipFill>
            <a:blip r:embed="rId5"/>
            <a:stretch>
              <a:fillRect/>
            </a:stretch>
          </p:blipFill>
          <p:spPr>
            <a:xfrm>
              <a:off x="3621624" y="4893806"/>
              <a:ext cx="3390989" cy="930753"/>
            </a:xfrm>
            <a:prstGeom prst="rect">
              <a:avLst/>
            </a:prstGeom>
            <a:ln>
              <a:solidFill>
                <a:schemeClr val="tx1"/>
              </a:solidFill>
            </a:ln>
          </p:spPr>
        </p:pic>
        <p:pic>
          <p:nvPicPr>
            <p:cNvPr id="13" name="Picture 12" descr="Screen shot from CADRE website showing header of available information on preparing for mediation">
              <a:extLst>
                <a:ext uri="{FF2B5EF4-FFF2-40B4-BE49-F238E27FC236}">
                  <a16:creationId xmlns:a16="http://schemas.microsoft.com/office/drawing/2014/main" id="{3ECE6982-0352-4909-B872-58D4B329E218}"/>
                </a:ext>
              </a:extLst>
            </p:cNvPr>
            <p:cNvPicPr>
              <a:picLocks noChangeAspect="1"/>
            </p:cNvPicPr>
            <p:nvPr/>
          </p:nvPicPr>
          <p:blipFill>
            <a:blip r:embed="rId6"/>
            <a:stretch>
              <a:fillRect/>
            </a:stretch>
          </p:blipFill>
          <p:spPr>
            <a:xfrm>
              <a:off x="5104162" y="5287686"/>
              <a:ext cx="3407318" cy="1409737"/>
            </a:xfrm>
            <a:prstGeom prst="rect">
              <a:avLst/>
            </a:prstGeom>
            <a:ln>
              <a:solidFill>
                <a:schemeClr val="tx1"/>
              </a:solidFill>
            </a:ln>
          </p:spPr>
        </p:pic>
      </p:grpSp>
      <p:pic>
        <p:nvPicPr>
          <p:cNvPr id="5" name="Picture 4" descr="Cover of five Parent Guides to IDEA Dispute Resolution processes">
            <a:extLst>
              <a:ext uri="{FF2B5EF4-FFF2-40B4-BE49-F238E27FC236}">
                <a16:creationId xmlns:a16="http://schemas.microsoft.com/office/drawing/2014/main" id="{630DAE57-C1F1-4FA6-916A-716888EE6C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5618" y="1591909"/>
            <a:ext cx="4787880" cy="213641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6" name="Title 1">
            <a:extLst>
              <a:ext uri="{FF2B5EF4-FFF2-40B4-BE49-F238E27FC236}">
                <a16:creationId xmlns:a16="http://schemas.microsoft.com/office/drawing/2014/main" id="{7EF0F4D7-3039-4260-9665-1598A6FC058C}"/>
              </a:ext>
            </a:extLst>
          </p:cNvPr>
          <p:cNvSpPr txBox="1">
            <a:spLocks noGrp="1"/>
          </p:cNvSpPr>
          <p:nvPr>
            <p:ph type="ctrTitle"/>
          </p:nvPr>
        </p:nvSpPr>
        <p:spPr>
          <a:xfrm>
            <a:off x="1945956" y="166153"/>
            <a:ext cx="9401175" cy="2387600"/>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Candara" panose="020E0502030303020204" pitchFamily="34" charset="0"/>
                <a:ea typeface="+mj-ea"/>
                <a:cs typeface="+mj-cs"/>
              </a:defRPr>
            </a:lvl1pPr>
          </a:lstStyle>
          <a:p>
            <a:r>
              <a:rPr lang="en-US" dirty="0">
                <a:latin typeface="Aptos" panose="020B0004020202020204" pitchFamily="34" charset="0"/>
              </a:rPr>
              <a:t>Building Legal Literacy in Dispute Resolution: IDEA Dispute Resolution Guides  </a:t>
            </a:r>
          </a:p>
        </p:txBody>
      </p:sp>
      <p:pic>
        <p:nvPicPr>
          <p:cNvPr id="19" name="Picture 18" descr="QR code to ">
            <a:extLst>
              <a:ext uri="{FF2B5EF4-FFF2-40B4-BE49-F238E27FC236}">
                <a16:creationId xmlns:a16="http://schemas.microsoft.com/office/drawing/2014/main" id="{DFD7E7D2-A12A-A437-EDDE-975EA794A530}"/>
              </a:ext>
            </a:extLst>
          </p:cNvPr>
          <p:cNvPicPr>
            <a:picLocks noChangeAspect="1"/>
          </p:cNvPicPr>
          <p:nvPr/>
        </p:nvPicPr>
        <p:blipFill>
          <a:blip r:embed="rId8"/>
          <a:stretch>
            <a:fillRect/>
          </a:stretch>
        </p:blipFill>
        <p:spPr>
          <a:xfrm>
            <a:off x="338502" y="2617690"/>
            <a:ext cx="1607454" cy="1622619"/>
          </a:xfrm>
          <a:prstGeom prst="rect">
            <a:avLst/>
          </a:prstGeom>
          <a:ln>
            <a:solidFill>
              <a:schemeClr val="accent1">
                <a:lumMod val="50000"/>
              </a:schemeClr>
            </a:solidFill>
          </a:ln>
        </p:spPr>
      </p:pic>
    </p:spTree>
    <p:extLst>
      <p:ext uri="{BB962C8B-B14F-4D97-AF65-F5344CB8AC3E}">
        <p14:creationId xmlns:p14="http://schemas.microsoft.com/office/powerpoint/2010/main" val="2598085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D.E.A. Special Education due process complaints or hearing requests vide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2300" y="4471183"/>
            <a:ext cx="3155280" cy="1984248"/>
          </a:xfrm>
          <a:prstGeom prst="rect">
            <a:avLst/>
          </a:prstGeom>
        </p:spPr>
      </p:pic>
      <p:sp>
        <p:nvSpPr>
          <p:cNvPr id="12" name="TextBox 11"/>
          <p:cNvSpPr txBox="1"/>
          <p:nvPr/>
        </p:nvSpPr>
        <p:spPr>
          <a:xfrm>
            <a:off x="6797481" y="4101851"/>
            <a:ext cx="3648392" cy="461665"/>
          </a:xfrm>
          <a:prstGeom prst="rect">
            <a:avLst/>
          </a:prstGeom>
          <a:noFill/>
        </p:spPr>
        <p:txBody>
          <a:bodyPr wrap="square" rtlCol="0">
            <a:spAutoFit/>
          </a:bodyPr>
          <a:lstStyle/>
          <a:p>
            <a:r>
              <a:rPr lang="en-US" sz="2400" dirty="0"/>
              <a:t>Due Process Complaints</a:t>
            </a:r>
          </a:p>
        </p:txBody>
      </p:sp>
      <p:pic>
        <p:nvPicPr>
          <p:cNvPr id="15" name="Picture 14" descr="I.D.E.A. Special Education Written State Complaints vide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0080" y="4451751"/>
            <a:ext cx="3166642" cy="1984248"/>
          </a:xfrm>
          <a:prstGeom prst="rect">
            <a:avLst/>
          </a:prstGeom>
        </p:spPr>
      </p:pic>
      <p:sp>
        <p:nvSpPr>
          <p:cNvPr id="10" name="TextBox 9"/>
          <p:cNvSpPr txBox="1"/>
          <p:nvPr/>
        </p:nvSpPr>
        <p:spPr>
          <a:xfrm>
            <a:off x="2478157" y="4101851"/>
            <a:ext cx="3787123" cy="461665"/>
          </a:xfrm>
          <a:prstGeom prst="rect">
            <a:avLst/>
          </a:prstGeom>
          <a:noFill/>
        </p:spPr>
        <p:txBody>
          <a:bodyPr wrap="square" rtlCol="0">
            <a:spAutoFit/>
          </a:bodyPr>
          <a:lstStyle/>
          <a:p>
            <a:r>
              <a:rPr lang="en-US" sz="2400" dirty="0"/>
              <a:t>Written State Complaints</a:t>
            </a:r>
          </a:p>
        </p:txBody>
      </p:sp>
      <p:pic>
        <p:nvPicPr>
          <p:cNvPr id="14" name="Picture 13" descr="I.D.E.A. Special Education Mediation Video"/>
          <p:cNvPicPr>
            <a:picLocks noChangeAspect="1"/>
          </p:cNvPicPr>
          <p:nvPr/>
        </p:nvPicPr>
        <p:blipFill rotWithShape="1">
          <a:blip r:embed="rId5" cstate="print">
            <a:extLst>
              <a:ext uri="{28A0092B-C50C-407E-A947-70E740481C1C}">
                <a14:useLocalDpi xmlns:a14="http://schemas.microsoft.com/office/drawing/2010/main" val="0"/>
              </a:ext>
            </a:extLst>
          </a:blip>
          <a:srcRect t="3841"/>
          <a:stretch/>
        </p:blipFill>
        <p:spPr>
          <a:xfrm>
            <a:off x="6859616" y="1536126"/>
            <a:ext cx="3152089" cy="1908048"/>
          </a:xfrm>
          <a:prstGeom prst="rect">
            <a:avLst/>
          </a:prstGeom>
        </p:spPr>
      </p:pic>
      <p:sp>
        <p:nvSpPr>
          <p:cNvPr id="9" name="TextBox 8"/>
          <p:cNvSpPr txBox="1"/>
          <p:nvPr/>
        </p:nvSpPr>
        <p:spPr>
          <a:xfrm>
            <a:off x="6957608" y="1160960"/>
            <a:ext cx="1752600" cy="461665"/>
          </a:xfrm>
          <a:prstGeom prst="rect">
            <a:avLst/>
          </a:prstGeom>
          <a:noFill/>
        </p:spPr>
        <p:txBody>
          <a:bodyPr wrap="square" rtlCol="0">
            <a:spAutoFit/>
          </a:bodyPr>
          <a:lstStyle/>
          <a:p>
            <a:r>
              <a:rPr lang="en-US" sz="2400" dirty="0"/>
              <a:t>Mediation</a:t>
            </a:r>
          </a:p>
        </p:txBody>
      </p:sp>
      <p:sp>
        <p:nvSpPr>
          <p:cNvPr id="2" name="Title 1"/>
          <p:cNvSpPr>
            <a:spLocks noGrp="1"/>
          </p:cNvSpPr>
          <p:nvPr>
            <p:ph type="title"/>
          </p:nvPr>
        </p:nvSpPr>
        <p:spPr>
          <a:xfrm>
            <a:off x="2478157" y="96434"/>
            <a:ext cx="8988286" cy="782016"/>
          </a:xfrm>
          <a:noFill/>
        </p:spPr>
        <p:txBody>
          <a:bodyPr>
            <a:normAutofit fontScale="90000"/>
          </a:bodyPr>
          <a:lstStyle/>
          <a:p>
            <a:r>
              <a:rPr lang="en-US" dirty="0"/>
              <a:t>IDEA Dispute Resolution Guide Videos</a:t>
            </a:r>
          </a:p>
        </p:txBody>
      </p:sp>
      <p:pic>
        <p:nvPicPr>
          <p:cNvPr id="6" name="Content Placeholder 5" descr="Individualized Education Program (IEP) Facilitation Video"/>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2549409" y="1446318"/>
            <a:ext cx="3158989" cy="1982681"/>
          </a:xfrm>
        </p:spPr>
      </p:pic>
      <p:sp>
        <p:nvSpPr>
          <p:cNvPr id="8" name="TextBox 7"/>
          <p:cNvSpPr txBox="1"/>
          <p:nvPr/>
        </p:nvSpPr>
        <p:spPr>
          <a:xfrm>
            <a:off x="2549409" y="1141571"/>
            <a:ext cx="2684984" cy="461665"/>
          </a:xfrm>
          <a:prstGeom prst="rect">
            <a:avLst/>
          </a:prstGeom>
          <a:noFill/>
        </p:spPr>
        <p:txBody>
          <a:bodyPr wrap="square" rtlCol="0">
            <a:spAutoFit/>
          </a:bodyPr>
          <a:lstStyle/>
          <a:p>
            <a:r>
              <a:rPr lang="en-US" sz="2400" dirty="0"/>
              <a:t>IEP Facilitation</a:t>
            </a:r>
          </a:p>
        </p:txBody>
      </p:sp>
      <p:pic>
        <p:nvPicPr>
          <p:cNvPr id="3" name="Picture 2" descr="QR code to CADRE ">
            <a:extLst>
              <a:ext uri="{FF2B5EF4-FFF2-40B4-BE49-F238E27FC236}">
                <a16:creationId xmlns:a16="http://schemas.microsoft.com/office/drawing/2014/main" id="{23CB8A1B-BE3C-80D3-8CB3-47E4261508B8}"/>
              </a:ext>
            </a:extLst>
          </p:cNvPr>
          <p:cNvPicPr>
            <a:picLocks noChangeAspect="1"/>
          </p:cNvPicPr>
          <p:nvPr/>
        </p:nvPicPr>
        <p:blipFill>
          <a:blip r:embed="rId7"/>
          <a:stretch>
            <a:fillRect/>
          </a:stretch>
        </p:blipFill>
        <p:spPr>
          <a:xfrm>
            <a:off x="338502" y="2617690"/>
            <a:ext cx="1607454" cy="1622619"/>
          </a:xfrm>
          <a:prstGeom prst="rect">
            <a:avLst/>
          </a:prstGeom>
          <a:ln>
            <a:solidFill>
              <a:schemeClr val="accent1">
                <a:lumMod val="50000"/>
              </a:schemeClr>
            </a:solidFill>
          </a:ln>
        </p:spPr>
      </p:pic>
    </p:spTree>
    <p:extLst>
      <p:ext uri="{BB962C8B-B14F-4D97-AF65-F5344CB8AC3E}">
        <p14:creationId xmlns:p14="http://schemas.microsoft.com/office/powerpoint/2010/main" val="854147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67104-6919-803F-674B-16CD677E1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6881FF-0048-97C4-42DF-643B6DFC5D62}"/>
              </a:ext>
            </a:extLst>
          </p:cNvPr>
          <p:cNvSpPr>
            <a:spLocks noGrp="1"/>
          </p:cNvSpPr>
          <p:nvPr>
            <p:ph type="title"/>
          </p:nvPr>
        </p:nvSpPr>
        <p:spPr>
          <a:xfrm>
            <a:off x="2382765" y="390663"/>
            <a:ext cx="9362921" cy="782016"/>
          </a:xfrm>
        </p:spPr>
        <p:txBody>
          <a:bodyPr>
            <a:normAutofit/>
          </a:bodyPr>
          <a:lstStyle/>
          <a:p>
            <a:r>
              <a:rPr lang="en-US"/>
              <a:t>Working Together Series</a:t>
            </a:r>
          </a:p>
        </p:txBody>
      </p:sp>
      <p:sp>
        <p:nvSpPr>
          <p:cNvPr id="4" name="Content Placeholder 3">
            <a:extLst>
              <a:ext uri="{FF2B5EF4-FFF2-40B4-BE49-F238E27FC236}">
                <a16:creationId xmlns:a16="http://schemas.microsoft.com/office/drawing/2014/main" id="{080139D5-4B65-5D7E-18EF-9EED56EB4673}"/>
              </a:ext>
            </a:extLst>
          </p:cNvPr>
          <p:cNvSpPr>
            <a:spLocks noGrp="1"/>
          </p:cNvSpPr>
          <p:nvPr>
            <p:ph sz="half" idx="2"/>
          </p:nvPr>
        </p:nvSpPr>
        <p:spPr>
          <a:xfrm>
            <a:off x="6320428" y="1287997"/>
            <a:ext cx="4945324" cy="5179340"/>
          </a:xfrm>
        </p:spPr>
        <p:txBody>
          <a:bodyPr vert="horz" lIns="91440" tIns="45720" rIns="91440" bIns="45720" rtlCol="0" anchor="t">
            <a:normAutofit fontScale="92500" lnSpcReduction="10000"/>
          </a:bodyPr>
          <a:lstStyle/>
          <a:p>
            <a:r>
              <a:rPr lang="en-US" dirty="0"/>
              <a:t>Course 1: Intro to the Working Together Series</a:t>
            </a:r>
          </a:p>
          <a:p>
            <a:r>
              <a:rPr lang="en-US" dirty="0"/>
              <a:t>Course 2: IEP Meetings &amp; Beyond</a:t>
            </a:r>
          </a:p>
          <a:p>
            <a:r>
              <a:rPr lang="en-US" dirty="0"/>
              <a:t>Course 3: Listening &amp; Responding Skills</a:t>
            </a:r>
          </a:p>
          <a:p>
            <a:r>
              <a:rPr lang="en-US" dirty="0"/>
              <a:t>Course 4: Managing &amp; Responding to Emotions</a:t>
            </a:r>
          </a:p>
          <a:p>
            <a:r>
              <a:rPr lang="en-US" dirty="0"/>
              <a:t>Course 5: Focusing on Interests to Reach Agreement </a:t>
            </a:r>
          </a:p>
        </p:txBody>
      </p:sp>
      <p:pic>
        <p:nvPicPr>
          <p:cNvPr id="9" name="Picture 2" descr="Cover slide of the Working together Series">
            <a:extLst>
              <a:ext uri="{FF2B5EF4-FFF2-40B4-BE49-F238E27FC236}">
                <a16:creationId xmlns:a16="http://schemas.microsoft.com/office/drawing/2014/main" id="{E5F0C264-B42D-2941-0C03-4E54ED997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248" y="1590211"/>
            <a:ext cx="4157833" cy="36775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 Box 1" descr="Available in spanish">
            <a:extLst>
              <a:ext uri="{FF2B5EF4-FFF2-40B4-BE49-F238E27FC236}">
                <a16:creationId xmlns:a16="http://schemas.microsoft.com/office/drawing/2014/main" id="{3B42BFFD-8B1B-6E0D-F630-1FE012CBFE02}"/>
              </a:ext>
            </a:extLst>
          </p:cNvPr>
          <p:cNvSpPr txBox="1">
            <a:spLocks noChangeArrowheads="1"/>
          </p:cNvSpPr>
          <p:nvPr/>
        </p:nvSpPr>
        <p:spPr bwMode="auto">
          <a:xfrm rot="21132490">
            <a:off x="182506" y="4709406"/>
            <a:ext cx="1487483" cy="1116766"/>
          </a:xfrm>
          <a:prstGeom prst="rect">
            <a:avLst/>
          </a:prstGeom>
          <a:solidFill>
            <a:srgbClr val="FFFFFF"/>
          </a:solidFill>
          <a:ln w="6350">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2000" b="1" dirty="0">
                <a:solidFill>
                  <a:srgbClr val="C00000"/>
                </a:solidFill>
                <a:latin typeface="Aptos" panose="020B0004020202020204" pitchFamily="34" charset="0"/>
              </a:rPr>
              <a:t>Available </a:t>
            </a:r>
          </a:p>
          <a:p>
            <a:pPr algn="ctr">
              <a:spcBef>
                <a:spcPct val="0"/>
              </a:spcBef>
              <a:buFontTx/>
              <a:buNone/>
            </a:pPr>
            <a:r>
              <a:rPr lang="en-US" altLang="en-US" sz="2000" b="1" dirty="0">
                <a:solidFill>
                  <a:srgbClr val="C00000"/>
                </a:solidFill>
                <a:latin typeface="Aptos" panose="020B0004020202020204" pitchFamily="34" charset="0"/>
              </a:rPr>
              <a:t>in </a:t>
            </a:r>
          </a:p>
          <a:p>
            <a:pPr algn="ctr">
              <a:spcBef>
                <a:spcPct val="0"/>
              </a:spcBef>
              <a:buFontTx/>
              <a:buNone/>
            </a:pPr>
            <a:r>
              <a:rPr lang="en-US" altLang="en-US" sz="2000" b="1" dirty="0">
                <a:solidFill>
                  <a:srgbClr val="C00000"/>
                </a:solidFill>
                <a:latin typeface="Aptos" panose="020B0004020202020204" pitchFamily="34" charset="0"/>
              </a:rPr>
              <a:t>Spanish!</a:t>
            </a:r>
            <a:endParaRPr lang="en-US" altLang="en-US" sz="3600" dirty="0">
              <a:solidFill>
                <a:srgbClr val="D21C29"/>
              </a:solidFill>
              <a:latin typeface="Aptos" panose="020B0004020202020204" pitchFamily="34" charset="0"/>
            </a:endParaRPr>
          </a:p>
        </p:txBody>
      </p:sp>
      <p:pic>
        <p:nvPicPr>
          <p:cNvPr id="7" name="Picture 6" descr="https://www.canva.com/design/DAGkojX5m38/FMxISHdm8LLO6E30DTRq8A/edit">
            <a:extLst>
              <a:ext uri="{FF2B5EF4-FFF2-40B4-BE49-F238E27FC236}">
                <a16:creationId xmlns:a16="http://schemas.microsoft.com/office/drawing/2014/main" id="{FAB87BBD-DC09-ADEF-E381-8C3D3766B68C}"/>
              </a:ext>
            </a:extLst>
          </p:cNvPr>
          <p:cNvPicPr>
            <a:picLocks noChangeAspect="1"/>
          </p:cNvPicPr>
          <p:nvPr/>
        </p:nvPicPr>
        <p:blipFill>
          <a:blip r:embed="rId4"/>
          <a:stretch>
            <a:fillRect/>
          </a:stretch>
        </p:blipFill>
        <p:spPr>
          <a:xfrm>
            <a:off x="4296588" y="4897828"/>
            <a:ext cx="1574986" cy="1574986"/>
          </a:xfrm>
          <a:prstGeom prst="rect">
            <a:avLst/>
          </a:prstGeom>
        </p:spPr>
      </p:pic>
    </p:spTree>
    <p:extLst>
      <p:ext uri="{BB962C8B-B14F-4D97-AF65-F5344CB8AC3E}">
        <p14:creationId xmlns:p14="http://schemas.microsoft.com/office/powerpoint/2010/main" val="1630484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3586D-6931-8AA8-262E-E20E22676DCF}"/>
            </a:ext>
          </a:extLst>
        </p:cNvPr>
        <p:cNvGrpSpPr/>
        <p:nvPr/>
      </p:nvGrpSpPr>
      <p:grpSpPr>
        <a:xfrm>
          <a:off x="0" y="0"/>
          <a:ext cx="0" cy="0"/>
          <a:chOff x="0" y="0"/>
          <a:chExt cx="0" cy="0"/>
        </a:xfrm>
      </p:grpSpPr>
      <p:pic>
        <p:nvPicPr>
          <p:cNvPr id="7" name="Picture 6" descr="CADRE Continuum of Dispute Resolution Processes and Practices displaying five levels of intervention: from left to right, prevention, disagreement, conflict, procedural safeguards, and legal review. Under Prevention, are four assistance and intervention options of family engagement, participant and stakeholder training, stakeholder council, collaborative rule making. Under the Disagreement level, are parent to parent assistance, case manager, and telephone intermediary. Under conflict, are facilitation, mediation models, ombudsperson, third party opinion/consultation. Under procedural safeguards are resolution meeting, mediation under I.D.E.A., written state complaints and due process hearing. Under Legal Review, are hearing appeal for two tier systems, litigation, and legislation.&#10;The chart shows dimensions that help clarify placement of the options along the continuum from left to rights. The first dimension is third party assistance to third party intervention. The second is decision making by parties to decision making by a third party. The third is interest based focus to rights based focus, and the fourth is informal and flexible to formal and fixed.">
            <a:extLst>
              <a:ext uri="{FF2B5EF4-FFF2-40B4-BE49-F238E27FC236}">
                <a16:creationId xmlns:a16="http://schemas.microsoft.com/office/drawing/2014/main" id="{54DF5F09-BF65-5F39-84AB-4BC32059FC0E}"/>
              </a:ext>
            </a:extLst>
          </p:cNvPr>
          <p:cNvPicPr>
            <a:picLocks noChangeAspect="1"/>
          </p:cNvPicPr>
          <p:nvPr/>
        </p:nvPicPr>
        <p:blipFill>
          <a:blip r:embed="rId3"/>
          <a:stretch>
            <a:fillRect/>
          </a:stretch>
        </p:blipFill>
        <p:spPr>
          <a:xfrm>
            <a:off x="2254378" y="328572"/>
            <a:ext cx="9656028" cy="6391452"/>
          </a:xfrm>
          <a:prstGeom prst="rect">
            <a:avLst/>
          </a:prstGeom>
        </p:spPr>
      </p:pic>
      <p:grpSp>
        <p:nvGrpSpPr>
          <p:cNvPr id="4" name="Group 3" descr="circle around the prevention, disagreement, and conflict, and all part of the early dispute resolution options">
            <a:extLst>
              <a:ext uri="{FF2B5EF4-FFF2-40B4-BE49-F238E27FC236}">
                <a16:creationId xmlns:a16="http://schemas.microsoft.com/office/drawing/2014/main" id="{0E779A81-2240-1EC8-2644-0D0B67AAFA19}"/>
              </a:ext>
            </a:extLst>
          </p:cNvPr>
          <p:cNvGrpSpPr/>
          <p:nvPr/>
        </p:nvGrpSpPr>
        <p:grpSpPr>
          <a:xfrm>
            <a:off x="4040372" y="1093826"/>
            <a:ext cx="5422605" cy="744268"/>
            <a:chOff x="1600200" y="795130"/>
            <a:chExt cx="5160595" cy="1002030"/>
          </a:xfrm>
        </p:grpSpPr>
        <p:sp>
          <p:nvSpPr>
            <p:cNvPr id="8" name="TextBox 7">
              <a:extLst>
                <a:ext uri="{FF2B5EF4-FFF2-40B4-BE49-F238E27FC236}">
                  <a16:creationId xmlns:a16="http://schemas.microsoft.com/office/drawing/2014/main" id="{41042BD4-9ADD-F043-8C99-CFB967CB15A9}"/>
                </a:ext>
              </a:extLst>
            </p:cNvPr>
            <p:cNvSpPr txBox="1"/>
            <p:nvPr/>
          </p:nvSpPr>
          <p:spPr>
            <a:xfrm>
              <a:off x="2229676" y="795130"/>
              <a:ext cx="4531119" cy="455805"/>
            </a:xfrm>
            <a:prstGeom prst="rect">
              <a:avLst/>
            </a:prstGeom>
            <a:noFill/>
          </p:spPr>
          <p:txBody>
            <a:bodyPr wrap="square" rtlCol="0">
              <a:spAutoFit/>
            </a:bodyPr>
            <a:lstStyle/>
            <a:p>
              <a:r>
                <a:rPr lang="en-US" sz="1600" b="1" dirty="0">
                  <a:solidFill>
                    <a:schemeClr val="bg1"/>
                  </a:solidFill>
                  <a:latin typeface="Aptos" panose="020B0004020202020204" pitchFamily="34" charset="0"/>
                  <a:cs typeface="MV Boli" panose="02000500030200090000" pitchFamily="2" charset="0"/>
                </a:rPr>
                <a:t>Early Dispute Resolution Options</a:t>
              </a:r>
            </a:p>
          </p:txBody>
        </p:sp>
        <p:sp>
          <p:nvSpPr>
            <p:cNvPr id="5" name="Rectangle: Rounded Corners 4" descr="circle around the">
              <a:extLst>
                <a:ext uri="{FF2B5EF4-FFF2-40B4-BE49-F238E27FC236}">
                  <a16:creationId xmlns:a16="http://schemas.microsoft.com/office/drawing/2014/main" id="{5809714C-7237-89CF-8014-550C8DFFF0A0}"/>
                </a:ext>
              </a:extLst>
            </p:cNvPr>
            <p:cNvSpPr/>
            <p:nvPr/>
          </p:nvSpPr>
          <p:spPr>
            <a:xfrm>
              <a:off x="1600200" y="795130"/>
              <a:ext cx="4572000" cy="1002030"/>
            </a:xfrm>
            <a:prstGeom prst="round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 name="Rectangle: Rounded Corners 2" descr="circle around the level of intervention">
            <a:extLst>
              <a:ext uri="{FF2B5EF4-FFF2-40B4-BE49-F238E27FC236}">
                <a16:creationId xmlns:a16="http://schemas.microsoft.com/office/drawing/2014/main" id="{508F8A5E-52CF-65A1-E889-FF55212F66A1}"/>
              </a:ext>
            </a:extLst>
          </p:cNvPr>
          <p:cNvSpPr/>
          <p:nvPr/>
        </p:nvSpPr>
        <p:spPr>
          <a:xfrm>
            <a:off x="2557848" y="1126442"/>
            <a:ext cx="1314004" cy="744268"/>
          </a:xfrm>
          <a:prstGeom prst="round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descr="circle around the third party assistance, decision making by parties, interest based focus, and informal and flexible.">
            <a:extLst>
              <a:ext uri="{FF2B5EF4-FFF2-40B4-BE49-F238E27FC236}">
                <a16:creationId xmlns:a16="http://schemas.microsoft.com/office/drawing/2014/main" id="{B0769790-CFE9-B36C-4E31-E24EFE13D31A}"/>
              </a:ext>
            </a:extLst>
          </p:cNvPr>
          <p:cNvSpPr/>
          <p:nvPr/>
        </p:nvSpPr>
        <p:spPr>
          <a:xfrm>
            <a:off x="4040373" y="5027126"/>
            <a:ext cx="3732028" cy="1692898"/>
          </a:xfrm>
          <a:prstGeom prst="roundRect">
            <a:avLst>
              <a:gd name="adj" fmla="val 3031"/>
            </a:avLst>
          </a:prstGeom>
          <a:solidFill>
            <a:srgbClr val="7030A0">
              <a:alpha val="16000"/>
            </a:srgbClr>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ttps://www.cadreworks.org/cadre-continuum&#10;">
            <a:extLst>
              <a:ext uri="{FF2B5EF4-FFF2-40B4-BE49-F238E27FC236}">
                <a16:creationId xmlns:a16="http://schemas.microsoft.com/office/drawing/2014/main" id="{EE476095-36FB-7392-3258-9D1C2DA0C2B0}"/>
              </a:ext>
            </a:extLst>
          </p:cNvPr>
          <p:cNvPicPr>
            <a:picLocks noChangeAspect="1"/>
          </p:cNvPicPr>
          <p:nvPr/>
        </p:nvPicPr>
        <p:blipFill>
          <a:blip r:embed="rId4"/>
          <a:stretch>
            <a:fillRect/>
          </a:stretch>
        </p:blipFill>
        <p:spPr>
          <a:xfrm>
            <a:off x="327382" y="2660849"/>
            <a:ext cx="1704034" cy="1728971"/>
          </a:xfrm>
          <a:prstGeom prst="rect">
            <a:avLst/>
          </a:prstGeom>
          <a:ln>
            <a:solidFill>
              <a:schemeClr val="accent1">
                <a:lumMod val="50000"/>
              </a:schemeClr>
            </a:solidFill>
          </a:ln>
        </p:spPr>
      </p:pic>
      <p:sp>
        <p:nvSpPr>
          <p:cNvPr id="10" name="Title 9">
            <a:extLst>
              <a:ext uri="{FF2B5EF4-FFF2-40B4-BE49-F238E27FC236}">
                <a16:creationId xmlns:a16="http://schemas.microsoft.com/office/drawing/2014/main" id="{1AF258F2-CBD1-C5A8-9A48-29D1884F0F1A}"/>
              </a:ext>
            </a:extLst>
          </p:cNvPr>
          <p:cNvSpPr>
            <a:spLocks noGrp="1"/>
          </p:cNvSpPr>
          <p:nvPr>
            <p:ph type="ctrTitle"/>
          </p:nvPr>
        </p:nvSpPr>
        <p:spPr>
          <a:xfrm>
            <a:off x="1322773" y="-2387600"/>
            <a:ext cx="9345227" cy="2387600"/>
          </a:xfrm>
        </p:spPr>
        <p:txBody>
          <a:bodyPr vert="horz" lIns="91440" tIns="45720" rIns="91440" bIns="45720" rtlCol="0" anchor="b">
            <a:normAutofit/>
          </a:bodyPr>
          <a:lstStyle/>
          <a:p>
            <a:r>
              <a:rPr lang="en-US" sz="2400" dirty="0"/>
              <a:t>CADRE’s continuum</a:t>
            </a:r>
          </a:p>
        </p:txBody>
      </p:sp>
    </p:spTree>
    <p:extLst>
      <p:ext uri="{BB962C8B-B14F-4D97-AF65-F5344CB8AC3E}">
        <p14:creationId xmlns:p14="http://schemas.microsoft.com/office/powerpoint/2010/main" val="239967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sert of facilitator guide showing supplemental activity for course 1 with link to national network of partnership schools website.">
            <a:extLst>
              <a:ext uri="{FF2B5EF4-FFF2-40B4-BE49-F238E27FC236}">
                <a16:creationId xmlns:a16="http://schemas.microsoft.com/office/drawing/2014/main" id="{40DF5C9A-7833-4052-B16F-3E8231FDE34E}"/>
              </a:ext>
            </a:extLst>
          </p:cNvPr>
          <p:cNvPicPr>
            <a:picLocks noChangeAspect="1"/>
          </p:cNvPicPr>
          <p:nvPr/>
        </p:nvPicPr>
        <p:blipFill>
          <a:blip r:embed="rId3"/>
          <a:stretch>
            <a:fillRect/>
          </a:stretch>
        </p:blipFill>
        <p:spPr>
          <a:xfrm>
            <a:off x="6471387" y="3508085"/>
            <a:ext cx="4710123" cy="232331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pic>
      <p:pic>
        <p:nvPicPr>
          <p:cNvPr id="6" name="Picture 5" descr="Insert of facilitator guide showing supplemental activity showing part of activity 1 paired listening and introduction. explains setup and purpos of activity and partial of instructions.">
            <a:extLst>
              <a:ext uri="{FF2B5EF4-FFF2-40B4-BE49-F238E27FC236}">
                <a16:creationId xmlns:a16="http://schemas.microsoft.com/office/drawing/2014/main" id="{63E15692-857C-4E80-80DF-019DF0F5CB11}"/>
              </a:ext>
            </a:extLst>
          </p:cNvPr>
          <p:cNvPicPr>
            <a:picLocks noChangeAspect="1"/>
          </p:cNvPicPr>
          <p:nvPr/>
        </p:nvPicPr>
        <p:blipFill>
          <a:blip r:embed="rId4"/>
          <a:stretch>
            <a:fillRect/>
          </a:stretch>
        </p:blipFill>
        <p:spPr>
          <a:xfrm>
            <a:off x="6909969" y="789670"/>
            <a:ext cx="4585487" cy="2590800"/>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4" descr="Cover of of the Working together facilitator guide">
            <a:extLst>
              <a:ext uri="{FF2B5EF4-FFF2-40B4-BE49-F238E27FC236}">
                <a16:creationId xmlns:a16="http://schemas.microsoft.com/office/drawing/2014/main" id="{94E3C2CD-37B0-4AEC-B845-3E086AD3D215}"/>
              </a:ext>
            </a:extLst>
          </p:cNvPr>
          <p:cNvPicPr>
            <a:picLocks noChangeAspect="1"/>
          </p:cNvPicPr>
          <p:nvPr/>
        </p:nvPicPr>
        <p:blipFill>
          <a:blip r:embed="rId5"/>
          <a:stretch>
            <a:fillRect/>
          </a:stretch>
        </p:blipFill>
        <p:spPr>
          <a:xfrm>
            <a:off x="2338467" y="1075950"/>
            <a:ext cx="3505028" cy="4752581"/>
          </a:xfrm>
          <a:prstGeom prst="rect">
            <a:avLst/>
          </a:prstGeom>
        </p:spPr>
        <p:style>
          <a:lnRef idx="2">
            <a:schemeClr val="accent1"/>
          </a:lnRef>
          <a:fillRef idx="1">
            <a:schemeClr val="lt1"/>
          </a:fillRef>
          <a:effectRef idx="0">
            <a:schemeClr val="accent1"/>
          </a:effectRef>
          <a:fontRef idx="minor">
            <a:schemeClr val="dk1"/>
          </a:fontRef>
        </p:style>
      </p:pic>
      <p:sp>
        <p:nvSpPr>
          <p:cNvPr id="8" name="TextBox 7">
            <a:extLst>
              <a:ext uri="{FF2B5EF4-FFF2-40B4-BE49-F238E27FC236}">
                <a16:creationId xmlns:a16="http://schemas.microsoft.com/office/drawing/2014/main" id="{5153F3FF-11FB-47BB-B593-1811B946EE41}"/>
              </a:ext>
            </a:extLst>
          </p:cNvPr>
          <p:cNvSpPr txBox="1"/>
          <p:nvPr/>
        </p:nvSpPr>
        <p:spPr>
          <a:xfrm>
            <a:off x="2540377" y="5831401"/>
            <a:ext cx="6956415" cy="830997"/>
          </a:xfrm>
          <a:prstGeom prst="rect">
            <a:avLst/>
          </a:prstGeom>
          <a:solidFill>
            <a:srgbClr val="FFFF00"/>
          </a:solidFill>
        </p:spPr>
        <p:txBody>
          <a:bodyPr wrap="square" rtlCol="0">
            <a:spAutoFit/>
          </a:bodyPr>
          <a:lstStyle/>
          <a:p>
            <a:pPr algn="ctr"/>
            <a:r>
              <a:rPr lang="en-US" sz="2400" b="1" dirty="0">
                <a:latin typeface="Aptos" panose="020B0004020202020204" pitchFamily="34" charset="0"/>
              </a:rPr>
              <a:t>87 Pages of Activities, Supplemental Materials, Resources, Case Studies, and more!</a:t>
            </a:r>
          </a:p>
        </p:txBody>
      </p:sp>
      <p:sp>
        <p:nvSpPr>
          <p:cNvPr id="2" name="Title 1">
            <a:extLst>
              <a:ext uri="{FF2B5EF4-FFF2-40B4-BE49-F238E27FC236}">
                <a16:creationId xmlns:a16="http://schemas.microsoft.com/office/drawing/2014/main" id="{D93F9E6E-77C3-4ADF-AE50-502D397F8656}"/>
              </a:ext>
            </a:extLst>
          </p:cNvPr>
          <p:cNvSpPr>
            <a:spLocks noGrp="1"/>
          </p:cNvSpPr>
          <p:nvPr>
            <p:ph type="title"/>
          </p:nvPr>
        </p:nvSpPr>
        <p:spPr>
          <a:xfrm>
            <a:off x="2193224" y="147523"/>
            <a:ext cx="8988286" cy="782016"/>
          </a:xfrm>
          <a:noFill/>
        </p:spPr>
        <p:txBody>
          <a:bodyPr/>
          <a:lstStyle/>
          <a:p>
            <a:r>
              <a:rPr lang="en-US" dirty="0"/>
              <a:t>Facilitator’s Guide!</a:t>
            </a:r>
          </a:p>
        </p:txBody>
      </p:sp>
      <p:sp>
        <p:nvSpPr>
          <p:cNvPr id="11" name="TextBox 10">
            <a:extLst>
              <a:ext uri="{FF2B5EF4-FFF2-40B4-BE49-F238E27FC236}">
                <a16:creationId xmlns:a16="http://schemas.microsoft.com/office/drawing/2014/main" id="{E0483DBF-A744-BA03-09D5-D442F870C2D9}"/>
              </a:ext>
            </a:extLst>
          </p:cNvPr>
          <p:cNvSpPr txBox="1"/>
          <p:nvPr/>
        </p:nvSpPr>
        <p:spPr>
          <a:xfrm>
            <a:off x="0" y="-461665"/>
            <a:ext cx="0" cy="923330"/>
          </a:xfrm>
          <a:prstGeom prst="rect">
            <a:avLst/>
          </a:prstGeom>
          <a:noFill/>
        </p:spPr>
        <p:txBody>
          <a:bodyPr wrap="square">
            <a:spAutoFit/>
          </a:bodyPr>
          <a:lstStyle/>
          <a:p>
            <a:r>
              <a:rPr lang="en-US"/>
              <a:t>Mel</a:t>
            </a:r>
          </a:p>
        </p:txBody>
      </p:sp>
      <p:pic>
        <p:nvPicPr>
          <p:cNvPr id="12" name="Picture 11" descr="https://www.canva.com/design/DAGkojX5m38/FMxISHdm8LLO6E30DTRq8A/edit">
            <a:extLst>
              <a:ext uri="{FF2B5EF4-FFF2-40B4-BE49-F238E27FC236}">
                <a16:creationId xmlns:a16="http://schemas.microsoft.com/office/drawing/2014/main" id="{3F585D04-E228-3E88-3C70-8871FCCC44B0}"/>
              </a:ext>
            </a:extLst>
          </p:cNvPr>
          <p:cNvPicPr>
            <a:picLocks noChangeAspect="1"/>
          </p:cNvPicPr>
          <p:nvPr/>
        </p:nvPicPr>
        <p:blipFill>
          <a:blip r:embed="rId6"/>
          <a:stretch>
            <a:fillRect/>
          </a:stretch>
        </p:blipFill>
        <p:spPr>
          <a:xfrm>
            <a:off x="426354" y="2525171"/>
            <a:ext cx="1574986" cy="1574986"/>
          </a:xfrm>
          <a:prstGeom prst="rect">
            <a:avLst/>
          </a:prstGeom>
        </p:spPr>
      </p:pic>
    </p:spTree>
    <p:extLst>
      <p:ext uri="{BB962C8B-B14F-4D97-AF65-F5344CB8AC3E}">
        <p14:creationId xmlns:p14="http://schemas.microsoft.com/office/powerpoint/2010/main" val="4128061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D4B76-5021-7E24-BB52-3AFCD9DBED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6B3C6-3267-5418-5BF7-CAF266683869}"/>
              </a:ext>
            </a:extLst>
          </p:cNvPr>
          <p:cNvSpPr>
            <a:spLocks noGrp="1"/>
          </p:cNvSpPr>
          <p:nvPr>
            <p:ph type="title"/>
          </p:nvPr>
        </p:nvSpPr>
        <p:spPr>
          <a:xfrm>
            <a:off x="2382765" y="390663"/>
            <a:ext cx="9362921" cy="782016"/>
          </a:xfrm>
        </p:spPr>
        <p:txBody>
          <a:bodyPr>
            <a:normAutofit/>
          </a:bodyPr>
          <a:lstStyle/>
          <a:p>
            <a:r>
              <a:rPr lang="en-US"/>
              <a:t>A Tale of Two Conversations</a:t>
            </a:r>
          </a:p>
        </p:txBody>
      </p:sp>
      <p:pic>
        <p:nvPicPr>
          <p:cNvPr id="7" name="Picture 6" descr="Screenshot of video clip from CADRE website promoting the resource titled &quot;A Tale of Two Conversations&quot; ">
            <a:extLst>
              <a:ext uri="{FF2B5EF4-FFF2-40B4-BE49-F238E27FC236}">
                <a16:creationId xmlns:a16="http://schemas.microsoft.com/office/drawing/2014/main" id="{5631395D-2293-2F72-762D-6EE50A8B2CE9}"/>
              </a:ext>
            </a:extLst>
          </p:cNvPr>
          <p:cNvPicPr>
            <a:picLocks noChangeAspect="1"/>
          </p:cNvPicPr>
          <p:nvPr/>
        </p:nvPicPr>
        <p:blipFill>
          <a:blip r:embed="rId3"/>
          <a:stretch>
            <a:fillRect/>
          </a:stretch>
        </p:blipFill>
        <p:spPr>
          <a:xfrm>
            <a:off x="523355" y="1648358"/>
            <a:ext cx="4799887" cy="2870691"/>
          </a:xfrm>
          <a:prstGeom prst="rect">
            <a:avLst/>
          </a:prstGeom>
        </p:spPr>
      </p:pic>
      <p:sp>
        <p:nvSpPr>
          <p:cNvPr id="8" name="TextBox 7">
            <a:extLst>
              <a:ext uri="{FF2B5EF4-FFF2-40B4-BE49-F238E27FC236}">
                <a16:creationId xmlns:a16="http://schemas.microsoft.com/office/drawing/2014/main" id="{0E3A40BE-79D9-0DA8-F0F2-D31754822D17}"/>
              </a:ext>
            </a:extLst>
          </p:cNvPr>
          <p:cNvSpPr txBox="1"/>
          <p:nvPr/>
        </p:nvSpPr>
        <p:spPr>
          <a:xfrm>
            <a:off x="6096000" y="1648358"/>
            <a:ext cx="4606977" cy="4093428"/>
          </a:xfrm>
          <a:prstGeom prst="rect">
            <a:avLst/>
          </a:prstGeom>
          <a:noFill/>
        </p:spPr>
        <p:txBody>
          <a:bodyPr wrap="square" rtlCol="0">
            <a:spAutoFit/>
          </a:bodyPr>
          <a:lstStyle/>
          <a:p>
            <a:pPr defTabSz="585216">
              <a:spcAft>
                <a:spcPts val="600"/>
              </a:spcAft>
            </a:pPr>
            <a:r>
              <a:rPr lang="en-US" sz="2400" kern="1200" dirty="0">
                <a:solidFill>
                  <a:schemeClr val="tx1"/>
                </a:solidFill>
                <a:ea typeface="+mn-ea"/>
                <a:cs typeface="+mn-cs"/>
              </a:rPr>
              <a:t>The two short videos (6-7 minutes) </a:t>
            </a:r>
            <a:r>
              <a:rPr lang="en-US" sz="2400" dirty="0"/>
              <a:t>show a</a:t>
            </a:r>
            <a:r>
              <a:rPr lang="en-US" sz="2400" kern="1200" dirty="0">
                <a:solidFill>
                  <a:schemeClr val="tx1"/>
                </a:solidFill>
                <a:ea typeface="+mn-ea"/>
                <a:cs typeface="+mn-cs"/>
              </a:rPr>
              <a:t> parent and a school administrator engaged in two different conversations: </a:t>
            </a:r>
            <a:endParaRPr lang="en-US" sz="2400" dirty="0"/>
          </a:p>
          <a:p>
            <a:pPr defTabSz="585216">
              <a:spcAft>
                <a:spcPts val="600"/>
              </a:spcAft>
            </a:pPr>
            <a:r>
              <a:rPr lang="en-US" sz="2400" kern="1200" dirty="0">
                <a:solidFill>
                  <a:schemeClr val="tx1"/>
                </a:solidFill>
                <a:ea typeface="+mn-ea"/>
                <a:cs typeface="+mn-cs"/>
              </a:rPr>
              <a:t>	one unproductive</a:t>
            </a:r>
          </a:p>
          <a:p>
            <a:pPr defTabSz="585216">
              <a:spcAft>
                <a:spcPts val="600"/>
              </a:spcAft>
            </a:pPr>
            <a:r>
              <a:rPr lang="en-US" sz="2400" dirty="0"/>
              <a:t>	</a:t>
            </a:r>
            <a:r>
              <a:rPr lang="en-US" sz="2400" kern="1200" dirty="0">
                <a:solidFill>
                  <a:schemeClr val="tx1"/>
                </a:solidFill>
                <a:ea typeface="+mn-ea"/>
                <a:cs typeface="+mn-cs"/>
              </a:rPr>
              <a:t>and one productive. </a:t>
            </a:r>
          </a:p>
          <a:p>
            <a:pPr defTabSz="585216">
              <a:spcAft>
                <a:spcPts val="600"/>
              </a:spcAft>
            </a:pPr>
            <a:endParaRPr lang="en-US" sz="2400" kern="1200" dirty="0">
              <a:ea typeface="+mn-ea"/>
              <a:cs typeface="+mn-cs"/>
            </a:endParaRPr>
          </a:p>
          <a:p>
            <a:pPr defTabSz="585216">
              <a:spcAft>
                <a:spcPts val="600"/>
              </a:spcAft>
            </a:pPr>
            <a:r>
              <a:rPr lang="en-US" sz="2400" kern="1200" dirty="0">
                <a:ea typeface="+mn-ea"/>
                <a:cs typeface="+mn-cs"/>
              </a:rPr>
              <a:t>Includes a Study Guide for individual or group exploration of the </a:t>
            </a:r>
            <a:r>
              <a:rPr lang="en-US" sz="2400" dirty="0"/>
              <a:t>material.</a:t>
            </a:r>
            <a:endParaRPr lang="en-US" sz="4000" dirty="0"/>
          </a:p>
        </p:txBody>
      </p:sp>
      <p:pic>
        <p:nvPicPr>
          <p:cNvPr id="10" name="Picture 9" descr="https://www.cadreworks.org/resources/cadre-materials-state-resource/tale-two-conversations&#10;">
            <a:extLst>
              <a:ext uri="{FF2B5EF4-FFF2-40B4-BE49-F238E27FC236}">
                <a16:creationId xmlns:a16="http://schemas.microsoft.com/office/drawing/2014/main" id="{0C59E6C4-A1F0-9582-C174-A7DFBA9AC48D}"/>
              </a:ext>
            </a:extLst>
          </p:cNvPr>
          <p:cNvPicPr>
            <a:picLocks noChangeAspect="1"/>
          </p:cNvPicPr>
          <p:nvPr/>
        </p:nvPicPr>
        <p:blipFill>
          <a:blip r:embed="rId4"/>
          <a:stretch>
            <a:fillRect/>
          </a:stretch>
        </p:blipFill>
        <p:spPr>
          <a:xfrm>
            <a:off x="2666118" y="4749939"/>
            <a:ext cx="1605435" cy="1605435"/>
          </a:xfrm>
          <a:prstGeom prst="rect">
            <a:avLst/>
          </a:prstGeom>
        </p:spPr>
      </p:pic>
    </p:spTree>
    <p:extLst>
      <p:ext uri="{BB962C8B-B14F-4D97-AF65-F5344CB8AC3E}">
        <p14:creationId xmlns:p14="http://schemas.microsoft.com/office/powerpoint/2010/main" val="2801900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side cover of the publication, &quot;Engaging Parents in Productive Partnerships.&quot; Section heading reads, &quot;Get to the bottom of the concern.&quot;">
            <a:extLst>
              <a:ext uri="{FF2B5EF4-FFF2-40B4-BE49-F238E27FC236}">
                <a16:creationId xmlns:a16="http://schemas.microsoft.com/office/drawing/2014/main" id="{AE084917-921F-4518-B382-68E88BEA5EFD}"/>
              </a:ext>
            </a:extLst>
          </p:cNvPr>
          <p:cNvPicPr>
            <a:picLocks noChangeAspect="1"/>
          </p:cNvPicPr>
          <p:nvPr/>
        </p:nvPicPr>
        <p:blipFill rotWithShape="1">
          <a:blip r:embed="rId3"/>
          <a:srcRect r="28743" b="9013"/>
          <a:stretch/>
        </p:blipFill>
        <p:spPr>
          <a:xfrm rot="364468">
            <a:off x="3986486" y="1516293"/>
            <a:ext cx="2515033" cy="2786686"/>
          </a:xfrm>
          <a:prstGeom prst="rect">
            <a:avLst/>
          </a:prstGeom>
          <a:ln>
            <a:solidFill>
              <a:schemeClr val="tx1"/>
            </a:solidFill>
          </a:ln>
        </p:spPr>
      </p:pic>
      <p:pic>
        <p:nvPicPr>
          <p:cNvPr id="10" name="Picture 9" descr="Screenshot of back page of the publication, &quot;Engaging Parents in Productive Partnerships.&quot; Section heading reads, &quot;Good IEP Meetings.&quot; with headers, &quot;Before the Meeting,&quot; &quot;During the Meeting,&quot; and &quot;After the meeting.&quot;">
            <a:extLst>
              <a:ext uri="{FF2B5EF4-FFF2-40B4-BE49-F238E27FC236}">
                <a16:creationId xmlns:a16="http://schemas.microsoft.com/office/drawing/2014/main" id="{4A12F0BE-6B04-4E1F-8B7B-32885994E6B0}"/>
              </a:ext>
            </a:extLst>
          </p:cNvPr>
          <p:cNvPicPr>
            <a:picLocks noChangeAspect="1"/>
          </p:cNvPicPr>
          <p:nvPr/>
        </p:nvPicPr>
        <p:blipFill>
          <a:blip r:embed="rId4"/>
          <a:stretch>
            <a:fillRect/>
          </a:stretch>
        </p:blipFill>
        <p:spPr>
          <a:xfrm>
            <a:off x="7151764" y="2112671"/>
            <a:ext cx="3606624" cy="4524778"/>
          </a:xfrm>
          <a:prstGeom prst="rect">
            <a:avLst/>
          </a:prstGeom>
          <a:ln>
            <a:solidFill>
              <a:schemeClr val="tx1"/>
            </a:solidFill>
          </a:ln>
        </p:spPr>
      </p:pic>
      <p:pic>
        <p:nvPicPr>
          <p:cNvPr id="2" name="Picture 1" descr="Screenshot of the Cover sheet of the publication, &quot;Engaging Parents in Productive Partnerships.&quot; Section headings are &quot;Help People to be their best,&quot; and &quot;Plan Meetings to Include all members of the team.&quot;">
            <a:extLst>
              <a:ext uri="{FF2B5EF4-FFF2-40B4-BE49-F238E27FC236}">
                <a16:creationId xmlns:a16="http://schemas.microsoft.com/office/drawing/2014/main" id="{4CA260B1-2124-4D78-A52E-2399D6E0C49B}"/>
              </a:ext>
            </a:extLst>
          </p:cNvPr>
          <p:cNvPicPr>
            <a:picLocks noChangeAspect="1"/>
          </p:cNvPicPr>
          <p:nvPr/>
        </p:nvPicPr>
        <p:blipFill>
          <a:blip r:embed="rId5"/>
          <a:stretch>
            <a:fillRect/>
          </a:stretch>
        </p:blipFill>
        <p:spPr>
          <a:xfrm rot="21289147">
            <a:off x="262563" y="1638626"/>
            <a:ext cx="2891363" cy="4168811"/>
          </a:xfrm>
          <a:prstGeom prst="rect">
            <a:avLst/>
          </a:prstGeom>
          <a:ln>
            <a:solidFill>
              <a:schemeClr val="tx1"/>
            </a:solidFill>
          </a:ln>
        </p:spPr>
      </p:pic>
      <p:sp>
        <p:nvSpPr>
          <p:cNvPr id="9" name="Title 8">
            <a:extLst>
              <a:ext uri="{FF2B5EF4-FFF2-40B4-BE49-F238E27FC236}">
                <a16:creationId xmlns:a16="http://schemas.microsoft.com/office/drawing/2014/main" id="{AAB04EF7-7834-4542-9C41-76908D11339D}"/>
              </a:ext>
            </a:extLst>
          </p:cNvPr>
          <p:cNvSpPr>
            <a:spLocks noGrp="1"/>
          </p:cNvSpPr>
          <p:nvPr>
            <p:ph type="title"/>
          </p:nvPr>
        </p:nvSpPr>
        <p:spPr>
          <a:xfrm>
            <a:off x="2508018" y="457062"/>
            <a:ext cx="8988286" cy="782016"/>
          </a:xfrm>
          <a:noFill/>
        </p:spPr>
        <p:txBody>
          <a:bodyPr>
            <a:normAutofit fontScale="90000"/>
          </a:bodyPr>
          <a:lstStyle/>
          <a:p>
            <a:r>
              <a:rPr lang="en-US"/>
              <a:t>Engaging Parents: </a:t>
            </a:r>
            <a:br>
              <a:rPr lang="en-US"/>
            </a:br>
            <a:r>
              <a:rPr lang="en-US"/>
              <a:t>Tips for Running Meetings</a:t>
            </a:r>
          </a:p>
        </p:txBody>
      </p:sp>
      <p:pic>
        <p:nvPicPr>
          <p:cNvPr id="7" name="Picture 6" descr="Inside page screenshot of the publication, &quot;Engaging Parents in Productive Partnerships.&quot; Section heading reads, &quot;Listen Deeply and Demonstrate Understanding.&quot;">
            <a:extLst>
              <a:ext uri="{FF2B5EF4-FFF2-40B4-BE49-F238E27FC236}">
                <a16:creationId xmlns:a16="http://schemas.microsoft.com/office/drawing/2014/main" id="{E0429539-D2BB-4E2E-86D6-0DC4CD723C12}"/>
              </a:ext>
              <a:ext uri="{C183D7F6-B498-43B3-948B-1728B52AA6E4}">
                <adec:decorative xmlns:adec="http://schemas.microsoft.com/office/drawing/2017/decorative" val="0"/>
              </a:ext>
            </a:extLst>
          </p:cNvPr>
          <p:cNvPicPr>
            <a:picLocks noChangeAspect="1"/>
          </p:cNvPicPr>
          <p:nvPr/>
        </p:nvPicPr>
        <p:blipFill rotWithShape="1">
          <a:blip r:embed="rId6"/>
          <a:srcRect l="1" r="-361" b="30268"/>
          <a:stretch/>
        </p:blipFill>
        <p:spPr>
          <a:xfrm>
            <a:off x="3424391" y="4590322"/>
            <a:ext cx="3364220" cy="1810616"/>
          </a:xfrm>
          <a:prstGeom prst="rect">
            <a:avLst/>
          </a:prstGeom>
          <a:ln>
            <a:solidFill>
              <a:schemeClr val="tx1"/>
            </a:solidFill>
          </a:ln>
        </p:spPr>
      </p:pic>
      <p:pic>
        <p:nvPicPr>
          <p:cNvPr id="4" name="Picture 3" descr="https://www.cadreworks.org/resources/cadre-materials/engaging-parents-productive-partnerships&#10;">
            <a:extLst>
              <a:ext uri="{FF2B5EF4-FFF2-40B4-BE49-F238E27FC236}">
                <a16:creationId xmlns:a16="http://schemas.microsoft.com/office/drawing/2014/main" id="{5BFEC500-362A-0532-E732-B4A29944BC54}"/>
              </a:ext>
            </a:extLst>
          </p:cNvPr>
          <p:cNvPicPr>
            <a:picLocks noChangeAspect="1"/>
          </p:cNvPicPr>
          <p:nvPr/>
        </p:nvPicPr>
        <p:blipFill>
          <a:blip r:embed="rId7"/>
          <a:stretch>
            <a:fillRect/>
          </a:stretch>
        </p:blipFill>
        <p:spPr>
          <a:xfrm>
            <a:off x="8899864" y="220551"/>
            <a:ext cx="1636688" cy="1655609"/>
          </a:xfrm>
          <a:prstGeom prst="rect">
            <a:avLst/>
          </a:prstGeom>
        </p:spPr>
      </p:pic>
    </p:spTree>
    <p:extLst>
      <p:ext uri="{BB962C8B-B14F-4D97-AF65-F5344CB8AC3E}">
        <p14:creationId xmlns:p14="http://schemas.microsoft.com/office/powerpoint/2010/main" val="2202556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5FABA-7EB9-7801-9607-4D760ACC535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2EF763-2DB9-7176-6AA4-93DFC477F7ED}"/>
              </a:ext>
            </a:extLst>
          </p:cNvPr>
          <p:cNvSpPr>
            <a:spLocks noGrp="1"/>
          </p:cNvSpPr>
          <p:nvPr>
            <p:ph type="title"/>
          </p:nvPr>
        </p:nvSpPr>
        <p:spPr>
          <a:xfrm>
            <a:off x="1948123" y="1589738"/>
            <a:ext cx="6506329" cy="4121514"/>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lvl="0"/>
            <a:r>
              <a:rPr lang="en-US" sz="6400" noProof="0" dirty="0"/>
              <a:t>Engage in Continuous Improvement</a:t>
            </a:r>
          </a:p>
        </p:txBody>
      </p:sp>
      <p:pic>
        <p:nvPicPr>
          <p:cNvPr id="3" name="Picture 2" descr="Young woman holding microphone while sitting">
            <a:extLst>
              <a:ext uri="{FF2B5EF4-FFF2-40B4-BE49-F238E27FC236}">
                <a16:creationId xmlns:a16="http://schemas.microsoft.com/office/drawing/2014/main" id="{2366F094-9708-70E6-F12C-677B5B310369}"/>
              </a:ext>
            </a:extLst>
          </p:cNvPr>
          <p:cNvPicPr>
            <a:picLocks noChangeAspect="1"/>
          </p:cNvPicPr>
          <p:nvPr/>
        </p:nvPicPr>
        <p:blipFill>
          <a:blip r:embed="rId3"/>
          <a:stretch>
            <a:fillRect/>
          </a:stretch>
        </p:blipFill>
        <p:spPr>
          <a:xfrm>
            <a:off x="9719425" y="25161"/>
            <a:ext cx="2026488" cy="6832839"/>
          </a:xfrm>
          <a:prstGeom prst="rect">
            <a:avLst/>
          </a:prstGeom>
        </p:spPr>
      </p:pic>
    </p:spTree>
    <p:extLst>
      <p:ext uri="{BB962C8B-B14F-4D97-AF65-F5344CB8AC3E}">
        <p14:creationId xmlns:p14="http://schemas.microsoft.com/office/powerpoint/2010/main" val="3634953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C1954-6842-F78A-4373-3C72746D7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9CF4A0-7307-2878-ADDD-9904A574F33F}"/>
              </a:ext>
            </a:extLst>
          </p:cNvPr>
          <p:cNvSpPr>
            <a:spLocks noGrp="1"/>
          </p:cNvSpPr>
          <p:nvPr>
            <p:ph type="title"/>
          </p:nvPr>
        </p:nvSpPr>
        <p:spPr>
          <a:xfrm>
            <a:off x="2382765" y="390663"/>
            <a:ext cx="9362921" cy="782016"/>
          </a:xfrm>
          <a:noFill/>
        </p:spPr>
        <p:txBody>
          <a:bodyPr>
            <a:normAutofit/>
          </a:bodyPr>
          <a:lstStyle/>
          <a:p>
            <a:r>
              <a:rPr lang="en-US"/>
              <a:t>Directors' Learned Perspectives</a:t>
            </a:r>
          </a:p>
        </p:txBody>
      </p:sp>
      <p:sp>
        <p:nvSpPr>
          <p:cNvPr id="4" name="Content Placeholder 3">
            <a:extLst>
              <a:ext uri="{FF2B5EF4-FFF2-40B4-BE49-F238E27FC236}">
                <a16:creationId xmlns:a16="http://schemas.microsoft.com/office/drawing/2014/main" id="{7882F87F-2C6D-411E-5FFB-04AAD1D43BFD}"/>
              </a:ext>
            </a:extLst>
          </p:cNvPr>
          <p:cNvSpPr>
            <a:spLocks noGrp="1"/>
          </p:cNvSpPr>
          <p:nvPr>
            <p:ph sz="half" idx="2"/>
          </p:nvPr>
        </p:nvSpPr>
        <p:spPr>
          <a:xfrm>
            <a:off x="1413294" y="1526588"/>
            <a:ext cx="9904563" cy="4736189"/>
          </a:xfrm>
        </p:spPr>
        <p:txBody>
          <a:bodyPr vert="horz" lIns="91440" tIns="45720" rIns="91440" bIns="45720" rtlCol="0" anchor="t">
            <a:noAutofit/>
          </a:bodyPr>
          <a:lstStyle/>
          <a:p>
            <a:pPr marL="0" indent="0">
              <a:buNone/>
            </a:pPr>
            <a:r>
              <a:rPr lang="en-US" sz="3200" dirty="0"/>
              <a:t>Some directors viewed disputes as a personal reflection of their leadership. One director expressed “I wish I could have known not to take it personally.” However, through their lived experiences, directors discovered that conflict can be a useful tool. A veteran director stated “Over time, I have learned to take the emotionality out of it. It’s not about winning; It’s about the kid. If we’re doing the wrong thing, somebody will tell us and we’ll fix it. It’s important to keep the situation in perspective.”</a:t>
            </a:r>
          </a:p>
        </p:txBody>
      </p:sp>
    </p:spTree>
    <p:extLst>
      <p:ext uri="{BB962C8B-B14F-4D97-AF65-F5344CB8AC3E}">
        <p14:creationId xmlns:p14="http://schemas.microsoft.com/office/powerpoint/2010/main" val="17226198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98C0-0258-3D24-99DC-69A1D6C33312}"/>
              </a:ext>
            </a:extLst>
          </p:cNvPr>
          <p:cNvSpPr>
            <a:spLocks noGrp="1"/>
          </p:cNvSpPr>
          <p:nvPr>
            <p:ph type="title"/>
          </p:nvPr>
        </p:nvSpPr>
        <p:spPr>
          <a:xfrm>
            <a:off x="2382765" y="390663"/>
            <a:ext cx="9362921" cy="782016"/>
          </a:xfrm>
        </p:spPr>
        <p:txBody>
          <a:bodyPr/>
          <a:lstStyle/>
          <a:p>
            <a:r>
              <a:rPr lang="en-US"/>
              <a:t>What Is Continuous Improvement? </a:t>
            </a:r>
          </a:p>
        </p:txBody>
      </p:sp>
      <p:pic>
        <p:nvPicPr>
          <p:cNvPr id="1026" name="Picture 2" descr="Continuous Improvement Practitioner ...">
            <a:extLst>
              <a:ext uri="{FF2B5EF4-FFF2-40B4-BE49-F238E27FC236}">
                <a16:creationId xmlns:a16="http://schemas.microsoft.com/office/drawing/2014/main" id="{8DA27120-DC22-B636-5D0A-3FFAAD34A92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2137828"/>
            <a:ext cx="2990083" cy="2582344"/>
          </a:xfr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9426D268-7BD8-558B-F7D2-E7061D1E3D37}"/>
              </a:ext>
            </a:extLst>
          </p:cNvPr>
          <p:cNvSpPr>
            <a:spLocks noGrp="1"/>
          </p:cNvSpPr>
          <p:nvPr>
            <p:ph sz="half" idx="2"/>
          </p:nvPr>
        </p:nvSpPr>
        <p:spPr>
          <a:xfrm>
            <a:off x="3159287" y="1403231"/>
            <a:ext cx="7809875" cy="4877647"/>
          </a:xfrm>
        </p:spPr>
        <p:txBody>
          <a:bodyPr>
            <a:normAutofit fontScale="92500" lnSpcReduction="10000"/>
          </a:bodyPr>
          <a:lstStyle/>
          <a:p>
            <a:r>
              <a:rPr lang="en-US" dirty="0"/>
              <a:t>Ongoing effort to enhance services and processes by making incremental improvements over time.</a:t>
            </a:r>
          </a:p>
          <a:p>
            <a:pPr marL="0" indent="0">
              <a:buNone/>
            </a:pPr>
            <a:r>
              <a:rPr lang="en-US" dirty="0"/>
              <a:t> </a:t>
            </a:r>
          </a:p>
          <a:p>
            <a:r>
              <a:rPr lang="en-US" dirty="0"/>
              <a:t>Regular evaluations and small, continual changes lead to better efficiency, effectiveness, and flexibility. </a:t>
            </a:r>
          </a:p>
          <a:p>
            <a:endParaRPr lang="en-US" dirty="0"/>
          </a:p>
          <a:p>
            <a:r>
              <a:rPr lang="en-US" dirty="0"/>
              <a:t>There will always be work to do and improvements to make. </a:t>
            </a:r>
          </a:p>
          <a:p>
            <a:endParaRPr lang="en-US" dirty="0"/>
          </a:p>
          <a:p>
            <a:endParaRPr lang="en-US" dirty="0"/>
          </a:p>
        </p:txBody>
      </p:sp>
    </p:spTree>
    <p:extLst>
      <p:ext uri="{BB962C8B-B14F-4D97-AF65-F5344CB8AC3E}">
        <p14:creationId xmlns:p14="http://schemas.microsoft.com/office/powerpoint/2010/main" val="25019642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92C5-50D1-A410-2FCD-2B2885C71450}"/>
              </a:ext>
            </a:extLst>
          </p:cNvPr>
          <p:cNvSpPr>
            <a:spLocks noGrp="1"/>
          </p:cNvSpPr>
          <p:nvPr>
            <p:ph type="title"/>
          </p:nvPr>
        </p:nvSpPr>
        <p:spPr>
          <a:xfrm>
            <a:off x="2382765" y="390663"/>
            <a:ext cx="9362921" cy="782016"/>
          </a:xfrm>
        </p:spPr>
        <p:txBody>
          <a:bodyPr>
            <a:normAutofit fontScale="90000"/>
          </a:bodyPr>
          <a:lstStyle/>
          <a:p>
            <a:r>
              <a:rPr lang="en-US"/>
              <a:t>Why Is Continuous Improvement Needed?</a:t>
            </a:r>
          </a:p>
        </p:txBody>
      </p:sp>
      <p:sp>
        <p:nvSpPr>
          <p:cNvPr id="4" name="Content Placeholder 3">
            <a:extLst>
              <a:ext uri="{FF2B5EF4-FFF2-40B4-BE49-F238E27FC236}">
                <a16:creationId xmlns:a16="http://schemas.microsoft.com/office/drawing/2014/main" id="{D43FD168-4DC5-71F0-9595-0CDF8FA01DDF}"/>
              </a:ext>
            </a:extLst>
          </p:cNvPr>
          <p:cNvSpPr>
            <a:spLocks noGrp="1"/>
          </p:cNvSpPr>
          <p:nvPr>
            <p:ph sz="half" idx="2"/>
          </p:nvPr>
        </p:nvSpPr>
        <p:spPr>
          <a:xfrm>
            <a:off x="5871147" y="1388242"/>
            <a:ext cx="5206584" cy="5079095"/>
          </a:xfrm>
        </p:spPr>
        <p:txBody>
          <a:bodyPr>
            <a:normAutofit fontScale="85000" lnSpcReduction="20000"/>
          </a:bodyPr>
          <a:lstStyle/>
          <a:p>
            <a:r>
              <a:rPr lang="en-US" dirty="0"/>
              <a:t>It helps organizations adapt to changing environments and technologies, meeting evolving expectations. </a:t>
            </a:r>
          </a:p>
          <a:p>
            <a:r>
              <a:rPr lang="en-US" dirty="0"/>
              <a:t>Improves quality and performance</a:t>
            </a:r>
          </a:p>
          <a:p>
            <a:r>
              <a:rPr lang="en-US" dirty="0"/>
              <a:t>Encourages a practice-stance towards problem-solving and innovation</a:t>
            </a:r>
          </a:p>
          <a:p>
            <a:r>
              <a:rPr lang="en-US" dirty="0"/>
              <a:t>Fosters a culture of learning and development which leads to sustained growth and success. </a:t>
            </a:r>
          </a:p>
        </p:txBody>
      </p:sp>
      <p:pic>
        <p:nvPicPr>
          <p:cNvPr id="2050" name="Picture 2" descr="The Power of Continuous Improvement ...">
            <a:extLst>
              <a:ext uri="{FF2B5EF4-FFF2-40B4-BE49-F238E27FC236}">
                <a16:creationId xmlns:a16="http://schemas.microsoft.com/office/drawing/2014/main" id="{82F1A8BD-9A06-0B36-0078-7BB50039C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97" y="2222473"/>
            <a:ext cx="4648201" cy="2896942"/>
          </a:xfrm>
          <a:custGeom>
            <a:avLst/>
            <a:gdLst>
              <a:gd name="connsiteX0" fmla="*/ 0 w 4648201"/>
              <a:gd name="connsiteY0" fmla="*/ 0 h 2896942"/>
              <a:gd name="connsiteX1" fmla="*/ 534543 w 4648201"/>
              <a:gd name="connsiteY1" fmla="*/ 0 h 2896942"/>
              <a:gd name="connsiteX2" fmla="*/ 1115568 w 4648201"/>
              <a:gd name="connsiteY2" fmla="*/ 0 h 2896942"/>
              <a:gd name="connsiteX3" fmla="*/ 1650111 w 4648201"/>
              <a:gd name="connsiteY3" fmla="*/ 0 h 2896942"/>
              <a:gd name="connsiteX4" fmla="*/ 2184654 w 4648201"/>
              <a:gd name="connsiteY4" fmla="*/ 0 h 2896942"/>
              <a:gd name="connsiteX5" fmla="*/ 2626234 w 4648201"/>
              <a:gd name="connsiteY5" fmla="*/ 0 h 2896942"/>
              <a:gd name="connsiteX6" fmla="*/ 3114295 w 4648201"/>
              <a:gd name="connsiteY6" fmla="*/ 0 h 2896942"/>
              <a:gd name="connsiteX7" fmla="*/ 3555874 w 4648201"/>
              <a:gd name="connsiteY7" fmla="*/ 0 h 2896942"/>
              <a:gd name="connsiteX8" fmla="*/ 4648201 w 4648201"/>
              <a:gd name="connsiteY8" fmla="*/ 0 h 2896942"/>
              <a:gd name="connsiteX9" fmla="*/ 4648201 w 4648201"/>
              <a:gd name="connsiteY9" fmla="*/ 608358 h 2896942"/>
              <a:gd name="connsiteX10" fmla="*/ 4648201 w 4648201"/>
              <a:gd name="connsiteY10" fmla="*/ 1245685 h 2896942"/>
              <a:gd name="connsiteX11" fmla="*/ 4648201 w 4648201"/>
              <a:gd name="connsiteY11" fmla="*/ 1767135 h 2896942"/>
              <a:gd name="connsiteX12" fmla="*/ 4648201 w 4648201"/>
              <a:gd name="connsiteY12" fmla="*/ 2375492 h 2896942"/>
              <a:gd name="connsiteX13" fmla="*/ 4648201 w 4648201"/>
              <a:gd name="connsiteY13" fmla="*/ 2896942 h 2896942"/>
              <a:gd name="connsiteX14" fmla="*/ 4020694 w 4648201"/>
              <a:gd name="connsiteY14" fmla="*/ 2896942 h 2896942"/>
              <a:gd name="connsiteX15" fmla="*/ 3439669 w 4648201"/>
              <a:gd name="connsiteY15" fmla="*/ 2896942 h 2896942"/>
              <a:gd name="connsiteX16" fmla="*/ 2998090 w 4648201"/>
              <a:gd name="connsiteY16" fmla="*/ 2896942 h 2896942"/>
              <a:gd name="connsiteX17" fmla="*/ 2324101 w 4648201"/>
              <a:gd name="connsiteY17" fmla="*/ 2896942 h 2896942"/>
              <a:gd name="connsiteX18" fmla="*/ 1743075 w 4648201"/>
              <a:gd name="connsiteY18" fmla="*/ 2896942 h 2896942"/>
              <a:gd name="connsiteX19" fmla="*/ 1255014 w 4648201"/>
              <a:gd name="connsiteY19" fmla="*/ 2896942 h 2896942"/>
              <a:gd name="connsiteX20" fmla="*/ 581025 w 4648201"/>
              <a:gd name="connsiteY20" fmla="*/ 2896942 h 2896942"/>
              <a:gd name="connsiteX21" fmla="*/ 0 w 4648201"/>
              <a:gd name="connsiteY21" fmla="*/ 2896942 h 2896942"/>
              <a:gd name="connsiteX22" fmla="*/ 0 w 4648201"/>
              <a:gd name="connsiteY22" fmla="*/ 2288584 h 2896942"/>
              <a:gd name="connsiteX23" fmla="*/ 0 w 4648201"/>
              <a:gd name="connsiteY23" fmla="*/ 1738165 h 2896942"/>
              <a:gd name="connsiteX24" fmla="*/ 0 w 4648201"/>
              <a:gd name="connsiteY24" fmla="*/ 1100838 h 2896942"/>
              <a:gd name="connsiteX25" fmla="*/ 0 w 4648201"/>
              <a:gd name="connsiteY25" fmla="*/ 550419 h 2896942"/>
              <a:gd name="connsiteX26" fmla="*/ 0 w 4648201"/>
              <a:gd name="connsiteY26" fmla="*/ 0 h 289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48201" h="2896942" extrusionOk="0">
                <a:moveTo>
                  <a:pt x="0" y="0"/>
                </a:moveTo>
                <a:cubicBezTo>
                  <a:pt x="120457" y="-45876"/>
                  <a:pt x="271005" y="4952"/>
                  <a:pt x="534543" y="0"/>
                </a:cubicBezTo>
                <a:cubicBezTo>
                  <a:pt x="798081" y="-4952"/>
                  <a:pt x="954869" y="41465"/>
                  <a:pt x="1115568" y="0"/>
                </a:cubicBezTo>
                <a:cubicBezTo>
                  <a:pt x="1276268" y="-41465"/>
                  <a:pt x="1417123" y="49280"/>
                  <a:pt x="1650111" y="0"/>
                </a:cubicBezTo>
                <a:cubicBezTo>
                  <a:pt x="1883099" y="-49280"/>
                  <a:pt x="2070518" y="24181"/>
                  <a:pt x="2184654" y="0"/>
                </a:cubicBezTo>
                <a:cubicBezTo>
                  <a:pt x="2298790" y="-24181"/>
                  <a:pt x="2471807" y="33681"/>
                  <a:pt x="2626234" y="0"/>
                </a:cubicBezTo>
                <a:cubicBezTo>
                  <a:pt x="2780661" y="-33681"/>
                  <a:pt x="2939024" y="40257"/>
                  <a:pt x="3114295" y="0"/>
                </a:cubicBezTo>
                <a:cubicBezTo>
                  <a:pt x="3289566" y="-40257"/>
                  <a:pt x="3396165" y="10576"/>
                  <a:pt x="3555874" y="0"/>
                </a:cubicBezTo>
                <a:cubicBezTo>
                  <a:pt x="3715583" y="-10576"/>
                  <a:pt x="4345588" y="94075"/>
                  <a:pt x="4648201" y="0"/>
                </a:cubicBezTo>
                <a:cubicBezTo>
                  <a:pt x="4705861" y="228289"/>
                  <a:pt x="4579054" y="307073"/>
                  <a:pt x="4648201" y="608358"/>
                </a:cubicBezTo>
                <a:cubicBezTo>
                  <a:pt x="4717348" y="909643"/>
                  <a:pt x="4584490" y="977155"/>
                  <a:pt x="4648201" y="1245685"/>
                </a:cubicBezTo>
                <a:cubicBezTo>
                  <a:pt x="4711912" y="1514215"/>
                  <a:pt x="4605050" y="1646031"/>
                  <a:pt x="4648201" y="1767135"/>
                </a:cubicBezTo>
                <a:cubicBezTo>
                  <a:pt x="4691352" y="1888239"/>
                  <a:pt x="4606778" y="2162127"/>
                  <a:pt x="4648201" y="2375492"/>
                </a:cubicBezTo>
                <a:cubicBezTo>
                  <a:pt x="4689624" y="2588857"/>
                  <a:pt x="4624564" y="2637337"/>
                  <a:pt x="4648201" y="2896942"/>
                </a:cubicBezTo>
                <a:cubicBezTo>
                  <a:pt x="4350440" y="2960740"/>
                  <a:pt x="4265872" y="2890946"/>
                  <a:pt x="4020694" y="2896942"/>
                </a:cubicBezTo>
                <a:cubicBezTo>
                  <a:pt x="3775516" y="2902938"/>
                  <a:pt x="3575429" y="2896536"/>
                  <a:pt x="3439669" y="2896942"/>
                </a:cubicBezTo>
                <a:cubicBezTo>
                  <a:pt x="3303909" y="2897348"/>
                  <a:pt x="3105676" y="2879152"/>
                  <a:pt x="2998090" y="2896942"/>
                </a:cubicBezTo>
                <a:cubicBezTo>
                  <a:pt x="2890504" y="2914732"/>
                  <a:pt x="2505794" y="2866961"/>
                  <a:pt x="2324101" y="2896942"/>
                </a:cubicBezTo>
                <a:cubicBezTo>
                  <a:pt x="2142408" y="2926923"/>
                  <a:pt x="1892422" y="2859635"/>
                  <a:pt x="1743075" y="2896942"/>
                </a:cubicBezTo>
                <a:cubicBezTo>
                  <a:pt x="1593728" y="2934249"/>
                  <a:pt x="1484051" y="2861031"/>
                  <a:pt x="1255014" y="2896942"/>
                </a:cubicBezTo>
                <a:cubicBezTo>
                  <a:pt x="1025977" y="2932853"/>
                  <a:pt x="902830" y="2872864"/>
                  <a:pt x="581025" y="2896942"/>
                </a:cubicBezTo>
                <a:cubicBezTo>
                  <a:pt x="259220" y="2921020"/>
                  <a:pt x="259750" y="2860512"/>
                  <a:pt x="0" y="2896942"/>
                </a:cubicBezTo>
                <a:cubicBezTo>
                  <a:pt x="-9990" y="2633192"/>
                  <a:pt x="18801" y="2505658"/>
                  <a:pt x="0" y="2288584"/>
                </a:cubicBezTo>
                <a:cubicBezTo>
                  <a:pt x="-18801" y="2071510"/>
                  <a:pt x="6034" y="1895522"/>
                  <a:pt x="0" y="1738165"/>
                </a:cubicBezTo>
                <a:cubicBezTo>
                  <a:pt x="-6034" y="1580808"/>
                  <a:pt x="42885" y="1262068"/>
                  <a:pt x="0" y="1100838"/>
                </a:cubicBezTo>
                <a:cubicBezTo>
                  <a:pt x="-42885" y="939608"/>
                  <a:pt x="10790" y="747106"/>
                  <a:pt x="0" y="550419"/>
                </a:cubicBezTo>
                <a:cubicBezTo>
                  <a:pt x="-10790" y="353732"/>
                  <a:pt x="42923" y="270217"/>
                  <a:pt x="0" y="0"/>
                </a:cubicBezTo>
                <a:close/>
              </a:path>
            </a:pathLst>
          </a:custGeom>
          <a:noFill/>
          <a:ln>
            <a:solidFill>
              <a:schemeClr val="bg2"/>
            </a:solidFill>
            <a:extLst>
              <a:ext uri="{C807C97D-BFC1-408E-A445-0C87EB9F89A2}">
                <ask:lineSketchStyleProps xmlns:ask="http://schemas.microsoft.com/office/drawing/2018/sketchyshapes" sd="166008284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5303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DB90-1698-777A-8B7D-49BA2D9B5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72842-3C59-75E0-1C23-47D138BF67E2}"/>
              </a:ext>
            </a:extLst>
          </p:cNvPr>
          <p:cNvSpPr>
            <a:spLocks noGrp="1"/>
          </p:cNvSpPr>
          <p:nvPr>
            <p:ph type="title"/>
          </p:nvPr>
        </p:nvSpPr>
        <p:spPr>
          <a:xfrm>
            <a:off x="625373" y="1556148"/>
            <a:ext cx="5996737" cy="1872852"/>
          </a:xfrm>
        </p:spPr>
        <p:txBody>
          <a:bodyPr>
            <a:normAutofit/>
          </a:bodyPr>
          <a:lstStyle/>
          <a:p>
            <a:r>
              <a:rPr lang="en-US" dirty="0"/>
              <a:t>Building Local Level Capacity Portal</a:t>
            </a:r>
          </a:p>
        </p:txBody>
      </p:sp>
      <p:pic>
        <p:nvPicPr>
          <p:cNvPr id="3" name="Content Placeholder 2" descr="Colorful pastel sticks">
            <a:extLst>
              <a:ext uri="{FF2B5EF4-FFF2-40B4-BE49-F238E27FC236}">
                <a16:creationId xmlns:a16="http://schemas.microsoft.com/office/drawing/2014/main" id="{37C66EFE-E472-B95C-2AA9-5A42B49922B2}"/>
              </a:ext>
            </a:extLst>
          </p:cNvPr>
          <p:cNvPicPr>
            <a:picLocks noGrp="1" noChangeAspect="1"/>
          </p:cNvPicPr>
          <p:nvPr>
            <p:ph sz="half" idx="2"/>
          </p:nvPr>
        </p:nvPicPr>
        <p:blipFill>
          <a:blip r:embed="rId3"/>
          <a:stretch>
            <a:fillRect/>
          </a:stretch>
        </p:blipFill>
        <p:spPr>
          <a:xfrm>
            <a:off x="6622110" y="0"/>
            <a:ext cx="5164157" cy="6858000"/>
          </a:xfrm>
        </p:spPr>
      </p:pic>
      <p:sp>
        <p:nvSpPr>
          <p:cNvPr id="7" name="Title 1" descr="https://www.cadreworks.org/dr-coordination-leadership/building-local-level-capacity&#10;">
            <a:extLst>
              <a:ext uri="{FF2B5EF4-FFF2-40B4-BE49-F238E27FC236}">
                <a16:creationId xmlns:a16="http://schemas.microsoft.com/office/drawing/2014/main" id="{3349B712-C504-B4C3-082F-4E1EEDB7C44D}"/>
              </a:ext>
            </a:extLst>
          </p:cNvPr>
          <p:cNvSpPr txBox="1">
            <a:spLocks/>
          </p:cNvSpPr>
          <p:nvPr/>
        </p:nvSpPr>
        <p:spPr>
          <a:xfrm>
            <a:off x="625373" y="3297836"/>
            <a:ext cx="5538172" cy="254747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dirty="0">
                <a:latin typeface="+mn-lt"/>
                <a:hlinkClick r:id="rId4">
                  <a:extLst>
                    <a:ext uri="{A12FA001-AC4F-418D-AE19-62706E023703}">
                      <ahyp:hlinkClr xmlns:ahyp="http://schemas.microsoft.com/office/drawing/2018/hyperlinkcolor" val="tx"/>
                    </a:ext>
                  </a:extLst>
                </a:hlinkClick>
              </a:rPr>
              <a:t>https://www.cadreworks.org/dr-coordination-leadership/building-local-level-capacity</a:t>
            </a:r>
          </a:p>
          <a:p>
            <a:endParaRPr lang="en-US" sz="3100" dirty="0">
              <a:latin typeface="Aptos" panose="020B0004020202020204" pitchFamily="34" charset="0"/>
            </a:endParaRPr>
          </a:p>
        </p:txBody>
      </p:sp>
    </p:spTree>
    <p:extLst>
      <p:ext uri="{BB962C8B-B14F-4D97-AF65-F5344CB8AC3E}">
        <p14:creationId xmlns:p14="http://schemas.microsoft.com/office/powerpoint/2010/main" val="1157857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00392-7486-3D56-0A68-4A0C0365B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432AF-7071-8F05-E494-EF87AA29B4B3}"/>
              </a:ext>
            </a:extLst>
          </p:cNvPr>
          <p:cNvSpPr>
            <a:spLocks noGrp="1"/>
          </p:cNvSpPr>
          <p:nvPr>
            <p:ph type="title"/>
          </p:nvPr>
        </p:nvSpPr>
        <p:spPr>
          <a:xfrm>
            <a:off x="2382765" y="390663"/>
            <a:ext cx="9362921" cy="782016"/>
          </a:xfrm>
        </p:spPr>
        <p:txBody>
          <a:bodyPr>
            <a:normAutofit fontScale="90000"/>
          </a:bodyPr>
          <a:lstStyle/>
          <a:p>
            <a:r>
              <a:rPr lang="en-US"/>
              <a:t>District Self-Assessment for Collaborative &amp; Early Dispute Resolution Processes </a:t>
            </a:r>
          </a:p>
        </p:txBody>
      </p:sp>
      <p:sp>
        <p:nvSpPr>
          <p:cNvPr id="4" name="Content Placeholder 3" descr="https://www.cadreworks.org/resources/cadre-materials/district-self-assessment-for-collaborative-and-early-dispute-resolution&#10;&#10;">
            <a:extLst>
              <a:ext uri="{FF2B5EF4-FFF2-40B4-BE49-F238E27FC236}">
                <a16:creationId xmlns:a16="http://schemas.microsoft.com/office/drawing/2014/main" id="{467362C2-79F7-7E3D-3EDC-83BB3E2A75D0}"/>
              </a:ext>
            </a:extLst>
          </p:cNvPr>
          <p:cNvSpPr>
            <a:spLocks noGrp="1"/>
          </p:cNvSpPr>
          <p:nvPr>
            <p:ph sz="half" idx="2"/>
          </p:nvPr>
        </p:nvSpPr>
        <p:spPr>
          <a:xfrm>
            <a:off x="4324861" y="1673056"/>
            <a:ext cx="5437907" cy="4351338"/>
          </a:xfrm>
        </p:spPr>
        <p:txBody>
          <a:bodyPr vert="horz" lIns="91440" tIns="45720" rIns="91440" bIns="45720" rtlCol="0" anchor="t">
            <a:normAutofit fontScale="92500" lnSpcReduction="20000"/>
          </a:bodyPr>
          <a:lstStyle/>
          <a:p>
            <a:r>
              <a:rPr lang="en-US" dirty="0"/>
              <a:t>The assessment tool is in the conference platform and on the CADRE website. </a:t>
            </a:r>
          </a:p>
          <a:p>
            <a:pPr marL="0" indent="0">
              <a:buNone/>
            </a:pPr>
            <a:endParaRPr lang="en-US" dirty="0"/>
          </a:p>
          <a:p>
            <a:r>
              <a:rPr lang="en-US" dirty="0">
                <a:hlinkClick r:id="rId3">
                  <a:extLst>
                    <a:ext uri="{A12FA001-AC4F-418D-AE19-62706E023703}">
                      <ahyp:hlinkClr xmlns:ahyp="http://schemas.microsoft.com/office/drawing/2018/hyperlinkcolor" val="tx"/>
                    </a:ext>
                  </a:extLst>
                </a:hlinkClick>
              </a:rPr>
              <a:t>https://www.cadreworks.org/resources/cadre-materials/district-self-assessment-for-collaborative-and-early-dispute-resolution</a:t>
            </a:r>
          </a:p>
          <a:p>
            <a:endParaRPr lang="en-US" dirty="0"/>
          </a:p>
          <a:p>
            <a:endParaRPr lang="en-US" dirty="0"/>
          </a:p>
        </p:txBody>
      </p:sp>
      <p:pic>
        <p:nvPicPr>
          <p:cNvPr id="6" name="Picture 5" descr="Male child with construction belt, hardhat, goggles, and tape measure">
            <a:extLst>
              <a:ext uri="{FF2B5EF4-FFF2-40B4-BE49-F238E27FC236}">
                <a16:creationId xmlns:a16="http://schemas.microsoft.com/office/drawing/2014/main" id="{7CCCB64B-5566-FCEB-B74D-75FA8B90D391}"/>
              </a:ext>
            </a:extLst>
          </p:cNvPr>
          <p:cNvPicPr>
            <a:picLocks noChangeAspect="1"/>
          </p:cNvPicPr>
          <p:nvPr/>
        </p:nvPicPr>
        <p:blipFill>
          <a:blip r:embed="rId4"/>
          <a:stretch>
            <a:fillRect/>
          </a:stretch>
        </p:blipFill>
        <p:spPr>
          <a:xfrm>
            <a:off x="720104" y="1253331"/>
            <a:ext cx="3260133" cy="4945533"/>
          </a:xfrm>
          <a:prstGeom prst="rect">
            <a:avLst/>
          </a:prstGeom>
        </p:spPr>
      </p:pic>
      <p:pic>
        <p:nvPicPr>
          <p:cNvPr id="7" name="Picture 6" descr="https://www.cadreworks.org/resources/cadre-materials/district-self-assessment-for-collaborative-and-early-dispute-resolution&#10;&#10;">
            <a:extLst>
              <a:ext uri="{FF2B5EF4-FFF2-40B4-BE49-F238E27FC236}">
                <a16:creationId xmlns:a16="http://schemas.microsoft.com/office/drawing/2014/main" id="{221198DF-76E0-F0DB-CA65-986C1AC895DC}"/>
              </a:ext>
            </a:extLst>
          </p:cNvPr>
          <p:cNvPicPr>
            <a:picLocks noChangeAspect="1"/>
          </p:cNvPicPr>
          <p:nvPr/>
        </p:nvPicPr>
        <p:blipFill>
          <a:blip r:embed="rId5"/>
          <a:stretch>
            <a:fillRect/>
          </a:stretch>
        </p:blipFill>
        <p:spPr>
          <a:xfrm>
            <a:off x="9762769" y="4505274"/>
            <a:ext cx="1709127" cy="1693590"/>
          </a:xfrm>
          <a:prstGeom prst="rect">
            <a:avLst/>
          </a:prstGeom>
        </p:spPr>
      </p:pic>
    </p:spTree>
    <p:extLst>
      <p:ext uri="{BB962C8B-B14F-4D97-AF65-F5344CB8AC3E}">
        <p14:creationId xmlns:p14="http://schemas.microsoft.com/office/powerpoint/2010/main" val="13472787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94902-B582-6B1B-3348-F2B3D9B0A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2228B-C841-9DD4-0479-29B901276BFF}"/>
              </a:ext>
            </a:extLst>
          </p:cNvPr>
          <p:cNvSpPr>
            <a:spLocks noGrp="1"/>
          </p:cNvSpPr>
          <p:nvPr>
            <p:ph type="title"/>
          </p:nvPr>
        </p:nvSpPr>
        <p:spPr>
          <a:xfrm>
            <a:off x="2382765" y="390663"/>
            <a:ext cx="9362921" cy="782016"/>
          </a:xfrm>
          <a:noFill/>
        </p:spPr>
        <p:txBody>
          <a:bodyPr>
            <a:normAutofit/>
          </a:bodyPr>
          <a:lstStyle/>
          <a:p>
            <a:r>
              <a:rPr lang="en-US" dirty="0"/>
              <a:t>Why Use a Self-Assessment Tool? </a:t>
            </a:r>
          </a:p>
        </p:txBody>
      </p:sp>
      <p:sp>
        <p:nvSpPr>
          <p:cNvPr id="4" name="Content Placeholder 3">
            <a:extLst>
              <a:ext uri="{FF2B5EF4-FFF2-40B4-BE49-F238E27FC236}">
                <a16:creationId xmlns:a16="http://schemas.microsoft.com/office/drawing/2014/main" id="{80B7E6BF-363E-AB92-5132-369B823B7ADD}"/>
              </a:ext>
            </a:extLst>
          </p:cNvPr>
          <p:cNvSpPr>
            <a:spLocks noGrp="1"/>
          </p:cNvSpPr>
          <p:nvPr>
            <p:ph sz="half" idx="2"/>
          </p:nvPr>
        </p:nvSpPr>
        <p:spPr>
          <a:xfrm>
            <a:off x="1716015" y="1523154"/>
            <a:ext cx="9362921" cy="4944183"/>
          </a:xfrm>
        </p:spPr>
        <p:txBody>
          <a:bodyPr vert="horz" lIns="91440" tIns="45720" rIns="91440" bIns="45720" rtlCol="0" anchor="t">
            <a:normAutofit fontScale="92500" lnSpcReduction="10000"/>
          </a:bodyPr>
          <a:lstStyle/>
          <a:p>
            <a:pPr marL="0" indent="0">
              <a:buNone/>
            </a:pPr>
            <a:r>
              <a:rPr lang="en-US" dirty="0"/>
              <a:t>Examines the capacity to effectively serve the interests of all those engaged in collaborative IEP processes and early dispute resolution. </a:t>
            </a:r>
          </a:p>
          <a:p>
            <a:pPr marL="0" indent="0">
              <a:buNone/>
            </a:pPr>
            <a:r>
              <a:rPr lang="en-US" dirty="0"/>
              <a:t>_______________________</a:t>
            </a:r>
          </a:p>
          <a:p>
            <a:pPr marL="0" indent="0">
              <a:buNone/>
            </a:pPr>
            <a:r>
              <a:rPr lang="en-US" dirty="0"/>
              <a:t>Identifies a baseline of the district’s strengths and opportunities for growth to aide in prioritizing areas for improvement. </a:t>
            </a:r>
          </a:p>
          <a:p>
            <a:pPr marL="0" indent="0">
              <a:buNone/>
            </a:pPr>
            <a:r>
              <a:rPr lang="en-US" dirty="0"/>
              <a:t>_______________________</a:t>
            </a:r>
          </a:p>
          <a:p>
            <a:pPr marL="0" indent="0">
              <a:buNone/>
            </a:pPr>
            <a:r>
              <a:rPr lang="en-US" dirty="0"/>
              <a:t>Encourages the teams to develop a roadmap and timeline for activities to improve their processes. </a:t>
            </a:r>
          </a:p>
        </p:txBody>
      </p:sp>
    </p:spTree>
    <p:extLst>
      <p:ext uri="{BB962C8B-B14F-4D97-AF65-F5344CB8AC3E}">
        <p14:creationId xmlns:p14="http://schemas.microsoft.com/office/powerpoint/2010/main" val="2809120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BD85F5-E7EC-C77E-1247-6C19CDAFCAE6}"/>
              </a:ext>
            </a:extLst>
          </p:cNvPr>
          <p:cNvSpPr>
            <a:spLocks noGrp="1"/>
          </p:cNvSpPr>
          <p:nvPr>
            <p:ph type="title" idx="4294967295"/>
          </p:nvPr>
        </p:nvSpPr>
        <p:spPr>
          <a:xfrm>
            <a:off x="0" y="-1325563"/>
            <a:ext cx="7886700" cy="1325563"/>
          </a:xfrm>
        </p:spPr>
        <p:txBody>
          <a:bodyPr vert="horz" lIns="91440" tIns="45720" rIns="91440" bIns="45720" rtlCol="0" anchor="b">
            <a:normAutofit/>
          </a:bodyPr>
          <a:lstStyle/>
          <a:p>
            <a:r>
              <a:rPr lang="en-US" dirty="0"/>
              <a:t>History of Building Trust</a:t>
            </a:r>
          </a:p>
        </p:txBody>
      </p:sp>
      <p:pic>
        <p:nvPicPr>
          <p:cNvPr id="1030" name="Picture 6" descr="Aspen Trees In Colorado  ">
            <a:extLst>
              <a:ext uri="{FF2B5EF4-FFF2-40B4-BE49-F238E27FC236}">
                <a16:creationId xmlns:a16="http://schemas.microsoft.com/office/drawing/2014/main" id="{56732FCA-5DC1-0426-4050-BE7CBB70B8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6517"/>
          <a:stretch/>
        </p:blipFill>
        <p:spPr bwMode="auto">
          <a:xfrm>
            <a:off x="1470616" y="575119"/>
            <a:ext cx="3189328" cy="4832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ound level view of aspen trees">
            <a:extLst>
              <a:ext uri="{FF2B5EF4-FFF2-40B4-BE49-F238E27FC236}">
                <a16:creationId xmlns:a16="http://schemas.microsoft.com/office/drawing/2014/main" id="{B9231212-9AB9-EE43-3903-042F24ECF22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036" r="4756" b="-1"/>
          <a:stretch/>
        </p:blipFill>
        <p:spPr bwMode="auto">
          <a:xfrm>
            <a:off x="8379416" y="555960"/>
            <a:ext cx="3012020" cy="21944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ree top view of aspen grove">
            <a:extLst>
              <a:ext uri="{FF2B5EF4-FFF2-40B4-BE49-F238E27FC236}">
                <a16:creationId xmlns:a16="http://schemas.microsoft.com/office/drawing/2014/main" id="{7D793CD8-2FA5-F951-7A46-07D64E3E4F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64" r="9267" b="3"/>
          <a:stretch/>
        </p:blipFill>
        <p:spPr bwMode="auto">
          <a:xfrm>
            <a:off x="8314139" y="3003734"/>
            <a:ext cx="3189328" cy="24696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25600E-4F49-F010-2C69-04FD04A7F42A}"/>
              </a:ext>
            </a:extLst>
          </p:cNvPr>
          <p:cNvSpPr txBox="1"/>
          <p:nvPr/>
        </p:nvSpPr>
        <p:spPr>
          <a:xfrm>
            <a:off x="5032208" y="575120"/>
            <a:ext cx="3107041" cy="4832092"/>
          </a:xfrm>
          <a:prstGeom prst="rect">
            <a:avLst/>
          </a:prstGeom>
          <a:solidFill>
            <a:schemeClr val="accent3">
              <a:lumMod val="50000"/>
              <a:alpha val="78000"/>
            </a:schemeClr>
          </a:solidFill>
        </p:spPr>
        <p:txBody>
          <a:bodyPr wrap="square" rtlCol="0">
            <a:spAutoFit/>
          </a:bodyPr>
          <a:lstStyle/>
          <a:p>
            <a:pPr algn="ctr"/>
            <a:endParaRPr lang="en-US" sz="2800" b="1" dirty="0"/>
          </a:p>
          <a:p>
            <a:pPr algn="ctr"/>
            <a:r>
              <a:rPr lang="en-US" sz="2800" b="1" dirty="0"/>
              <a:t>CADRE’s 25-year history of building trusting relationships allows us privileged access to view dispute resolution from multiple vantage points</a:t>
            </a:r>
            <a:r>
              <a:rPr lang="en-US" sz="2800" dirty="0">
                <a:latin typeface="Aptos" panose="02110004020202020204"/>
              </a:rPr>
              <a:t>.</a:t>
            </a:r>
          </a:p>
          <a:p>
            <a:pPr algn="ctr"/>
            <a:endParaRPr lang="en-US" sz="2800" dirty="0">
              <a:latin typeface="Aptos" panose="02110004020202020204"/>
            </a:endParaRPr>
          </a:p>
        </p:txBody>
      </p:sp>
      <p:sp>
        <p:nvSpPr>
          <p:cNvPr id="4" name="Slide Number Placeholder 7">
            <a:extLst>
              <a:ext uri="{FF2B5EF4-FFF2-40B4-BE49-F238E27FC236}">
                <a16:creationId xmlns:a16="http://schemas.microsoft.com/office/drawing/2014/main" id="{A19EF9D7-EE12-AE73-A442-446F2DFD0A99}"/>
              </a:ext>
            </a:extLst>
          </p:cNvPr>
          <p:cNvSpPr txBox="1">
            <a:spLocks/>
          </p:cNvSpPr>
          <p:nvPr/>
        </p:nvSpPr>
        <p:spPr>
          <a:xfrm>
            <a:off x="8510588" y="6486984"/>
            <a:ext cx="2057400" cy="365125"/>
          </a:xfrm>
          <a:prstGeom prst="rect">
            <a:avLst/>
          </a:prstGeom>
        </p:spPr>
        <p:txBody>
          <a:bodyPr/>
          <a:ls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294A09A9-5501-47C1-A89A-A340965A2BE2}" type="slidenum">
              <a:rPr sz="1000">
                <a:solidFill>
                  <a:schemeClr val="bg1"/>
                </a:solidFill>
                <a:latin typeface="Aptos" panose="020B0004020202020204" pitchFamily="34" charset="0"/>
              </a:rPr>
              <a:pPr algn="r" rtl="0"/>
              <a:t>7</a:t>
            </a:fld>
            <a:endParaRPr lang="es-us" sz="1000" dirty="0">
              <a:solidFill>
                <a:schemeClr val="bg1"/>
              </a:solidFill>
              <a:latin typeface="Aptos" panose="020B0004020202020204" pitchFamily="34" charset="0"/>
            </a:endParaRPr>
          </a:p>
        </p:txBody>
      </p:sp>
      <p:sp>
        <p:nvSpPr>
          <p:cNvPr id="5" name="Content Placeholder 3">
            <a:extLst>
              <a:ext uri="{FF2B5EF4-FFF2-40B4-BE49-F238E27FC236}">
                <a16:creationId xmlns:a16="http://schemas.microsoft.com/office/drawing/2014/main" id="{2842728F-7ABE-A758-1724-B6B0DED4CB44}"/>
              </a:ext>
            </a:extLst>
          </p:cNvPr>
          <p:cNvSpPr txBox="1">
            <a:spLocks/>
          </p:cNvSpPr>
          <p:nvPr/>
        </p:nvSpPr>
        <p:spPr>
          <a:xfrm>
            <a:off x="2306573" y="5811267"/>
            <a:ext cx="7578853" cy="907639"/>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i="1" dirty="0">
                <a:solidFill>
                  <a:srgbClr val="D9AD45"/>
                </a:solidFill>
              </a:rPr>
              <a:t>Supporting the prevention and resolution of disputes </a:t>
            </a:r>
          </a:p>
          <a:p>
            <a:pPr marL="0" indent="0" algn="ctr">
              <a:buFont typeface="Arial" panose="020B0604020202020204" pitchFamily="34" charset="0"/>
              <a:buNone/>
            </a:pPr>
            <a:r>
              <a:rPr lang="en-US" b="1" i="1" dirty="0">
                <a:solidFill>
                  <a:srgbClr val="D9AD45"/>
                </a:solidFill>
              </a:rPr>
              <a:t>through partnership and collaboration</a:t>
            </a:r>
          </a:p>
        </p:txBody>
      </p:sp>
    </p:spTree>
    <p:custDataLst>
      <p:tags r:id="rId1"/>
    </p:custDataLst>
    <p:extLst>
      <p:ext uri="{BB962C8B-B14F-4D97-AF65-F5344CB8AC3E}">
        <p14:creationId xmlns:p14="http://schemas.microsoft.com/office/powerpoint/2010/main" val="425615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65084-6702-23E1-423F-69B0713471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B106E-DC6C-BDD5-A022-BFD26FBA00A3}"/>
              </a:ext>
            </a:extLst>
          </p:cNvPr>
          <p:cNvSpPr>
            <a:spLocks noGrp="1"/>
          </p:cNvSpPr>
          <p:nvPr>
            <p:ph type="title"/>
          </p:nvPr>
        </p:nvSpPr>
        <p:spPr>
          <a:xfrm>
            <a:off x="2197028" y="408429"/>
            <a:ext cx="9247259" cy="1195250"/>
          </a:xfrm>
        </p:spPr>
        <p:txBody>
          <a:bodyPr>
            <a:normAutofit fontScale="90000"/>
          </a:bodyPr>
          <a:lstStyle/>
          <a:p>
            <a:r>
              <a:rPr lang="en-US" dirty="0"/>
              <a:t>Diving Into CADRE’s District Early Dispute Resolution Self-Assessment Tool</a:t>
            </a:r>
          </a:p>
        </p:txBody>
      </p:sp>
      <p:sp>
        <p:nvSpPr>
          <p:cNvPr id="4" name="Content Placeholder 3">
            <a:extLst>
              <a:ext uri="{FF2B5EF4-FFF2-40B4-BE49-F238E27FC236}">
                <a16:creationId xmlns:a16="http://schemas.microsoft.com/office/drawing/2014/main" id="{93C7E708-D918-A2F3-99AF-81B18BA65B41}"/>
              </a:ext>
            </a:extLst>
          </p:cNvPr>
          <p:cNvSpPr>
            <a:spLocks noGrp="1"/>
          </p:cNvSpPr>
          <p:nvPr>
            <p:ph sz="half" idx="2"/>
          </p:nvPr>
        </p:nvSpPr>
        <p:spPr>
          <a:xfrm>
            <a:off x="6096000" y="2098233"/>
            <a:ext cx="4648200" cy="4351338"/>
          </a:xfrm>
        </p:spPr>
        <p:txBody>
          <a:bodyPr/>
          <a:lstStyle/>
          <a:p>
            <a:r>
              <a:rPr lang="en-US"/>
              <a:t>Five Management Functions</a:t>
            </a:r>
          </a:p>
          <a:p>
            <a:r>
              <a:rPr lang="en-US"/>
              <a:t>Indicators</a:t>
            </a:r>
          </a:p>
          <a:p>
            <a:r>
              <a:rPr lang="en-US"/>
              <a:t>Ratings &amp; Comments</a:t>
            </a:r>
          </a:p>
          <a:p>
            <a:r>
              <a:rPr lang="en-US"/>
              <a:t>Process for using the tool</a:t>
            </a:r>
          </a:p>
          <a:p>
            <a:endParaRPr lang="en-US"/>
          </a:p>
        </p:txBody>
      </p:sp>
      <p:pic>
        <p:nvPicPr>
          <p:cNvPr id="3" name="Picture 2" descr="Child underwater">
            <a:extLst>
              <a:ext uri="{FF2B5EF4-FFF2-40B4-BE49-F238E27FC236}">
                <a16:creationId xmlns:a16="http://schemas.microsoft.com/office/drawing/2014/main" id="{2AFCD4C8-FCD6-3F89-969D-25D07C2815AF}"/>
              </a:ext>
            </a:extLst>
          </p:cNvPr>
          <p:cNvPicPr>
            <a:picLocks noChangeAspect="1"/>
          </p:cNvPicPr>
          <p:nvPr/>
        </p:nvPicPr>
        <p:blipFill>
          <a:blip r:embed="rId3" cstate="print">
            <a:extLst>
              <a:ext uri="{28A0092B-C50C-407E-A947-70E740481C1C}">
                <a14:useLocalDpi xmlns:a14="http://schemas.microsoft.com/office/drawing/2010/main" val="0"/>
              </a:ext>
            </a:extLst>
          </a:blip>
          <a:srcRect l="7808" r="3526"/>
          <a:stretch/>
        </p:blipFill>
        <p:spPr>
          <a:xfrm>
            <a:off x="713971" y="2079495"/>
            <a:ext cx="4395534" cy="3296653"/>
          </a:xfrm>
          <a:prstGeom prst="rect">
            <a:avLst/>
          </a:prstGeom>
        </p:spPr>
      </p:pic>
    </p:spTree>
    <p:extLst>
      <p:ext uri="{BB962C8B-B14F-4D97-AF65-F5344CB8AC3E}">
        <p14:creationId xmlns:p14="http://schemas.microsoft.com/office/powerpoint/2010/main" val="3659141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600E6E88-D9D8-2A89-87CA-A8A2DA8DC3F6}"/>
              </a:ext>
            </a:extLst>
          </p:cNvPr>
          <p:cNvSpPr txBox="1">
            <a:spLocks noGrp="1"/>
          </p:cNvSpPr>
          <p:nvPr>
            <p:ph type="title"/>
          </p:nvPr>
        </p:nvSpPr>
        <p:spPr>
          <a:xfrm>
            <a:off x="2382838" y="390524"/>
            <a:ext cx="7555641" cy="1588177"/>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noProof="0" dirty="0"/>
              <a:t>An Effective Dispute Resolution System </a:t>
            </a:r>
            <a:br>
              <a:rPr lang="en-US" noProof="0" dirty="0"/>
            </a:br>
            <a:r>
              <a:rPr lang="en-US" noProof="0" dirty="0"/>
              <a:t>Attends to All Five Areas</a:t>
            </a:r>
          </a:p>
        </p:txBody>
      </p:sp>
      <p:pic>
        <p:nvPicPr>
          <p:cNvPr id="15" name="Picture 14" descr="Screen shot from CADRE website of the Five Function areas of an effective dispute resolution system and the areas of each function. One- Systemwide oversight, infrastructure, &amp; organization including leadership, stakeholder involvement, data system, resource allocation, and policies &amp; Procedures. Two- Program access &amp; delivery with intake process, case management, technical assistance, and participant participation. Three- standards and professional development with qualifications &amp; selection, standards of practice, supervision &amp; support, and training &amp; professional development. Four- public awareness and outreach with messaging, audience, materials &amp; delivery, and mechanisms. Five- evaluation &amp; continuous improvement with evaluation planning, process &amp; practitioner evaluation, system use &amp; outcomes, analysis &amp; reporting, and system improvement. ">
            <a:extLst>
              <a:ext uri="{FF2B5EF4-FFF2-40B4-BE49-F238E27FC236}">
                <a16:creationId xmlns:a16="http://schemas.microsoft.com/office/drawing/2014/main" id="{CC56006C-A96B-CE18-5D9B-C04DCC992517}"/>
              </a:ext>
            </a:extLst>
          </p:cNvPr>
          <p:cNvPicPr>
            <a:picLocks noChangeAspect="1"/>
          </p:cNvPicPr>
          <p:nvPr/>
        </p:nvPicPr>
        <p:blipFill>
          <a:blip r:embed="rId2"/>
          <a:srcRect l="730" t="34600" r="1016"/>
          <a:stretch/>
        </p:blipFill>
        <p:spPr>
          <a:xfrm>
            <a:off x="573984" y="2397862"/>
            <a:ext cx="10815431" cy="3593284"/>
          </a:xfrm>
          <a:prstGeom prst="rect">
            <a:avLst/>
          </a:prstGeom>
        </p:spPr>
      </p:pic>
      <p:pic>
        <p:nvPicPr>
          <p:cNvPr id="17" name="Picture 16" descr="QR coide">
            <a:extLst>
              <a:ext uri="{FF2B5EF4-FFF2-40B4-BE49-F238E27FC236}">
                <a16:creationId xmlns:a16="http://schemas.microsoft.com/office/drawing/2014/main" id="{F7A5DD92-7A00-44DD-8F29-AF7DD9E2BC8B}"/>
              </a:ext>
            </a:extLst>
          </p:cNvPr>
          <p:cNvPicPr>
            <a:picLocks noChangeAspect="1"/>
          </p:cNvPicPr>
          <p:nvPr/>
        </p:nvPicPr>
        <p:blipFill>
          <a:blip r:embed="rId3"/>
          <a:stretch>
            <a:fillRect/>
          </a:stretch>
        </p:blipFill>
        <p:spPr>
          <a:xfrm>
            <a:off x="9938479" y="187584"/>
            <a:ext cx="1648711" cy="1648711"/>
          </a:xfrm>
          <a:prstGeom prst="rect">
            <a:avLst/>
          </a:prstGeom>
        </p:spPr>
      </p:pic>
    </p:spTree>
    <p:extLst>
      <p:ext uri="{BB962C8B-B14F-4D97-AF65-F5344CB8AC3E}">
        <p14:creationId xmlns:p14="http://schemas.microsoft.com/office/powerpoint/2010/main" val="2720065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1EEEF-DA07-7B25-BAB6-198667E03B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7D088-7A98-6B9A-78E1-BE9DB229112E}"/>
              </a:ext>
            </a:extLst>
          </p:cNvPr>
          <p:cNvSpPr>
            <a:spLocks noGrp="1"/>
          </p:cNvSpPr>
          <p:nvPr>
            <p:ph type="title"/>
          </p:nvPr>
        </p:nvSpPr>
        <p:spPr>
          <a:xfrm>
            <a:off x="2134570" y="267880"/>
            <a:ext cx="9362921" cy="782016"/>
          </a:xfrm>
        </p:spPr>
        <p:txBody>
          <a:bodyPr/>
          <a:lstStyle/>
          <a:p>
            <a:r>
              <a:rPr lang="en-US" dirty="0"/>
              <a:t>Indicators</a:t>
            </a:r>
          </a:p>
        </p:txBody>
      </p:sp>
      <p:sp>
        <p:nvSpPr>
          <p:cNvPr id="4" name="Content Placeholder 3">
            <a:extLst>
              <a:ext uri="{FF2B5EF4-FFF2-40B4-BE49-F238E27FC236}">
                <a16:creationId xmlns:a16="http://schemas.microsoft.com/office/drawing/2014/main" id="{1921962C-CFE2-9B46-4F00-A7C0A08E1609}"/>
              </a:ext>
            </a:extLst>
          </p:cNvPr>
          <p:cNvSpPr>
            <a:spLocks noGrp="1"/>
          </p:cNvSpPr>
          <p:nvPr>
            <p:ph sz="half" idx="2"/>
          </p:nvPr>
        </p:nvSpPr>
        <p:spPr>
          <a:xfrm>
            <a:off x="1954914" y="1172679"/>
            <a:ext cx="8282171" cy="782016"/>
          </a:xfrm>
          <a:ln>
            <a:solidFill>
              <a:schemeClr val="accent1"/>
            </a:solidFill>
          </a:ln>
        </p:spPr>
        <p:txBody>
          <a:bodyPr>
            <a:normAutofit/>
          </a:bodyPr>
          <a:lstStyle/>
          <a:p>
            <a:pPr marL="0" indent="0">
              <a:buNone/>
            </a:pPr>
            <a:r>
              <a:rPr lang="en-US" sz="2400" dirty="0"/>
              <a:t>For each Management Function Area, there are Indicators for districts to assess their effectiveness.</a:t>
            </a:r>
          </a:p>
        </p:txBody>
      </p:sp>
      <p:pic>
        <p:nvPicPr>
          <p:cNvPr id="6" name="Picture 5" descr="Program Access &amp; Delivery. This section examines the district's continuum of accessible and responsive early dispute resolution options and the essential practices necessary to implement and sustain the continuum. Suggested rating scale: 3 = fully in place, 2 = somewhat in place, 1 = not in place. Our district has: 1. CONTINUUM OF EARLY DISPUTE RESOLUTION OPTIONS: The district makes available a range of easily accessible local early dispute resolution options (e.g., parent advisory committee, parent mentors, facilitated IEP, ombuds office, informal meeting, local mediation, special education director intervention).  rating and comments.&#10;2. INTAKE PROCESS: District establishes a process for requesting assistance with resolving disputes and ensures that the intake process is accessible and responsive to meet the unique needs of individual situations.  rating and comments. &#10;3. CASE MANAGEMENT: District coordinates assistance in resolving disputes and provides assistance in a timely, consistent, and effective manner.  &#10; rating and comments.&#10;">
            <a:extLst>
              <a:ext uri="{FF2B5EF4-FFF2-40B4-BE49-F238E27FC236}">
                <a16:creationId xmlns:a16="http://schemas.microsoft.com/office/drawing/2014/main" id="{6EF907D1-1296-8574-4F69-369BFA90198B}"/>
              </a:ext>
            </a:extLst>
          </p:cNvPr>
          <p:cNvPicPr>
            <a:picLocks noChangeAspect="1"/>
          </p:cNvPicPr>
          <p:nvPr/>
        </p:nvPicPr>
        <p:blipFill>
          <a:blip r:embed="rId3"/>
          <a:stretch>
            <a:fillRect/>
          </a:stretch>
        </p:blipFill>
        <p:spPr>
          <a:xfrm>
            <a:off x="105400" y="2200261"/>
            <a:ext cx="11496594" cy="3883511"/>
          </a:xfrm>
          <a:prstGeom prst="rect">
            <a:avLst/>
          </a:prstGeom>
        </p:spPr>
      </p:pic>
    </p:spTree>
    <p:extLst>
      <p:ext uri="{BB962C8B-B14F-4D97-AF65-F5344CB8AC3E}">
        <p14:creationId xmlns:p14="http://schemas.microsoft.com/office/powerpoint/2010/main" val="41806634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D8D6E-4374-1BD6-CCD1-E8D0AE1C71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72474-0566-37C0-43A0-35B1B12411D2}"/>
              </a:ext>
            </a:extLst>
          </p:cNvPr>
          <p:cNvSpPr>
            <a:spLocks noGrp="1"/>
          </p:cNvSpPr>
          <p:nvPr>
            <p:ph type="title"/>
          </p:nvPr>
        </p:nvSpPr>
        <p:spPr>
          <a:xfrm>
            <a:off x="2212948" y="314754"/>
            <a:ext cx="9362921" cy="782016"/>
          </a:xfrm>
        </p:spPr>
        <p:txBody>
          <a:bodyPr/>
          <a:lstStyle/>
          <a:p>
            <a:r>
              <a:rPr lang="en-US" dirty="0"/>
              <a:t>Coaching Questions </a:t>
            </a:r>
          </a:p>
        </p:txBody>
      </p:sp>
      <p:sp>
        <p:nvSpPr>
          <p:cNvPr id="5" name="Slide Number Placeholder 4" hidden="1">
            <a:extLst>
              <a:ext uri="{FF2B5EF4-FFF2-40B4-BE49-F238E27FC236}">
                <a16:creationId xmlns:a16="http://schemas.microsoft.com/office/drawing/2014/main" id="{907F24D5-270F-2AD9-B972-9EBFEC11ED4D}"/>
              </a:ext>
            </a:extLst>
          </p:cNvPr>
          <p:cNvSpPr>
            <a:spLocks noGrp="1"/>
          </p:cNvSpPr>
          <p:nvPr>
            <p:ph type="sldNum" sz="quarter" idx="12"/>
          </p:nvPr>
        </p:nvSpPr>
        <p:spPr>
          <a:xfrm>
            <a:off x="10764077" y="6231835"/>
            <a:ext cx="589721" cy="2355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C05AE9-C5CC-BC4E-825D-27C517ACAA6A}" type="slidenum">
              <a:rPr lang="en-US" smtClean="0"/>
              <a:pPr/>
              <a:t>73</a:t>
            </a:fld>
            <a:endParaRPr lang="en-US"/>
          </a:p>
        </p:txBody>
      </p:sp>
      <p:sp>
        <p:nvSpPr>
          <p:cNvPr id="6" name="Content Placeholder 3">
            <a:extLst>
              <a:ext uri="{FF2B5EF4-FFF2-40B4-BE49-F238E27FC236}">
                <a16:creationId xmlns:a16="http://schemas.microsoft.com/office/drawing/2014/main" id="{84BEAE60-9D50-A632-9C64-BC6B0897A150}"/>
              </a:ext>
            </a:extLst>
          </p:cNvPr>
          <p:cNvSpPr txBox="1">
            <a:spLocks/>
          </p:cNvSpPr>
          <p:nvPr/>
        </p:nvSpPr>
        <p:spPr>
          <a:xfrm>
            <a:off x="3082834" y="1111865"/>
            <a:ext cx="8198183" cy="162030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Broad questions are suggested to ease a team or group of collaborators into a discussion on a specific function area.</a:t>
            </a:r>
          </a:p>
          <a:p>
            <a:pPr marL="0" indent="0">
              <a:buNone/>
            </a:pPr>
            <a:r>
              <a:rPr lang="en-US" dirty="0"/>
              <a:t>Example: </a:t>
            </a:r>
          </a:p>
          <a:p>
            <a:pPr marL="0" indent="0">
              <a:buNone/>
            </a:pPr>
            <a:endParaRPr lang="en-US" dirty="0"/>
          </a:p>
        </p:txBody>
      </p:sp>
      <p:sp>
        <p:nvSpPr>
          <p:cNvPr id="8" name="TextBox 7">
            <a:extLst>
              <a:ext uri="{FF2B5EF4-FFF2-40B4-BE49-F238E27FC236}">
                <a16:creationId xmlns:a16="http://schemas.microsoft.com/office/drawing/2014/main" id="{B3F5AAC7-099F-62F6-AB93-0C791CC1FA97}"/>
              </a:ext>
            </a:extLst>
          </p:cNvPr>
          <p:cNvSpPr txBox="1"/>
          <p:nvPr/>
        </p:nvSpPr>
        <p:spPr>
          <a:xfrm>
            <a:off x="4358020" y="2747264"/>
            <a:ext cx="6588065" cy="3785652"/>
          </a:xfrm>
          <a:prstGeom prst="rect">
            <a:avLst/>
          </a:prstGeom>
          <a:noFill/>
        </p:spPr>
        <p:txBody>
          <a:bodyPr wrap="square">
            <a:spAutoFit/>
          </a:bodyPr>
          <a:lstStyle/>
          <a:p>
            <a:pPr marL="0" marR="0">
              <a:buNone/>
            </a:pPr>
            <a:r>
              <a:rPr lang="en-US" sz="2600" b="1" dirty="0">
                <a:solidFill>
                  <a:srgbClr val="D9AD45"/>
                </a:solidFill>
                <a:effectLst/>
                <a:latin typeface="Aptos" panose="020B0004020202020204" pitchFamily="34" charset="0"/>
                <a:ea typeface="Aptos" panose="02110004020202020204"/>
                <a:cs typeface="Aptos" panose="02110004020202020204"/>
              </a:rPr>
              <a:t>Program Access &amp; Delivery</a:t>
            </a:r>
          </a:p>
          <a:p>
            <a:pPr marL="0" marR="0">
              <a:buNone/>
            </a:pPr>
            <a:endParaRPr lang="en-US" sz="24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buFont typeface="Aptos" panose="02110004020202020204"/>
              <a:buAutoNum type="arabicPeriod"/>
            </a:pPr>
            <a:r>
              <a:rPr lang="en-US" sz="2400" dirty="0">
                <a:effectLst/>
                <a:latin typeface="Aptos" panose="020B0004020202020204" pitchFamily="34" charset="0"/>
                <a:ea typeface="Aptos" panose="02110004020202020204"/>
                <a:cs typeface="Aptos" panose="02110004020202020204"/>
              </a:rPr>
              <a:t>How do participants access and use collaborative and early dispute resolution processes? What’s working well? Where are there opportunities for improvement? </a:t>
            </a:r>
            <a:endParaRPr lang="en-US" sz="2400" dirty="0">
              <a:latin typeface="Aptos" panose="020B0004020202020204" pitchFamily="34" charset="0"/>
              <a:ea typeface="Aptos" panose="02110004020202020204"/>
              <a:cs typeface="Aptos" panose="02110004020202020204"/>
            </a:endParaRPr>
          </a:p>
          <a:p>
            <a:pPr marL="342900" marR="0" lvl="0" indent="-342900">
              <a:buFont typeface="Aptos" panose="02110004020202020204"/>
              <a:buAutoNum type="arabicPeriod"/>
            </a:pPr>
            <a:endParaRPr lang="en-US" sz="2400" dirty="0">
              <a:effectLst/>
              <a:latin typeface="Aptos" panose="020B0004020202020204" pitchFamily="34" charset="0"/>
              <a:ea typeface="Aptos" panose="02110004020202020204"/>
              <a:cs typeface="Aptos" panose="02110004020202020204"/>
            </a:endParaRPr>
          </a:p>
          <a:p>
            <a:pPr marL="342900" marR="0" lvl="0" indent="-342900">
              <a:buFont typeface="Aptos" panose="02110004020202020204"/>
              <a:buAutoNum type="arabicPeriod"/>
            </a:pPr>
            <a:r>
              <a:rPr lang="en-US" sz="2400" dirty="0">
                <a:effectLst/>
                <a:latin typeface="Aptos" panose="020B0004020202020204" pitchFamily="34" charset="0"/>
                <a:ea typeface="Aptos" panose="02110004020202020204"/>
                <a:cs typeface="Aptos" panose="02110004020202020204"/>
              </a:rPr>
              <a:t>What additional supports could the district offer? Who would use them and how do we believe they would be beneficial? </a:t>
            </a:r>
            <a:endParaRPr lang="en-US" sz="2400" dirty="0">
              <a:effectLst/>
              <a:latin typeface="Aptos" panose="020B0004020202020204" pitchFamily="34" charset="0"/>
              <a:ea typeface="Times New Roman" panose="02020603050405020304" pitchFamily="18" charset="0"/>
              <a:cs typeface="Times New Roman" panose="02020603050405020304" pitchFamily="18" charset="0"/>
            </a:endParaRPr>
          </a:p>
        </p:txBody>
      </p:sp>
      <p:pic>
        <p:nvPicPr>
          <p:cNvPr id="12" name="Picture 11" descr="Clip art professor lecturing from book">
            <a:extLst>
              <a:ext uri="{FF2B5EF4-FFF2-40B4-BE49-F238E27FC236}">
                <a16:creationId xmlns:a16="http://schemas.microsoft.com/office/drawing/2014/main" id="{C75FE008-F55C-99EE-5CDE-72830024CFD2}"/>
              </a:ext>
            </a:extLst>
          </p:cNvPr>
          <p:cNvPicPr>
            <a:picLocks noChangeAspect="1"/>
          </p:cNvPicPr>
          <p:nvPr/>
        </p:nvPicPr>
        <p:blipFill>
          <a:blip r:embed="rId3"/>
          <a:stretch>
            <a:fillRect/>
          </a:stretch>
        </p:blipFill>
        <p:spPr>
          <a:xfrm>
            <a:off x="294158" y="1771647"/>
            <a:ext cx="2637069" cy="3869985"/>
          </a:xfrm>
          <a:prstGeom prst="rect">
            <a:avLst/>
          </a:prstGeom>
        </p:spPr>
      </p:pic>
    </p:spTree>
    <p:extLst>
      <p:ext uri="{BB962C8B-B14F-4D97-AF65-F5344CB8AC3E}">
        <p14:creationId xmlns:p14="http://schemas.microsoft.com/office/powerpoint/2010/main" val="33935588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C692B-8C04-7C17-525B-55D6374F0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92C3F-7A31-49E5-D451-356D4A32A72D}"/>
              </a:ext>
            </a:extLst>
          </p:cNvPr>
          <p:cNvSpPr>
            <a:spLocks noGrp="1"/>
          </p:cNvSpPr>
          <p:nvPr>
            <p:ph type="title"/>
          </p:nvPr>
        </p:nvSpPr>
        <p:spPr>
          <a:xfrm>
            <a:off x="2382765" y="390663"/>
            <a:ext cx="9362921" cy="782016"/>
          </a:xfrm>
        </p:spPr>
        <p:txBody>
          <a:bodyPr/>
          <a:lstStyle/>
          <a:p>
            <a:r>
              <a:rPr lang="en-US"/>
              <a:t>Ratings &amp; Comments </a:t>
            </a:r>
          </a:p>
        </p:txBody>
      </p:sp>
      <p:sp>
        <p:nvSpPr>
          <p:cNvPr id="3" name="TextBox 2">
            <a:extLst>
              <a:ext uri="{FF2B5EF4-FFF2-40B4-BE49-F238E27FC236}">
                <a16:creationId xmlns:a16="http://schemas.microsoft.com/office/drawing/2014/main" id="{A19D629C-13D7-6219-2D6A-67922376F0C4}"/>
              </a:ext>
            </a:extLst>
          </p:cNvPr>
          <p:cNvSpPr txBox="1"/>
          <p:nvPr/>
        </p:nvSpPr>
        <p:spPr>
          <a:xfrm>
            <a:off x="853231" y="1607033"/>
            <a:ext cx="919241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rating rubric your team devises does not matter as much as the conversation and the process does! </a:t>
            </a:r>
          </a:p>
          <a:p>
            <a:pPr marL="457200" indent="-457200">
              <a:buFont typeface="Arial" panose="020B0604020202020204" pitchFamily="34" charset="0"/>
              <a:buChar char="•"/>
            </a:pPr>
            <a:endParaRPr lang="en-US" sz="2800" dirty="0"/>
          </a:p>
          <a:p>
            <a:endParaRPr lang="en-US" sz="2800" dirty="0"/>
          </a:p>
          <a:p>
            <a:pPr marL="457200" indent="-457200">
              <a:buFont typeface="Arial" panose="020B0604020202020204" pitchFamily="34" charset="0"/>
              <a:buChar char="•"/>
            </a:pPr>
            <a:r>
              <a:rPr lang="en-US" sz="2800" dirty="0"/>
              <a:t>Use the “Comments” section to make notes and provide evidence or examples. It is important to capture the meaning behind whatever rating was determined for recall later.</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endParaRPr lang="en-US" sz="2800" b="1" dirty="0"/>
          </a:p>
        </p:txBody>
      </p:sp>
    </p:spTree>
    <p:extLst>
      <p:ext uri="{BB962C8B-B14F-4D97-AF65-F5344CB8AC3E}">
        <p14:creationId xmlns:p14="http://schemas.microsoft.com/office/powerpoint/2010/main" val="9783533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3FF64-2ADF-667D-E530-544AAFB7C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CE623-C128-6E77-B28E-5B08FB73BBD3}"/>
              </a:ext>
            </a:extLst>
          </p:cNvPr>
          <p:cNvSpPr>
            <a:spLocks noGrp="1"/>
          </p:cNvSpPr>
          <p:nvPr>
            <p:ph type="title"/>
          </p:nvPr>
        </p:nvSpPr>
        <p:spPr>
          <a:xfrm>
            <a:off x="2382766" y="390663"/>
            <a:ext cx="9132960" cy="782016"/>
          </a:xfrm>
        </p:spPr>
        <p:txBody>
          <a:bodyPr>
            <a:normAutofit fontScale="90000"/>
          </a:bodyPr>
          <a:lstStyle/>
          <a:p>
            <a:r>
              <a:rPr lang="en-US" dirty="0"/>
              <a:t>An Approach to the Assessment Process  </a:t>
            </a:r>
          </a:p>
        </p:txBody>
      </p:sp>
      <p:sp>
        <p:nvSpPr>
          <p:cNvPr id="4" name="Content Placeholder 3">
            <a:extLst>
              <a:ext uri="{FF2B5EF4-FFF2-40B4-BE49-F238E27FC236}">
                <a16:creationId xmlns:a16="http://schemas.microsoft.com/office/drawing/2014/main" id="{386893A4-9813-F0D5-79C8-1A58FADDEC74}"/>
              </a:ext>
            </a:extLst>
          </p:cNvPr>
          <p:cNvSpPr>
            <a:spLocks noGrp="1"/>
          </p:cNvSpPr>
          <p:nvPr>
            <p:ph sz="half" idx="2"/>
          </p:nvPr>
        </p:nvSpPr>
        <p:spPr>
          <a:xfrm>
            <a:off x="1284514" y="1671342"/>
            <a:ext cx="9897292" cy="4351338"/>
          </a:xfrm>
        </p:spPr>
        <p:txBody>
          <a:bodyPr>
            <a:normAutofit/>
          </a:bodyPr>
          <a:lstStyle/>
          <a:p>
            <a:r>
              <a:rPr lang="en-US" dirty="0"/>
              <a:t>Advantages of a Team Approach</a:t>
            </a:r>
          </a:p>
          <a:p>
            <a:r>
              <a:rPr lang="en-US" dirty="0"/>
              <a:t>Director independent review</a:t>
            </a:r>
          </a:p>
          <a:p>
            <a:r>
              <a:rPr lang="en-US" dirty="0"/>
              <a:t>Leadership team individual assessment with comments</a:t>
            </a:r>
          </a:p>
          <a:p>
            <a:r>
              <a:rPr lang="en-US" dirty="0"/>
              <a:t>Discussion among leadership team and common ratings</a:t>
            </a:r>
          </a:p>
        </p:txBody>
      </p:sp>
    </p:spTree>
    <p:extLst>
      <p:ext uri="{BB962C8B-B14F-4D97-AF65-F5344CB8AC3E}">
        <p14:creationId xmlns:p14="http://schemas.microsoft.com/office/powerpoint/2010/main" val="28432961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9EDB5-45EB-6F2D-5FB0-0EFD8A53E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CA7267-E763-9DDB-26E2-134DD182D23D}"/>
              </a:ext>
            </a:extLst>
          </p:cNvPr>
          <p:cNvSpPr>
            <a:spLocks noGrp="1"/>
          </p:cNvSpPr>
          <p:nvPr>
            <p:ph type="title"/>
          </p:nvPr>
        </p:nvSpPr>
        <p:spPr>
          <a:xfrm>
            <a:off x="2382766" y="390663"/>
            <a:ext cx="9075810" cy="1023800"/>
          </a:xfrm>
        </p:spPr>
        <p:txBody>
          <a:bodyPr>
            <a:normAutofit fontScale="90000"/>
          </a:bodyPr>
          <a:lstStyle/>
          <a:p>
            <a:r>
              <a:rPr lang="en-US" dirty="0"/>
              <a:t>Benefits of a Skilled Facilitator Leading the Assessment Process</a:t>
            </a:r>
          </a:p>
        </p:txBody>
      </p:sp>
      <p:sp>
        <p:nvSpPr>
          <p:cNvPr id="4" name="Content Placeholder 3">
            <a:extLst>
              <a:ext uri="{FF2B5EF4-FFF2-40B4-BE49-F238E27FC236}">
                <a16:creationId xmlns:a16="http://schemas.microsoft.com/office/drawing/2014/main" id="{83391B37-1823-57FB-4E79-90290E45A2EA}"/>
              </a:ext>
            </a:extLst>
          </p:cNvPr>
          <p:cNvSpPr>
            <a:spLocks noGrp="1"/>
          </p:cNvSpPr>
          <p:nvPr>
            <p:ph sz="half" idx="2"/>
          </p:nvPr>
        </p:nvSpPr>
        <p:spPr>
          <a:xfrm>
            <a:off x="539932" y="1697468"/>
            <a:ext cx="10628811" cy="4351338"/>
          </a:xfrm>
        </p:spPr>
        <p:txBody>
          <a:bodyPr>
            <a:normAutofit fontScale="92500" lnSpcReduction="10000"/>
          </a:bodyPr>
          <a:lstStyle/>
          <a:p>
            <a:r>
              <a:rPr lang="en-US" dirty="0"/>
              <a:t>Communicates purpose</a:t>
            </a:r>
          </a:p>
          <a:p>
            <a:r>
              <a:rPr lang="en-US" dirty="0"/>
              <a:t>Fosters psychological safety and candor</a:t>
            </a:r>
          </a:p>
          <a:p>
            <a:r>
              <a:rPr lang="en-US" dirty="0"/>
              <a:t>Seeks evidence from the team</a:t>
            </a:r>
          </a:p>
          <a:p>
            <a:r>
              <a:rPr lang="en-US" dirty="0"/>
              <a:t>Keeps the process moving forward</a:t>
            </a:r>
          </a:p>
          <a:p>
            <a:r>
              <a:rPr lang="en-US" dirty="0"/>
              <a:t>Includes multiple perspectives </a:t>
            </a:r>
          </a:p>
          <a:p>
            <a:r>
              <a:rPr lang="en-US" dirty="0"/>
              <a:t>Generates a summary report </a:t>
            </a:r>
          </a:p>
          <a:p>
            <a:r>
              <a:rPr lang="en-US" dirty="0"/>
              <a:t>Provides guidance on strategic planning with the data collected</a:t>
            </a:r>
          </a:p>
        </p:txBody>
      </p:sp>
    </p:spTree>
    <p:extLst>
      <p:ext uri="{BB962C8B-B14F-4D97-AF65-F5344CB8AC3E}">
        <p14:creationId xmlns:p14="http://schemas.microsoft.com/office/powerpoint/2010/main" val="23853340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6B7DE-B006-5026-7517-61D1B6D444D0}"/>
              </a:ext>
            </a:extLst>
          </p:cNvPr>
          <p:cNvSpPr>
            <a:spLocks noGrp="1"/>
          </p:cNvSpPr>
          <p:nvPr>
            <p:ph type="title"/>
          </p:nvPr>
        </p:nvSpPr>
        <p:spPr>
          <a:xfrm>
            <a:off x="2382765" y="390663"/>
            <a:ext cx="9362921" cy="782016"/>
          </a:xfrm>
        </p:spPr>
        <p:txBody>
          <a:bodyPr anchor="ctr">
            <a:normAutofit/>
          </a:bodyPr>
          <a:lstStyle/>
          <a:p>
            <a:r>
              <a:rPr lang="en-US"/>
              <a:t>Including Additional Perspectives</a:t>
            </a:r>
          </a:p>
        </p:txBody>
      </p:sp>
      <p:sp>
        <p:nvSpPr>
          <p:cNvPr id="4" name="Content Placeholder 3">
            <a:extLst>
              <a:ext uri="{FF2B5EF4-FFF2-40B4-BE49-F238E27FC236}">
                <a16:creationId xmlns:a16="http://schemas.microsoft.com/office/drawing/2014/main" id="{1CD3CB90-2316-5B62-353B-3F6D24AEA317}"/>
              </a:ext>
            </a:extLst>
          </p:cNvPr>
          <p:cNvSpPr>
            <a:spLocks noGrp="1"/>
          </p:cNvSpPr>
          <p:nvPr>
            <p:ph sz="half" idx="2"/>
          </p:nvPr>
        </p:nvSpPr>
        <p:spPr>
          <a:xfrm>
            <a:off x="6096000" y="1645217"/>
            <a:ext cx="4648200" cy="4351338"/>
          </a:xfrm>
        </p:spPr>
        <p:txBody>
          <a:bodyPr>
            <a:normAutofit fontScale="92500"/>
          </a:bodyPr>
          <a:lstStyle/>
          <a:p>
            <a:r>
              <a:rPr lang="en-US" dirty="0"/>
              <a:t>Parents</a:t>
            </a:r>
          </a:p>
          <a:p>
            <a:r>
              <a:rPr lang="en-US" dirty="0"/>
              <a:t>Parent Centers</a:t>
            </a:r>
          </a:p>
          <a:p>
            <a:r>
              <a:rPr lang="en-US" dirty="0"/>
              <a:t>Teachers</a:t>
            </a:r>
          </a:p>
          <a:p>
            <a:r>
              <a:rPr lang="en-US" dirty="0"/>
              <a:t>School Administrators</a:t>
            </a:r>
          </a:p>
          <a:p>
            <a:r>
              <a:rPr lang="en-US" dirty="0"/>
              <a:t>Service Providers</a:t>
            </a:r>
          </a:p>
          <a:p>
            <a:r>
              <a:rPr lang="en-US" dirty="0"/>
              <a:t>Partner Agencies</a:t>
            </a:r>
          </a:p>
          <a:p>
            <a:r>
              <a:rPr lang="en-US" dirty="0"/>
              <a:t>Others?</a:t>
            </a:r>
          </a:p>
          <a:p>
            <a:endParaRPr lang="en-US" dirty="0"/>
          </a:p>
          <a:p>
            <a:endParaRPr lang="en-US" dirty="0"/>
          </a:p>
          <a:p>
            <a:endParaRPr lang="en-US" dirty="0"/>
          </a:p>
        </p:txBody>
      </p:sp>
      <p:pic>
        <p:nvPicPr>
          <p:cNvPr id="5122" name="Picture 2" descr="Invitation ">
            <a:extLst>
              <a:ext uri="{FF2B5EF4-FFF2-40B4-BE49-F238E27FC236}">
                <a16:creationId xmlns:a16="http://schemas.microsoft.com/office/drawing/2014/main" id="{D24AD6CE-FBF5-7F1A-2936-0AB179030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22" r="-1" b="-1"/>
          <a:stretch/>
        </p:blipFill>
        <p:spPr bwMode="auto">
          <a:xfrm>
            <a:off x="713632" y="1988828"/>
            <a:ext cx="3740669" cy="3464723"/>
          </a:xfrm>
          <a:prstGeom prst="rect">
            <a:avLst/>
          </a:prstGeom>
          <a:solidFill>
            <a:srgbClr val="FFFFFF"/>
          </a:solidFill>
        </p:spPr>
      </p:pic>
    </p:spTree>
    <p:extLst>
      <p:ext uri="{BB962C8B-B14F-4D97-AF65-F5344CB8AC3E}">
        <p14:creationId xmlns:p14="http://schemas.microsoft.com/office/powerpoint/2010/main" val="3152064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7A2E2-9B64-675A-8010-3C3D02991E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11C644-FF33-76BE-01D6-466612B9EDF1}"/>
              </a:ext>
            </a:extLst>
          </p:cNvPr>
          <p:cNvSpPr>
            <a:spLocks noGrp="1"/>
          </p:cNvSpPr>
          <p:nvPr>
            <p:ph type="title"/>
          </p:nvPr>
        </p:nvSpPr>
        <p:spPr>
          <a:xfrm>
            <a:off x="2382765" y="390663"/>
            <a:ext cx="9362921" cy="782016"/>
          </a:xfrm>
          <a:noFill/>
        </p:spPr>
        <p:txBody>
          <a:bodyPr>
            <a:normAutofit/>
          </a:bodyPr>
          <a:lstStyle/>
          <a:p>
            <a:r>
              <a:rPr lang="en-US" dirty="0"/>
              <a:t>Your Turn: Program Access &amp; Delivery</a:t>
            </a:r>
          </a:p>
        </p:txBody>
      </p:sp>
      <p:sp>
        <p:nvSpPr>
          <p:cNvPr id="6" name="Slide Number Placeholder 4">
            <a:extLst>
              <a:ext uri="{FF2B5EF4-FFF2-40B4-BE49-F238E27FC236}">
                <a16:creationId xmlns:a16="http://schemas.microsoft.com/office/drawing/2014/main" id="{8524BBCE-921F-575D-4A02-90AA5578C8C8}"/>
              </a:ext>
            </a:extLst>
          </p:cNvPr>
          <p:cNvSpPr txBox="1">
            <a:spLocks/>
          </p:cNvSpPr>
          <p:nvPr/>
        </p:nvSpPr>
        <p:spPr>
          <a:xfrm>
            <a:off x="11825436" y="6502769"/>
            <a:ext cx="589721" cy="2355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C05AE9-C5CC-BC4E-825D-27C517ACAA6A}" type="slidenum">
              <a:rPr lang="en-US" smtClean="0"/>
              <a:pPr/>
              <a:t>78</a:t>
            </a:fld>
            <a:endParaRPr lang="en-US"/>
          </a:p>
        </p:txBody>
      </p:sp>
      <p:pic>
        <p:nvPicPr>
          <p:cNvPr id="10" name="Picture 9" descr="Screenshot of CADRE District Self Assessment Tool for Building Local Level Capacity. Specifically, this image shows the indicators under Program Access &amp; Delivery">
            <a:extLst>
              <a:ext uri="{FF2B5EF4-FFF2-40B4-BE49-F238E27FC236}">
                <a16:creationId xmlns:a16="http://schemas.microsoft.com/office/drawing/2014/main" id="{677D0A42-15E4-E961-D0C3-B9134FBB37C0}"/>
              </a:ext>
            </a:extLst>
          </p:cNvPr>
          <p:cNvPicPr>
            <a:picLocks noChangeAspect="1"/>
          </p:cNvPicPr>
          <p:nvPr/>
        </p:nvPicPr>
        <p:blipFill>
          <a:blip r:embed="rId3"/>
          <a:srcRect r="24728"/>
          <a:stretch>
            <a:fillRect/>
          </a:stretch>
        </p:blipFill>
        <p:spPr>
          <a:xfrm>
            <a:off x="1254035" y="1172679"/>
            <a:ext cx="9575890" cy="5028096"/>
          </a:xfrm>
          <a:prstGeom prst="rect">
            <a:avLst/>
          </a:prstGeom>
        </p:spPr>
      </p:pic>
    </p:spTree>
    <p:extLst>
      <p:ext uri="{BB962C8B-B14F-4D97-AF65-F5344CB8AC3E}">
        <p14:creationId xmlns:p14="http://schemas.microsoft.com/office/powerpoint/2010/main" val="31659709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9B67-0EDB-0BD7-78AF-D9C8BE590575}"/>
              </a:ext>
            </a:extLst>
          </p:cNvPr>
          <p:cNvSpPr>
            <a:spLocks noGrp="1"/>
          </p:cNvSpPr>
          <p:nvPr>
            <p:ph type="title"/>
          </p:nvPr>
        </p:nvSpPr>
        <p:spPr>
          <a:xfrm>
            <a:off x="2160697" y="224353"/>
            <a:ext cx="9362921" cy="782016"/>
          </a:xfrm>
          <a:noFill/>
        </p:spPr>
        <p:txBody>
          <a:bodyPr>
            <a:normAutofit fontScale="90000"/>
          </a:bodyPr>
          <a:lstStyle/>
          <a:p>
            <a:pPr>
              <a:lnSpc>
                <a:spcPct val="100000"/>
              </a:lnSpc>
              <a:spcAft>
                <a:spcPts val="1000"/>
              </a:spcAft>
            </a:pPr>
            <a:r>
              <a:rPr lang="en-US" dirty="0">
                <a:latin typeface="Aptos" panose="020B0004020202020204" pitchFamily="34" charset="0"/>
                <a:ea typeface="Calibri" panose="020F0502020204030204" pitchFamily="34" charset="0"/>
                <a:cs typeface="Times New Roman" panose="02020603050405020304" pitchFamily="18" charset="0"/>
              </a:rPr>
              <a:t>Building Local-level Capacity Action Planning Tool</a:t>
            </a:r>
          </a:p>
        </p:txBody>
      </p:sp>
      <p:sp>
        <p:nvSpPr>
          <p:cNvPr id="6" name="Content Placeholder 5">
            <a:extLst>
              <a:ext uri="{FF2B5EF4-FFF2-40B4-BE49-F238E27FC236}">
                <a16:creationId xmlns:a16="http://schemas.microsoft.com/office/drawing/2014/main" id="{51B7C2E6-04FB-C342-62B5-3C72DE21F441}"/>
              </a:ext>
            </a:extLst>
          </p:cNvPr>
          <p:cNvSpPr>
            <a:spLocks noGrp="1"/>
          </p:cNvSpPr>
          <p:nvPr>
            <p:ph sz="half" idx="1"/>
          </p:nvPr>
        </p:nvSpPr>
        <p:spPr>
          <a:xfrm>
            <a:off x="668382" y="1396568"/>
            <a:ext cx="10970624" cy="4846320"/>
          </a:xfrm>
        </p:spPr>
        <p:txBody>
          <a:bodyPr>
            <a:noAutofit/>
          </a:bodyPr>
          <a:lstStyle/>
          <a:p>
            <a:pPr marL="515938" marR="0" lvl="0" indent="-344488">
              <a:lnSpc>
                <a:spcPct val="100000"/>
              </a:lnSpc>
              <a:buFont typeface="+mj-lt"/>
              <a:buAutoNum type="arabicPeriod"/>
            </a:pPr>
            <a:r>
              <a:rPr lang="en-US" sz="2400" dirty="0">
                <a:latin typeface="Aptos" panose="020B0004020202020204" pitchFamily="34" charset="0"/>
                <a:ea typeface="Calibri" panose="020F0502020204030204" pitchFamily="34" charset="0"/>
                <a:cs typeface="Times New Roman" panose="02020603050405020304" pitchFamily="18" charset="0"/>
              </a:rPr>
              <a:t>Identify your District’s Priority Area of focus. </a:t>
            </a:r>
          </a:p>
          <a:p>
            <a:pPr marL="515938" marR="0" lvl="0" indent="-344488">
              <a:lnSpc>
                <a:spcPct val="100000"/>
              </a:lnSpc>
              <a:buFont typeface="+mj-lt"/>
              <a:buAutoNum type="arabicPeriod"/>
            </a:pPr>
            <a:r>
              <a:rPr lang="en-US" sz="2400" dirty="0">
                <a:latin typeface="Aptos" panose="020B0004020202020204" pitchFamily="34" charset="0"/>
                <a:ea typeface="Calibri" panose="020F0502020204030204" pitchFamily="34" charset="0"/>
                <a:cs typeface="Times New Roman" panose="02020603050405020304" pitchFamily="18" charset="0"/>
              </a:rPr>
              <a:t>Identify the Desired Results you hope to see and what is needed to achieve those results.</a:t>
            </a:r>
          </a:p>
          <a:p>
            <a:pPr marL="515938" marR="0" lvl="0" indent="-344488">
              <a:lnSpc>
                <a:spcPct val="100000"/>
              </a:lnSpc>
              <a:buFont typeface="+mj-lt"/>
              <a:buAutoNum type="arabicPeriod"/>
            </a:pPr>
            <a:r>
              <a:rPr lang="en-US" sz="2400" dirty="0">
                <a:latin typeface="Aptos" panose="020B0004020202020204" pitchFamily="34" charset="0"/>
                <a:ea typeface="Calibri" panose="020F0502020204030204" pitchFamily="34" charset="0"/>
                <a:cs typeface="Times New Roman" panose="02020603050405020304" pitchFamily="18" charset="0"/>
              </a:rPr>
              <a:t>Set the Measurable Outcome-based Performance Target(s) you will work toward, possible data that can show progress toward your identified Performance Target(s), as well as what Data Sources (e.g., surveys, observation rubrics, interviews) might be used to collect data.</a:t>
            </a:r>
          </a:p>
          <a:p>
            <a:pPr marL="515938" marR="0" lvl="0" indent="-344488">
              <a:lnSpc>
                <a:spcPct val="100000"/>
              </a:lnSpc>
              <a:buFont typeface="+mj-lt"/>
              <a:buAutoNum type="arabicPeriod"/>
            </a:pPr>
            <a:r>
              <a:rPr lang="en-US" sz="2400" dirty="0">
                <a:latin typeface="Aptos" panose="020B0004020202020204" pitchFamily="34" charset="0"/>
                <a:ea typeface="Calibri" panose="020F0502020204030204" pitchFamily="34" charset="0"/>
                <a:cs typeface="Times New Roman" panose="02020603050405020304" pitchFamily="18" charset="0"/>
              </a:rPr>
              <a:t>Identify activities to be implemented and resources necessary for each activity.</a:t>
            </a:r>
          </a:p>
          <a:p>
            <a:pPr marL="515938" marR="0" lvl="0" indent="-344488">
              <a:lnSpc>
                <a:spcPct val="100000"/>
              </a:lnSpc>
              <a:buFont typeface="+mj-lt"/>
              <a:buAutoNum type="arabicPeriod"/>
            </a:pPr>
            <a:r>
              <a:rPr lang="en-US" sz="2400" dirty="0">
                <a:latin typeface="Aptos" panose="020B0004020202020204" pitchFamily="34" charset="0"/>
                <a:ea typeface="Calibri" panose="020F0502020204030204" pitchFamily="34" charset="0"/>
                <a:cs typeface="Times New Roman" panose="02020603050405020304" pitchFamily="18" charset="0"/>
              </a:rPr>
              <a:t>Assign a staff lead.</a:t>
            </a:r>
          </a:p>
          <a:p>
            <a:pPr marL="515938" marR="0" lvl="0" indent="-344488">
              <a:lnSpc>
                <a:spcPct val="100000"/>
              </a:lnSpc>
              <a:buFont typeface="+mj-lt"/>
              <a:buAutoNum type="arabicPeriod"/>
            </a:pPr>
            <a:r>
              <a:rPr lang="en-US" sz="2400" dirty="0">
                <a:latin typeface="Aptos" panose="020B0004020202020204" pitchFamily="34" charset="0"/>
                <a:ea typeface="Calibri" panose="020F0502020204030204" pitchFamily="34" charset="0"/>
                <a:cs typeface="Times New Roman" panose="02020603050405020304" pitchFamily="18" charset="0"/>
              </a:rPr>
              <a:t>Identify initiation and completion dates for each activity.</a:t>
            </a:r>
          </a:p>
        </p:txBody>
      </p:sp>
      <p:pic>
        <p:nvPicPr>
          <p:cNvPr id="12" name="Picture 11" descr="https://cadreworks.org/resources/capacity-building-action-planning-template">
            <a:extLst>
              <a:ext uri="{FF2B5EF4-FFF2-40B4-BE49-F238E27FC236}">
                <a16:creationId xmlns:a16="http://schemas.microsoft.com/office/drawing/2014/main" id="{AF5D9556-8183-CF3A-498B-2A5844EA9275}"/>
              </a:ext>
            </a:extLst>
          </p:cNvPr>
          <p:cNvPicPr>
            <a:picLocks noChangeAspect="1"/>
          </p:cNvPicPr>
          <p:nvPr/>
        </p:nvPicPr>
        <p:blipFill>
          <a:blip r:embed="rId3"/>
          <a:stretch>
            <a:fillRect/>
          </a:stretch>
        </p:blipFill>
        <p:spPr>
          <a:xfrm>
            <a:off x="9709038" y="4891001"/>
            <a:ext cx="1814580" cy="1814580"/>
          </a:xfrm>
          <a:prstGeom prst="rect">
            <a:avLst/>
          </a:prstGeom>
        </p:spPr>
      </p:pic>
    </p:spTree>
    <p:extLst>
      <p:ext uri="{BB962C8B-B14F-4D97-AF65-F5344CB8AC3E}">
        <p14:creationId xmlns:p14="http://schemas.microsoft.com/office/powerpoint/2010/main" val="197019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86320-354C-DC00-4A8B-1C642B12CEA7}"/>
              </a:ext>
            </a:extLst>
          </p:cNvPr>
          <p:cNvSpPr>
            <a:spLocks noGrp="1"/>
          </p:cNvSpPr>
          <p:nvPr>
            <p:ph type="title"/>
          </p:nvPr>
        </p:nvSpPr>
        <p:spPr>
          <a:xfrm>
            <a:off x="2382765" y="390663"/>
            <a:ext cx="9362921" cy="782016"/>
          </a:xfrm>
        </p:spPr>
        <p:txBody>
          <a:bodyPr/>
          <a:lstStyle/>
          <a:p>
            <a:r>
              <a:rPr lang="en-US"/>
              <a:t>Our Time Together Today</a:t>
            </a:r>
          </a:p>
        </p:txBody>
      </p:sp>
      <p:sp>
        <p:nvSpPr>
          <p:cNvPr id="4" name="Content Placeholder 3">
            <a:extLst>
              <a:ext uri="{FF2B5EF4-FFF2-40B4-BE49-F238E27FC236}">
                <a16:creationId xmlns:a16="http://schemas.microsoft.com/office/drawing/2014/main" id="{2BA8B888-BA86-3423-3CDD-287D3216AEA2}"/>
              </a:ext>
            </a:extLst>
          </p:cNvPr>
          <p:cNvSpPr>
            <a:spLocks noGrp="1"/>
          </p:cNvSpPr>
          <p:nvPr>
            <p:ph sz="half" idx="2"/>
          </p:nvPr>
        </p:nvSpPr>
        <p:spPr>
          <a:xfrm>
            <a:off x="1782536" y="1403867"/>
            <a:ext cx="6961414" cy="4827968"/>
          </a:xfrm>
        </p:spPr>
        <p:txBody>
          <a:bodyPr vert="horz" lIns="91440" tIns="45720" rIns="91440" bIns="45720" rtlCol="0" anchor="t">
            <a:normAutofit lnSpcReduction="10000"/>
          </a:bodyPr>
          <a:lstStyle/>
          <a:p>
            <a:r>
              <a:rPr lang="en-US" dirty="0"/>
              <a:t>Proactive Practices</a:t>
            </a:r>
          </a:p>
          <a:p>
            <a:r>
              <a:rPr lang="en-US" dirty="0"/>
              <a:t>Employ effective routine practices</a:t>
            </a:r>
          </a:p>
          <a:p>
            <a:r>
              <a:rPr lang="en-US" dirty="0"/>
              <a:t>Use a continuum of practices</a:t>
            </a:r>
          </a:p>
          <a:p>
            <a:r>
              <a:rPr lang="en-US" dirty="0"/>
              <a:t>Build relationships and empower parents</a:t>
            </a:r>
          </a:p>
          <a:p>
            <a:r>
              <a:rPr lang="en-US" dirty="0"/>
              <a:t>Engage in continuous improvement</a:t>
            </a:r>
          </a:p>
          <a:p>
            <a:r>
              <a:rPr lang="en-US" dirty="0"/>
              <a:t>Develop knowledge and skills </a:t>
            </a:r>
          </a:p>
        </p:txBody>
      </p:sp>
      <p:sp>
        <p:nvSpPr>
          <p:cNvPr id="6" name="Slide Number Placeholder 5">
            <a:extLst>
              <a:ext uri="{FF2B5EF4-FFF2-40B4-BE49-F238E27FC236}">
                <a16:creationId xmlns:a16="http://schemas.microsoft.com/office/drawing/2014/main" id="{B0A1FA7C-069D-B429-5402-67E7B07581B5}"/>
              </a:ext>
            </a:extLst>
          </p:cNvPr>
          <p:cNvSpPr>
            <a:spLocks noGrp="1"/>
          </p:cNvSpPr>
          <p:nvPr>
            <p:ph type="sldNum" sz="quarter" idx="12"/>
          </p:nvPr>
        </p:nvSpPr>
        <p:spPr>
          <a:xfrm>
            <a:off x="10764077" y="6231835"/>
            <a:ext cx="589721" cy="2355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C05AE9-C5CC-BC4E-825D-27C517ACAA6A}" type="slidenum">
              <a:rPr lang="en-US" smtClean="0"/>
              <a:pPr/>
              <a:t>8</a:t>
            </a:fld>
            <a:endParaRPr lang="en-US"/>
          </a:p>
        </p:txBody>
      </p:sp>
      <p:pic>
        <p:nvPicPr>
          <p:cNvPr id="3" name="Picture 2" descr="Image of woman holding microphone. ">
            <a:extLst>
              <a:ext uri="{FF2B5EF4-FFF2-40B4-BE49-F238E27FC236}">
                <a16:creationId xmlns:a16="http://schemas.microsoft.com/office/drawing/2014/main" id="{51C75D7C-E8BF-67DE-8A99-F065FE385A80}"/>
              </a:ext>
            </a:extLst>
          </p:cNvPr>
          <p:cNvPicPr>
            <a:picLocks noChangeAspect="1"/>
          </p:cNvPicPr>
          <p:nvPr/>
        </p:nvPicPr>
        <p:blipFill>
          <a:blip r:embed="rId3"/>
          <a:stretch>
            <a:fillRect/>
          </a:stretch>
        </p:blipFill>
        <p:spPr>
          <a:xfrm>
            <a:off x="9719198" y="25161"/>
            <a:ext cx="2026488" cy="6832839"/>
          </a:xfrm>
          <a:prstGeom prst="rect">
            <a:avLst/>
          </a:prstGeom>
        </p:spPr>
      </p:pic>
    </p:spTree>
    <p:extLst>
      <p:ext uri="{BB962C8B-B14F-4D97-AF65-F5344CB8AC3E}">
        <p14:creationId xmlns:p14="http://schemas.microsoft.com/office/powerpoint/2010/main" val="3686767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9465-5580-70E5-BA5E-20040FA3F4A9}"/>
              </a:ext>
            </a:extLst>
          </p:cNvPr>
          <p:cNvSpPr>
            <a:spLocks noGrp="1"/>
          </p:cNvSpPr>
          <p:nvPr>
            <p:ph type="title"/>
          </p:nvPr>
        </p:nvSpPr>
        <p:spPr>
          <a:xfrm>
            <a:off x="2382765" y="390663"/>
            <a:ext cx="9362921" cy="782016"/>
          </a:xfrm>
        </p:spPr>
        <p:txBody>
          <a:bodyPr>
            <a:normAutofit fontScale="90000"/>
          </a:bodyPr>
          <a:lstStyle/>
          <a:p>
            <a:r>
              <a:rPr lang="en-US"/>
              <a:t>CADRE’s Tools for Systems Improvement</a:t>
            </a:r>
          </a:p>
        </p:txBody>
      </p:sp>
      <p:sp>
        <p:nvSpPr>
          <p:cNvPr id="7" name="TextBox 6">
            <a:extLst>
              <a:ext uri="{FF2B5EF4-FFF2-40B4-BE49-F238E27FC236}">
                <a16:creationId xmlns:a16="http://schemas.microsoft.com/office/drawing/2014/main" id="{2465B39C-B700-1E15-88FA-7D0B68C814BC}"/>
              </a:ext>
            </a:extLst>
          </p:cNvPr>
          <p:cNvSpPr txBox="1"/>
          <p:nvPr/>
        </p:nvSpPr>
        <p:spPr>
          <a:xfrm>
            <a:off x="294362" y="4493947"/>
            <a:ext cx="10267043" cy="1569660"/>
          </a:xfrm>
          <a:prstGeom prst="rect">
            <a:avLst/>
          </a:prstGeom>
          <a:noFill/>
        </p:spPr>
        <p:txBody>
          <a:bodyPr wrap="square">
            <a:spAutoFit/>
          </a:bodyPr>
          <a:lstStyle/>
          <a:p>
            <a:pPr algn="l">
              <a:buNone/>
            </a:pPr>
            <a:r>
              <a:rPr lang="en-US" sz="2400" b="1" i="0" dirty="0">
                <a:solidFill>
                  <a:srgbClr val="D9AD45"/>
                </a:solidFill>
                <a:effectLst/>
                <a:latin typeface="Aptos" panose="020B0004020202020204" pitchFamily="34" charset="0"/>
              </a:rPr>
              <a:t>Getting to Desired Results</a:t>
            </a:r>
          </a:p>
          <a:p>
            <a:r>
              <a:rPr lang="en-US" sz="2400" dirty="0">
                <a:effectLst/>
              </a:rPr>
              <a:t>This worksheet provides some coaching questions to assist you with your planning process and the development of measurable performance targets (i.e., goals, benchmarks) to be achieved.</a:t>
            </a:r>
          </a:p>
        </p:txBody>
      </p:sp>
      <p:pic>
        <p:nvPicPr>
          <p:cNvPr id="9" name="Picture 8" descr="https://cadreworks.org/resources/cadre-materials/getting-desired-results">
            <a:extLst>
              <a:ext uri="{FF2B5EF4-FFF2-40B4-BE49-F238E27FC236}">
                <a16:creationId xmlns:a16="http://schemas.microsoft.com/office/drawing/2014/main" id="{F6F0ACDC-DED4-90E2-0749-F13657C5943E}"/>
              </a:ext>
            </a:extLst>
          </p:cNvPr>
          <p:cNvPicPr>
            <a:picLocks noChangeAspect="1"/>
          </p:cNvPicPr>
          <p:nvPr/>
        </p:nvPicPr>
        <p:blipFill>
          <a:blip r:embed="rId3"/>
          <a:stretch>
            <a:fillRect/>
          </a:stretch>
        </p:blipFill>
        <p:spPr>
          <a:xfrm>
            <a:off x="10561405" y="4759193"/>
            <a:ext cx="1240627" cy="1240627"/>
          </a:xfrm>
          <a:prstGeom prst="rect">
            <a:avLst/>
          </a:prstGeom>
        </p:spPr>
      </p:pic>
      <p:sp>
        <p:nvSpPr>
          <p:cNvPr id="13" name="TextBox 12">
            <a:extLst>
              <a:ext uri="{FF2B5EF4-FFF2-40B4-BE49-F238E27FC236}">
                <a16:creationId xmlns:a16="http://schemas.microsoft.com/office/drawing/2014/main" id="{3CD5362B-6CFB-1F94-91A8-F90CFF1238D6}"/>
              </a:ext>
            </a:extLst>
          </p:cNvPr>
          <p:cNvSpPr txBox="1"/>
          <p:nvPr/>
        </p:nvSpPr>
        <p:spPr>
          <a:xfrm>
            <a:off x="219246" y="3136639"/>
            <a:ext cx="10267043" cy="1200329"/>
          </a:xfrm>
          <a:prstGeom prst="rect">
            <a:avLst/>
          </a:prstGeom>
          <a:noFill/>
        </p:spPr>
        <p:txBody>
          <a:bodyPr wrap="square">
            <a:spAutoFit/>
          </a:bodyPr>
          <a:lstStyle/>
          <a:p>
            <a:pPr algn="l">
              <a:buNone/>
            </a:pPr>
            <a:r>
              <a:rPr lang="en-US" sz="2400" b="1" i="0" dirty="0">
                <a:solidFill>
                  <a:srgbClr val="D9AD45"/>
                </a:solidFill>
                <a:effectLst/>
                <a:latin typeface="Aptos" panose="020B0004020202020204" pitchFamily="34" charset="0"/>
              </a:rPr>
              <a:t>Creating Readiness for Change</a:t>
            </a:r>
          </a:p>
          <a:p>
            <a:r>
              <a:rPr lang="en-US" sz="2400" dirty="0">
                <a:effectLst/>
              </a:rPr>
              <a:t>This resource provides readiness indicators that should be considered before implementing any significant changes to a system or process.</a:t>
            </a:r>
          </a:p>
        </p:txBody>
      </p:sp>
      <p:sp>
        <p:nvSpPr>
          <p:cNvPr id="21" name="TextBox 20">
            <a:extLst>
              <a:ext uri="{FF2B5EF4-FFF2-40B4-BE49-F238E27FC236}">
                <a16:creationId xmlns:a16="http://schemas.microsoft.com/office/drawing/2014/main" id="{1CD1D8B3-EBFC-40C1-138E-64666A2688AA}"/>
              </a:ext>
            </a:extLst>
          </p:cNvPr>
          <p:cNvSpPr txBox="1"/>
          <p:nvPr/>
        </p:nvSpPr>
        <p:spPr>
          <a:xfrm>
            <a:off x="338155" y="1369829"/>
            <a:ext cx="10273990" cy="1569660"/>
          </a:xfrm>
          <a:prstGeom prst="rect">
            <a:avLst/>
          </a:prstGeom>
          <a:noFill/>
        </p:spPr>
        <p:txBody>
          <a:bodyPr wrap="square">
            <a:spAutoFit/>
          </a:bodyPr>
          <a:lstStyle/>
          <a:p>
            <a:pPr algn="l">
              <a:buNone/>
            </a:pPr>
            <a:r>
              <a:rPr lang="en-US" sz="2400" b="1" i="0" dirty="0">
                <a:solidFill>
                  <a:srgbClr val="D9AD45"/>
                </a:solidFill>
                <a:effectLst/>
                <a:latin typeface="Aptos" panose="020B0004020202020204" pitchFamily="34" charset="0"/>
              </a:rPr>
              <a:t>Determining Priority Areas</a:t>
            </a:r>
          </a:p>
          <a:p>
            <a:r>
              <a:rPr lang="en-US" sz="2400" dirty="0">
                <a:effectLst/>
              </a:rPr>
              <a:t>This tool helps organize top priority areas of focus and encourages individuals completing the tool to provide rationale for selecting each priority area of focus.</a:t>
            </a:r>
          </a:p>
        </p:txBody>
      </p:sp>
      <p:pic>
        <p:nvPicPr>
          <p:cNvPr id="23" name="Picture 22" descr="https://cadreworks.org/resources/cadre-materials/creating-readiness-change">
            <a:extLst>
              <a:ext uri="{FF2B5EF4-FFF2-40B4-BE49-F238E27FC236}">
                <a16:creationId xmlns:a16="http://schemas.microsoft.com/office/drawing/2014/main" id="{9B14947B-0415-007F-1D41-0E2AE1F640B1}"/>
              </a:ext>
            </a:extLst>
          </p:cNvPr>
          <p:cNvPicPr>
            <a:picLocks noChangeAspect="1"/>
          </p:cNvPicPr>
          <p:nvPr/>
        </p:nvPicPr>
        <p:blipFill>
          <a:blip r:embed="rId4"/>
          <a:stretch>
            <a:fillRect/>
          </a:stretch>
        </p:blipFill>
        <p:spPr>
          <a:xfrm>
            <a:off x="10627383" y="3146176"/>
            <a:ext cx="1190792" cy="1190792"/>
          </a:xfrm>
          <a:prstGeom prst="rect">
            <a:avLst/>
          </a:prstGeom>
        </p:spPr>
      </p:pic>
      <p:pic>
        <p:nvPicPr>
          <p:cNvPr id="17" name="Picture 16" descr="https://cadreworks.org/resources/cadre-materials/determining-priority-areas">
            <a:extLst>
              <a:ext uri="{FF2B5EF4-FFF2-40B4-BE49-F238E27FC236}">
                <a16:creationId xmlns:a16="http://schemas.microsoft.com/office/drawing/2014/main" id="{AD9A928B-7051-1FD6-8287-B232E8C69C69}"/>
              </a:ext>
            </a:extLst>
          </p:cNvPr>
          <p:cNvPicPr>
            <a:picLocks noChangeAspect="1"/>
          </p:cNvPicPr>
          <p:nvPr/>
        </p:nvPicPr>
        <p:blipFill>
          <a:blip r:embed="rId5"/>
          <a:stretch>
            <a:fillRect/>
          </a:stretch>
        </p:blipFill>
        <p:spPr>
          <a:xfrm>
            <a:off x="10611241" y="1594904"/>
            <a:ext cx="1190791" cy="1200318"/>
          </a:xfrm>
          <a:prstGeom prst="rect">
            <a:avLst/>
          </a:prstGeom>
        </p:spPr>
      </p:pic>
      <p:sp>
        <p:nvSpPr>
          <p:cNvPr id="25" name="Slide Number Placeholder 4">
            <a:extLst>
              <a:ext uri="{FF2B5EF4-FFF2-40B4-BE49-F238E27FC236}">
                <a16:creationId xmlns:a16="http://schemas.microsoft.com/office/drawing/2014/main" id="{A322E42C-B92E-500D-0C66-1E23E1986368}"/>
              </a:ext>
            </a:extLst>
          </p:cNvPr>
          <p:cNvSpPr txBox="1">
            <a:spLocks/>
          </p:cNvSpPr>
          <p:nvPr/>
        </p:nvSpPr>
        <p:spPr>
          <a:xfrm>
            <a:off x="11745686" y="6489296"/>
            <a:ext cx="589721" cy="2355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C05AE9-C5CC-BC4E-825D-27C517ACAA6A}" type="slidenum">
              <a:rPr lang="en-US" smtClean="0"/>
              <a:pPr/>
              <a:t>80</a:t>
            </a:fld>
            <a:endParaRPr lang="en-US"/>
          </a:p>
        </p:txBody>
      </p:sp>
    </p:spTree>
    <p:extLst>
      <p:ext uri="{BB962C8B-B14F-4D97-AF65-F5344CB8AC3E}">
        <p14:creationId xmlns:p14="http://schemas.microsoft.com/office/powerpoint/2010/main" val="24358087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4D41F-538D-D758-09C9-4C6AEDA105D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3C01D3-5F37-5434-57E4-EDDB79A684FE}"/>
              </a:ext>
            </a:extLst>
          </p:cNvPr>
          <p:cNvSpPr>
            <a:spLocks noGrp="1"/>
          </p:cNvSpPr>
          <p:nvPr>
            <p:ph type="title"/>
          </p:nvPr>
        </p:nvSpPr>
        <p:spPr>
          <a:xfrm>
            <a:off x="2382838" y="390525"/>
            <a:ext cx="9363075" cy="782638"/>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US" dirty="0"/>
              <a:t>Taking Action</a:t>
            </a:r>
            <a:endParaRPr lang="en-US" noProof="0" dirty="0"/>
          </a:p>
          <a:p>
            <a:pPr lvl="0"/>
            <a:endParaRPr lang="en-US" noProof="0" dirty="0"/>
          </a:p>
        </p:txBody>
      </p:sp>
      <p:pic>
        <p:nvPicPr>
          <p:cNvPr id="3074" name="Picture 2" descr=" What can you do text written on a paper with pencils in  office">
            <a:extLst>
              <a:ext uri="{FF2B5EF4-FFF2-40B4-BE49-F238E27FC236}">
                <a16:creationId xmlns:a16="http://schemas.microsoft.com/office/drawing/2014/main" id="{76C1C9B8-97C5-2F72-4A9B-B7053B120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21707">
            <a:off x="2537384" y="1598225"/>
            <a:ext cx="7214906" cy="411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31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93A46-38FF-1127-0AEB-8C8A248AB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32B28-78E9-D769-3750-FA42F8A7E8C4}"/>
              </a:ext>
            </a:extLst>
          </p:cNvPr>
          <p:cNvSpPr>
            <a:spLocks noGrp="1"/>
          </p:cNvSpPr>
          <p:nvPr>
            <p:ph type="title"/>
          </p:nvPr>
        </p:nvSpPr>
        <p:spPr>
          <a:xfrm>
            <a:off x="2382765" y="390663"/>
            <a:ext cx="9362921" cy="782016"/>
          </a:xfrm>
        </p:spPr>
        <p:txBody>
          <a:bodyPr>
            <a:normAutofit fontScale="90000"/>
          </a:bodyPr>
          <a:lstStyle/>
          <a:p>
            <a:r>
              <a:rPr lang="en-US"/>
              <a:t>Capturing Ideas During Today’s Session</a:t>
            </a:r>
          </a:p>
        </p:txBody>
      </p:sp>
      <p:pic>
        <p:nvPicPr>
          <p:cNvPr id="6" name="Content Placeholder 5" descr="Couple meeting with a planner">
            <a:extLst>
              <a:ext uri="{FF2B5EF4-FFF2-40B4-BE49-F238E27FC236}">
                <a16:creationId xmlns:a16="http://schemas.microsoft.com/office/drawing/2014/main" id="{8864FA64-5F5A-ECD9-094F-84CCDD81503D}"/>
              </a:ext>
            </a:extLst>
          </p:cNvPr>
          <p:cNvPicPr>
            <a:picLocks noGrp="1" noChangeAspect="1"/>
          </p:cNvPicPr>
          <p:nvPr>
            <p:ph sz="half" idx="2"/>
          </p:nvPr>
        </p:nvPicPr>
        <p:blipFill>
          <a:blip r:embed="rId3"/>
          <a:stretch>
            <a:fillRect/>
          </a:stretch>
        </p:blipFill>
        <p:spPr>
          <a:xfrm>
            <a:off x="2573878" y="1531083"/>
            <a:ext cx="7397152" cy="4936254"/>
          </a:xfrm>
        </p:spPr>
      </p:pic>
    </p:spTree>
    <p:extLst>
      <p:ext uri="{BB962C8B-B14F-4D97-AF65-F5344CB8AC3E}">
        <p14:creationId xmlns:p14="http://schemas.microsoft.com/office/powerpoint/2010/main" val="10412138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5.8|28|0.4|0.9|0.3|0.9|0.3|1.4|0.3|2"/>
</p:tagLst>
</file>

<file path=ppt/tags/tag4.xml><?xml version="1.0" encoding="utf-8"?>
<p:tagLst xmlns:a="http://schemas.openxmlformats.org/drawingml/2006/main" xmlns:r="http://schemas.openxmlformats.org/officeDocument/2006/relationships" xmlns:p="http://schemas.openxmlformats.org/presentationml/2006/main">
  <p:tag name="TIMING" val="|14.5|4.6|2.5|3.4|4.5"/>
</p:tagLst>
</file>

<file path=ppt/theme/theme1.xml><?xml version="1.0" encoding="utf-8"?>
<a:theme xmlns:a="http://schemas.openxmlformats.org/drawingml/2006/main" name="Office Theme">
  <a:themeElements>
    <a:clrScheme name="CADRE COLORS">
      <a:dk1>
        <a:srgbClr val="000000"/>
      </a:dk1>
      <a:lt1>
        <a:srgbClr val="EBEBEB"/>
      </a:lt1>
      <a:dk2>
        <a:srgbClr val="333333"/>
      </a:dk2>
      <a:lt2>
        <a:srgbClr val="4796B9"/>
      </a:lt2>
      <a:accent1>
        <a:srgbClr val="275B84"/>
      </a:accent1>
      <a:accent2>
        <a:srgbClr val="931E30"/>
      </a:accent2>
      <a:accent3>
        <a:srgbClr val="B58B41"/>
      </a:accent3>
      <a:accent4>
        <a:srgbClr val="BE253E"/>
      </a:accent4>
      <a:accent5>
        <a:srgbClr val="B58B41"/>
      </a:accent5>
      <a:accent6>
        <a:srgbClr val="EBEBEB"/>
      </a:accent6>
      <a:hlink>
        <a:srgbClr val="2414F8"/>
      </a:hlink>
      <a:folHlink>
        <a:srgbClr val="2414F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20" ma:contentTypeDescription="Create a new document." ma:contentTypeScope="" ma:versionID="805ba7d55169f0f14b383f020274b32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38c128f37e5add975387cf726827ace0"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01aec00-7e9a-46c6-9b57-74fbf10536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0cbbd92-a969-402e-8621-447322a11182" xsi:nil="true"/>
    <lcf76f155ced4ddcb4097134ff3c332f xmlns="db903174-bb1c-4609-9d70-465268ead5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81C4C31-D4DB-4144-9DBE-44F48C4A4740}">
  <ds:schemaRefs>
    <ds:schemaRef ds:uri="http://schemas.microsoft.com/sharepoint/v3/contenttype/forms"/>
  </ds:schemaRefs>
</ds:datastoreItem>
</file>

<file path=customXml/itemProps2.xml><?xml version="1.0" encoding="utf-8"?>
<ds:datastoreItem xmlns:ds="http://schemas.openxmlformats.org/officeDocument/2006/customXml" ds:itemID="{4615F188-02E8-404B-8EC3-5BFD4CF0C82D}"/>
</file>

<file path=customXml/itemProps3.xml><?xml version="1.0" encoding="utf-8"?>
<ds:datastoreItem xmlns:ds="http://schemas.openxmlformats.org/officeDocument/2006/customXml" ds:itemID="{25BC98DF-0C36-45E4-9FDF-2EF2344C6A6E}">
  <ds:schemaRefs>
    <ds:schemaRef ds:uri="http://schemas.microsoft.com/office/2006/metadata/properties"/>
    <ds:schemaRef ds:uri="http://schemas.microsoft.com/office/infopath/2007/PartnerControls"/>
    <ds:schemaRef ds:uri="d0cbbd92-a969-402e-8621-447322a11182"/>
  </ds:schemaRefs>
</ds:datastoreItem>
</file>

<file path=docProps/app.xml><?xml version="1.0" encoding="utf-8"?>
<Properties xmlns="http://schemas.openxmlformats.org/officeDocument/2006/extended-properties" xmlns:vt="http://schemas.openxmlformats.org/officeDocument/2006/docPropsVTypes">
  <TotalTime>3237</TotalTime>
  <Words>3096</Words>
  <Application>Microsoft Office PowerPoint</Application>
  <PresentationFormat>Widescreen</PresentationFormat>
  <Paragraphs>440</Paragraphs>
  <Slides>81</Slides>
  <Notes>77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Aptos</vt:lpstr>
      <vt:lpstr>Aptos Display</vt:lpstr>
      <vt:lpstr>Arial</vt:lpstr>
      <vt:lpstr>Arial,Sans-Serif</vt:lpstr>
      <vt:lpstr>Calibri</vt:lpstr>
      <vt:lpstr>Office Theme</vt:lpstr>
      <vt:lpstr>Mapping Opportunities to Improve LEA Early Dispute Resolution Capacity</vt:lpstr>
      <vt:lpstr>Who is here? </vt:lpstr>
      <vt:lpstr>Angie Balsley, Ed. D. </vt:lpstr>
      <vt:lpstr>About CADRE</vt:lpstr>
      <vt:lpstr>CADRE’s Scope of Work</vt:lpstr>
      <vt:lpstr>CADRE’s continuum</vt:lpstr>
      <vt:lpstr>History of Building Trust</vt:lpstr>
      <vt:lpstr>Our Time Together Today</vt:lpstr>
      <vt:lpstr>Capturing Ideas During Today’s Session</vt:lpstr>
      <vt:lpstr>The Rise in Dispute Resolution Activity</vt:lpstr>
      <vt:lpstr>CADRE’s National and State Dispute Resolution Data Dashboard</vt:lpstr>
      <vt:lpstr>Types of Comparisons and Charts</vt:lpstr>
      <vt:lpstr>Nationally, dispute events have increased 89.6% over the last decade</vt:lpstr>
      <vt:lpstr>Relative Use of Dispute Resolution Options: U.S. &amp; Outlying Areas</vt:lpstr>
      <vt:lpstr>Written State Complaints Filed</vt:lpstr>
      <vt:lpstr>Moving the Needle with Early Dispute Resolution</vt:lpstr>
      <vt:lpstr>CADRE National Study </vt:lpstr>
      <vt:lpstr>The Importance of Early Dispute Resolution</vt:lpstr>
      <vt:lpstr>463 Respondents Across  43 States &amp; Territories</vt:lpstr>
      <vt:lpstr>Respondents' Years Experience as Directors</vt:lpstr>
      <vt:lpstr>Survey Returns by Population Size</vt:lpstr>
      <vt:lpstr>Has your district  experienced an increase in special education conflict that cannot be resolved with an IEP meeting? </vt:lpstr>
      <vt:lpstr>District Capacity</vt:lpstr>
      <vt:lpstr>Implementation Gap</vt:lpstr>
      <vt:lpstr>Barriers to Implementing  Early Dispute Resolution at the Local Level</vt:lpstr>
      <vt:lpstr>Address the Implementation Gap  In Your District</vt:lpstr>
      <vt:lpstr>Employ Effective  Routine Practices</vt:lpstr>
      <vt:lpstr>Effective Routine Practices</vt:lpstr>
      <vt:lpstr>Discussion #1</vt:lpstr>
      <vt:lpstr>Use a Continuum of Practices at the  District Level</vt:lpstr>
      <vt:lpstr>Early Dispute Resolution Practices </vt:lpstr>
      <vt:lpstr>Use a Continuum of Dispute Resolution Practices </vt:lpstr>
      <vt:lpstr>Facilitated IEP  Meetings &amp; Mediation</vt:lpstr>
      <vt:lpstr>CADRE’s Guide to Facilitation Programs</vt:lpstr>
      <vt:lpstr>Resources for School Administrators &amp; Staff</vt:lpstr>
      <vt:lpstr>Discussion #2</vt:lpstr>
      <vt:lpstr>Build Relationships &amp; Empower Parents</vt:lpstr>
      <vt:lpstr>Build Relationships </vt:lpstr>
      <vt:lpstr>Empower Parents</vt:lpstr>
      <vt:lpstr>Do parents know how to connect with the director?</vt:lpstr>
      <vt:lpstr>Partnering with Parent Centers &amp; Community Agencies </vt:lpstr>
      <vt:lpstr>Underdeveloped Partnerships</vt:lpstr>
      <vt:lpstr>Contracting a Parent Liaison </vt:lpstr>
      <vt:lpstr>SEPAC’s to Build Relationships</vt:lpstr>
      <vt:lpstr>Suggestion Box &amp; Praises</vt:lpstr>
      <vt:lpstr>Discussion</vt:lpstr>
      <vt:lpstr>Develop Knowledge &amp; Skills</vt:lpstr>
      <vt:lpstr>Lack of Training in Leading Dispute Resolution </vt:lpstr>
      <vt:lpstr>Provide Training</vt:lpstr>
      <vt:lpstr>Who needs training? </vt:lpstr>
      <vt:lpstr>Sources of Support</vt:lpstr>
      <vt:lpstr>Accessing CADRE</vt:lpstr>
      <vt:lpstr>Use CADRE Resources  to Develop Knowledge &amp; Skills </vt:lpstr>
      <vt:lpstr>CADRE's for  Districts Webpage</vt:lpstr>
      <vt:lpstr>Don’t Reinvent the Wheel:  Adapt it to your Ride</vt:lpstr>
      <vt:lpstr>CADRE Webinars</vt:lpstr>
      <vt:lpstr>Building Legal Literacy in Dispute Resolution: IDEA Dispute Resolution Guides  </vt:lpstr>
      <vt:lpstr>IDEA Dispute Resolution Guide Videos</vt:lpstr>
      <vt:lpstr>Working Together Series</vt:lpstr>
      <vt:lpstr>Facilitator’s Guide!</vt:lpstr>
      <vt:lpstr>A Tale of Two Conversations</vt:lpstr>
      <vt:lpstr>Engaging Parents:  Tips for Running Meetings</vt:lpstr>
      <vt:lpstr>Engage in Continuous Improvement</vt:lpstr>
      <vt:lpstr>Directors' Learned Perspectives</vt:lpstr>
      <vt:lpstr>What Is Continuous Improvement? </vt:lpstr>
      <vt:lpstr>Why Is Continuous Improvement Needed?</vt:lpstr>
      <vt:lpstr>Building Local Level Capacity Portal</vt:lpstr>
      <vt:lpstr>District Self-Assessment for Collaborative &amp; Early Dispute Resolution Processes </vt:lpstr>
      <vt:lpstr>Why Use a Self-Assessment Tool? </vt:lpstr>
      <vt:lpstr>Diving Into CADRE’s District Early Dispute Resolution Self-Assessment Tool</vt:lpstr>
      <vt:lpstr>An Effective Dispute Resolution System  Attends to All Five Areas</vt:lpstr>
      <vt:lpstr>Indicators</vt:lpstr>
      <vt:lpstr>Coaching Questions </vt:lpstr>
      <vt:lpstr>Ratings &amp; Comments </vt:lpstr>
      <vt:lpstr>An Approach to the Assessment Process  </vt:lpstr>
      <vt:lpstr>Benefits of a Skilled Facilitator Leading the Assessment Process</vt:lpstr>
      <vt:lpstr>Including Additional Perspectives</vt:lpstr>
      <vt:lpstr>Your Turn: Program Access &amp; Delivery</vt:lpstr>
      <vt:lpstr>Building Local-level Capacity Action Planning Tool</vt:lpstr>
      <vt:lpstr>CADRE’s Tools for Systems Improvement</vt:lpstr>
      <vt:lpstr>Taking Action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Melanie Reese</dc:creator>
  <cp:lastModifiedBy>Angie Balsley</cp:lastModifiedBy>
  <cp:revision>44</cp:revision>
  <dcterms:created xsi:type="dcterms:W3CDTF">2025-04-28T16:03:12Z</dcterms:created>
  <dcterms:modified xsi:type="dcterms:W3CDTF">2025-09-04T18:31:36Z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0x01010090E45D93EE09FE48B755B103E8699EE0</vt:lpwstr>
  </property>
</Properties>
</file>