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38"/>
  </p:notesMasterIdLst>
  <p:handoutMasterIdLst>
    <p:handoutMasterId r:id="rId39"/>
  </p:handoutMasterIdLst>
  <p:sldIdLst>
    <p:sldId id="287" r:id="rId5"/>
    <p:sldId id="288" r:id="rId6"/>
    <p:sldId id="289" r:id="rId7"/>
    <p:sldId id="290" r:id="rId8"/>
    <p:sldId id="291" r:id="rId9"/>
    <p:sldId id="316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17" r:id="rId19"/>
    <p:sldId id="300" r:id="rId20"/>
    <p:sldId id="301" r:id="rId21"/>
    <p:sldId id="302" r:id="rId22"/>
    <p:sldId id="303" r:id="rId23"/>
    <p:sldId id="304" r:id="rId24"/>
    <p:sldId id="305" r:id="rId25"/>
    <p:sldId id="306" r:id="rId26"/>
    <p:sldId id="318" r:id="rId27"/>
    <p:sldId id="307" r:id="rId28"/>
    <p:sldId id="309" r:id="rId29"/>
    <p:sldId id="310" r:id="rId30"/>
    <p:sldId id="311" r:id="rId31"/>
    <p:sldId id="319" r:id="rId32"/>
    <p:sldId id="312" r:id="rId33"/>
    <p:sldId id="313" r:id="rId34"/>
    <p:sldId id="314" r:id="rId35"/>
    <p:sldId id="315" r:id="rId36"/>
    <p:sldId id="286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4B4B"/>
    <a:srgbClr val="15334B"/>
    <a:srgbClr val="931E30"/>
    <a:srgbClr val="FFFFFF"/>
    <a:srgbClr val="8A8A8A"/>
    <a:srgbClr val="D9D9D9"/>
    <a:srgbClr val="214D71"/>
    <a:srgbClr val="25567F"/>
    <a:srgbClr val="9393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493305-42A0-F34B-8331-3F9DA3401F57}" v="2" dt="2025-09-29T16:34:25.397"/>
    <p1510:client id="{1AFC1F8F-57D8-57EB-472C-697F26A2B359}" v="5" dt="2025-09-29T15:42:35.0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8F80D91-9478-0C76-BFB8-3D23D5A6B27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5881B9-F116-E134-5F82-49A30F2C27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34A7D-7B7F-488B-AA78-B5FAFBF5943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ADB68A-42A8-EBBE-E057-230F22A76D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BA59ED-6A43-5A9D-4A70-C3BB6A65172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90F9C3-2622-45B3-9A75-C0465CA3D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415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ECA19A-5E76-4AE2-A453-BFA8D2DACBCC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44D15D-94BA-4ED1-A06E-3F83917AB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2649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0" y="6307300"/>
            <a:ext cx="12188825" cy="64008"/>
          </a:xfrm>
          <a:prstGeom prst="rect">
            <a:avLst/>
          </a:prstGeom>
          <a:solidFill>
            <a:srgbClr val="1533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214423" y="4511621"/>
            <a:ext cx="9768174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b="1" cap="all" spc="200" baseline="0">
                <a:solidFill>
                  <a:srgbClr val="4B4B4B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Add speaker name(s) and affiliation(s)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2214422" y="4315691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54BF3D3-0FF8-C224-6543-BD3C52758028}"/>
              </a:ext>
            </a:extLst>
          </p:cNvPr>
          <p:cNvSpPr txBox="1">
            <a:spLocks/>
          </p:cNvSpPr>
          <p:nvPr userDrawn="1"/>
        </p:nvSpPr>
        <p:spPr>
          <a:xfrm>
            <a:off x="11773193" y="6492875"/>
            <a:ext cx="47625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5A88592-7BAA-4A46-BB52-D6D1CE2AF784}" type="slidenum">
              <a:rPr lang="en-US" sz="1600" smtClean="0">
                <a:solidFill>
                  <a:schemeClr val="bg1"/>
                </a:solidFill>
              </a:rPr>
              <a:pPr algn="ctr"/>
              <a:t>‹#›</a:t>
            </a:fld>
            <a:endParaRPr lang="en-US" sz="1600">
              <a:solidFill>
                <a:schemeClr val="bg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A9F1D90-4276-A7A7-52A0-5731B3CA8CCC}"/>
              </a:ext>
            </a:extLst>
          </p:cNvPr>
          <p:cNvSpPr/>
          <p:nvPr userDrawn="1"/>
        </p:nvSpPr>
        <p:spPr>
          <a:xfrm>
            <a:off x="54933" y="50244"/>
            <a:ext cx="1859826" cy="6229541"/>
          </a:xfrm>
          <a:prstGeom prst="rect">
            <a:avLst/>
          </a:prstGeom>
          <a:solidFill>
            <a:srgbClr val="FFFFFF"/>
          </a:solidFill>
          <a:ln>
            <a:solidFill>
              <a:srgbClr val="15334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A logo with a circular design&#10;&#10;AI-generated content may be incorrect.">
            <a:extLst>
              <a:ext uri="{FF2B5EF4-FFF2-40B4-BE49-F238E27FC236}">
                <a16:creationId xmlns:a16="http://schemas.microsoft.com/office/drawing/2014/main" id="{3178EC84-BA8B-B081-6C97-65F248086D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09" t="17982" r="28634" b="17285"/>
          <a:stretch/>
        </p:blipFill>
        <p:spPr>
          <a:xfrm>
            <a:off x="110449" y="4511621"/>
            <a:ext cx="1748794" cy="102777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D82BD50-FDDE-7A48-1828-19D66901338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87887">
            <a:off x="48223" y="565581"/>
            <a:ext cx="1928659" cy="1185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5AF5F4AE-3232-7224-B095-2ABF4CFD3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4422" y="461052"/>
            <a:ext cx="9768174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5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98307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1615" y="243151"/>
            <a:ext cx="9733865" cy="994334"/>
          </a:xfrm>
        </p:spPr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0089" y="1693906"/>
            <a:ext cx="9733864" cy="43425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FBA77C6-F0B3-95C7-DB7B-414F35DB7C98}"/>
              </a:ext>
            </a:extLst>
          </p:cNvPr>
          <p:cNvSpPr txBox="1">
            <a:spLocks/>
          </p:cNvSpPr>
          <p:nvPr userDrawn="1"/>
        </p:nvSpPr>
        <p:spPr>
          <a:xfrm>
            <a:off x="11762885" y="6492875"/>
            <a:ext cx="47625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5A88592-7BAA-4A46-BB52-D6D1CE2AF784}" type="slidenum">
              <a:rPr lang="en-US" sz="1600" b="0" smtClean="0"/>
              <a:pPr algn="ctr"/>
              <a:t>‹#›</a:t>
            </a:fld>
            <a:endParaRPr lang="en-US" sz="1600" b="0"/>
          </a:p>
        </p:txBody>
      </p:sp>
    </p:spTree>
    <p:extLst>
      <p:ext uri="{BB962C8B-B14F-4D97-AF65-F5344CB8AC3E}">
        <p14:creationId xmlns:p14="http://schemas.microsoft.com/office/powerpoint/2010/main" val="1811097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8684" y="461052"/>
            <a:ext cx="9983912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5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998684" y="4609264"/>
            <a:ext cx="9983912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b="1" cap="all" spc="200" baseline="0">
                <a:solidFill>
                  <a:srgbClr val="4B4B4B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Add speaker name(s) and affiliation(s)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2052880" y="4307172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8A6712EC-F49E-3D1F-75D9-4C7D4C747054}"/>
              </a:ext>
            </a:extLst>
          </p:cNvPr>
          <p:cNvSpPr/>
          <p:nvPr userDrawn="1"/>
        </p:nvSpPr>
        <p:spPr>
          <a:xfrm>
            <a:off x="-10456" y="6438512"/>
            <a:ext cx="12212911" cy="4572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21A36E0-4B88-CFA2-C8DA-4AF202F4677D}"/>
              </a:ext>
            </a:extLst>
          </p:cNvPr>
          <p:cNvSpPr/>
          <p:nvPr userDrawn="1"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rgbClr val="1533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54C8CC1-5E76-2A8A-AF98-D5ECEA7F62A9}"/>
              </a:ext>
            </a:extLst>
          </p:cNvPr>
          <p:cNvSpPr/>
          <p:nvPr userDrawn="1"/>
        </p:nvSpPr>
        <p:spPr>
          <a:xfrm>
            <a:off x="54933" y="50244"/>
            <a:ext cx="1859826" cy="6229541"/>
          </a:xfrm>
          <a:prstGeom prst="rect">
            <a:avLst/>
          </a:prstGeom>
          <a:solidFill>
            <a:srgbClr val="FFFFFF"/>
          </a:solidFill>
          <a:ln>
            <a:solidFill>
              <a:srgbClr val="15334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902FF757-87C6-5CCC-95DD-171B65B0DB80}"/>
              </a:ext>
            </a:extLst>
          </p:cNvPr>
          <p:cNvSpPr txBox="1">
            <a:spLocks/>
          </p:cNvSpPr>
          <p:nvPr userDrawn="1"/>
        </p:nvSpPr>
        <p:spPr>
          <a:xfrm>
            <a:off x="11773193" y="6492875"/>
            <a:ext cx="418807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5A88592-7BAA-4A46-BB52-D6D1CE2AF784}" type="slidenum">
              <a:rPr lang="en-US" sz="1600" smtClean="0">
                <a:solidFill>
                  <a:schemeClr val="bg1"/>
                </a:solidFill>
              </a:rPr>
              <a:pPr algn="ctr"/>
              <a:t>‹#›</a:t>
            </a:fld>
            <a:endParaRPr lang="en-US" sz="1600">
              <a:solidFill>
                <a:schemeClr val="bg1"/>
              </a:solidFill>
            </a:endParaRPr>
          </a:p>
        </p:txBody>
      </p:sp>
      <p:pic>
        <p:nvPicPr>
          <p:cNvPr id="21" name="Picture 20" descr="A logo with a circular design&#10;&#10;AI-generated content may be incorrect.">
            <a:extLst>
              <a:ext uri="{FF2B5EF4-FFF2-40B4-BE49-F238E27FC236}">
                <a16:creationId xmlns:a16="http://schemas.microsoft.com/office/drawing/2014/main" id="{1F29165C-8816-C88A-E094-52C0CA291B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09" t="17982" r="28634" b="17285"/>
          <a:stretch/>
        </p:blipFill>
        <p:spPr>
          <a:xfrm>
            <a:off x="116166" y="4452965"/>
            <a:ext cx="1711281" cy="100572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C8B0A71-1DA1-D888-EA21-FCBADCDAF9D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87887">
            <a:off x="17699" y="434760"/>
            <a:ext cx="1928659" cy="1185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4622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133600" y="106533"/>
            <a:ext cx="9871826" cy="1180730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3599" y="1845734"/>
            <a:ext cx="4815839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67666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90267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133600" y="277367"/>
            <a:ext cx="9700334" cy="101877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477910"/>
            <a:ext cx="4671134" cy="1018773"/>
          </a:xfrm>
        </p:spPr>
        <p:txBody>
          <a:bodyPr lIns="91440" rIns="91440" anchor="ctr">
            <a:noAutofit/>
          </a:bodyPr>
          <a:lstStyle>
            <a:lvl1pPr marL="0" indent="0">
              <a:buNone/>
              <a:defRPr sz="3200" b="1" cap="all" baseline="0">
                <a:solidFill>
                  <a:srgbClr val="4B4B4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33600" y="2593111"/>
            <a:ext cx="4671134" cy="3674523"/>
          </a:xfrm>
        </p:spPr>
        <p:txBody>
          <a:bodyPr/>
          <a:lstStyle>
            <a:lvl1pPr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162800" y="1477910"/>
            <a:ext cx="4671134" cy="1018773"/>
          </a:xfrm>
        </p:spPr>
        <p:txBody>
          <a:bodyPr lIns="91440" rIns="91440" anchor="ctr">
            <a:noAutofit/>
          </a:bodyPr>
          <a:lstStyle>
            <a:lvl1pPr marL="0" indent="0">
              <a:buNone/>
              <a:defRPr sz="3200" b="1" cap="all" baseline="0">
                <a:solidFill>
                  <a:srgbClr val="4B4B4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2800" y="2587723"/>
            <a:ext cx="4671134" cy="3674523"/>
          </a:xfrm>
        </p:spPr>
        <p:txBody>
          <a:bodyPr/>
          <a:lstStyle>
            <a:lvl1pPr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1657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1615" y="243150"/>
            <a:ext cx="9733865" cy="97309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1302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1615" y="243150"/>
            <a:ext cx="9733865" cy="95533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22035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1" y="6441867"/>
            <a:ext cx="12192001" cy="4572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rgbClr val="1533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81615" y="243151"/>
            <a:ext cx="9733865" cy="10778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81616" y="1545999"/>
            <a:ext cx="9733864" cy="451816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/>
          <p:cNvCxnSpPr>
            <a:cxnSpLocks/>
          </p:cNvCxnSpPr>
          <p:nvPr/>
        </p:nvCxnSpPr>
        <p:spPr>
          <a:xfrm>
            <a:off x="2181615" y="1362567"/>
            <a:ext cx="955901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682641AC-F204-2500-24A5-D606604A2BE1}"/>
              </a:ext>
            </a:extLst>
          </p:cNvPr>
          <p:cNvSpPr/>
          <p:nvPr userDrawn="1"/>
        </p:nvSpPr>
        <p:spPr>
          <a:xfrm>
            <a:off x="54933" y="50244"/>
            <a:ext cx="1859826" cy="6229541"/>
          </a:xfrm>
          <a:prstGeom prst="rect">
            <a:avLst/>
          </a:prstGeom>
          <a:solidFill>
            <a:srgbClr val="FFFFFF"/>
          </a:solidFill>
          <a:ln>
            <a:solidFill>
              <a:srgbClr val="15334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71A4B92E-ED63-743B-530E-800F3D6E9AE8}"/>
              </a:ext>
            </a:extLst>
          </p:cNvPr>
          <p:cNvSpPr txBox="1">
            <a:spLocks/>
          </p:cNvSpPr>
          <p:nvPr userDrawn="1"/>
        </p:nvSpPr>
        <p:spPr>
          <a:xfrm>
            <a:off x="11773193" y="6492875"/>
            <a:ext cx="47625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5A88592-7BAA-4A46-BB52-D6D1CE2AF784}" type="slidenum">
              <a:rPr lang="en-US" sz="1600" smtClean="0">
                <a:solidFill>
                  <a:schemeClr val="bg1"/>
                </a:solidFill>
              </a:rPr>
              <a:pPr algn="ctr"/>
              <a:t>‹#›</a:t>
            </a:fld>
            <a:endParaRPr lang="en-US" sz="1600">
              <a:solidFill>
                <a:schemeClr val="bg1"/>
              </a:solidFill>
            </a:endParaRPr>
          </a:p>
        </p:txBody>
      </p:sp>
      <p:pic>
        <p:nvPicPr>
          <p:cNvPr id="13" name="Picture 12" descr="CADRE Symposium Logo. Mapping the Future; Rediscovering our Purpose Together. Portland Oregon. October 21-23, 2025.">
            <a:extLst>
              <a:ext uri="{FF2B5EF4-FFF2-40B4-BE49-F238E27FC236}">
                <a16:creationId xmlns:a16="http://schemas.microsoft.com/office/drawing/2014/main" id="{EF23F657-141D-EF63-2BD0-B689C85633F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75800">
            <a:off x="28498" y="452965"/>
            <a:ext cx="1949639" cy="1198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 descr="CADRE Logo">
            <a:extLst>
              <a:ext uri="{FF2B5EF4-FFF2-40B4-BE49-F238E27FC236}">
                <a16:creationId xmlns:a16="http://schemas.microsoft.com/office/drawing/2014/main" id="{D3F6A22C-6897-45D6-09D9-AB6FA02D9DC1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09" t="17982" r="28634" b="17285"/>
          <a:stretch/>
        </p:blipFill>
        <p:spPr>
          <a:xfrm>
            <a:off x="82641" y="4379513"/>
            <a:ext cx="1748794" cy="1027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788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0" r:id="rId7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400" b="1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3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04C447D-0408-F745-9DA7-A49F10FAAF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2398" y="329183"/>
            <a:ext cx="9875520" cy="2359199"/>
          </a:xfrm>
        </p:spPr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Advanced Mediation Techniques:</a:t>
            </a:r>
            <a:br>
              <a:rPr lang="en-US">
                <a:latin typeface="Calibri"/>
              </a:rPr>
            </a:br>
            <a:br>
              <a:rPr lang="en-US">
                <a:latin typeface="Calibri"/>
              </a:rPr>
            </a:br>
            <a:r>
              <a:rPr lang="en-US" sz="3200">
                <a:latin typeface="Calibri"/>
                <a:ea typeface="Calibri"/>
                <a:cs typeface="Calibri"/>
              </a:rPr>
              <a:t>Bridging the Gap Between Parents and School Districts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5304C4F-4023-EB75-C757-1A26396F6C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22398" y="4078224"/>
            <a:ext cx="9768174" cy="2225621"/>
          </a:xfrm>
        </p:spPr>
        <p:txBody>
          <a:bodyPr vert="horz" lIns="91440" tIns="45720" rIns="91440" bIns="45720" rtlCol="0" anchor="t">
            <a:normAutofit fontScale="55000" lnSpcReduction="20000"/>
          </a:bodyPr>
          <a:lstStyle/>
          <a:p>
            <a:pPr fontAlgn="base"/>
            <a:r>
              <a:rPr lang="en-US" i="1">
                <a:latin typeface="Calibri"/>
                <a:ea typeface="Calibri"/>
                <a:cs typeface="Calibri"/>
              </a:rPr>
              <a:t>Presentation developed by</a:t>
            </a:r>
            <a:r>
              <a:rPr lang="en-US" b="0">
                <a:latin typeface="Calibri"/>
                <a:ea typeface="Calibri"/>
                <a:cs typeface="Calibri"/>
              </a:rPr>
              <a:t>​</a:t>
            </a:r>
          </a:p>
          <a:p>
            <a:pPr fontAlgn="base"/>
            <a:r>
              <a:rPr lang="en-US" b="0" cap="none">
                <a:latin typeface="Calibri"/>
                <a:ea typeface="Calibri"/>
                <a:cs typeface="Calibri"/>
              </a:rPr>
              <a:t>Myrto Flessas, BSEA Coordinator of Mediation and Facilitation​</a:t>
            </a:r>
          </a:p>
          <a:p>
            <a:pPr fontAlgn="base"/>
            <a:r>
              <a:rPr lang="en-US" b="0" cap="none">
                <a:latin typeface="Calibri"/>
                <a:ea typeface="Calibri"/>
                <a:cs typeface="Calibri"/>
              </a:rPr>
              <a:t>Rebecca Stone, BSEA Mediator</a:t>
            </a:r>
          </a:p>
          <a:p>
            <a:pPr fontAlgn="base"/>
            <a:r>
              <a:rPr lang="en-US" b="0" cap="none">
                <a:latin typeface="Calibri"/>
                <a:ea typeface="Calibri"/>
                <a:cs typeface="Calibri"/>
              </a:rPr>
              <a:t>Matthew Flynn, BSEA Mediator </a:t>
            </a:r>
          </a:p>
          <a:p>
            <a:pPr fontAlgn="base"/>
            <a:r>
              <a:rPr lang="en-US" b="0" cap="none">
                <a:latin typeface="Calibri"/>
                <a:ea typeface="Calibri"/>
                <a:cs typeface="Calibri"/>
              </a:rPr>
              <a:t>Beth Ross, BSEA Mediator</a:t>
            </a:r>
          </a:p>
          <a:p>
            <a:pPr fontAlgn="base"/>
            <a:r>
              <a:rPr lang="en-US" b="0" cap="none">
                <a:latin typeface="Calibri"/>
                <a:ea typeface="Calibri"/>
                <a:cs typeface="Calibri"/>
              </a:rPr>
              <a:t>Leslie Bock, BSEA Mediator</a:t>
            </a:r>
          </a:p>
          <a:p>
            <a:pPr fontAlgn="base"/>
            <a:r>
              <a:rPr lang="en-US" b="0" cap="none">
                <a:latin typeface="Calibri"/>
                <a:ea typeface="Calibri"/>
                <a:cs typeface="Calibri"/>
              </a:rPr>
              <a:t>Mara Shulman, BSEA Mediator</a:t>
            </a:r>
          </a:p>
          <a:p>
            <a:pPr fontAlgn="base"/>
            <a:endParaRPr lang="en-US" b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9508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A73DAC-8C7B-BC64-BB5B-B3ADC4F8DE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9289D-7815-D29D-0C1B-AA9DA5800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Support Emotions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B4223-0668-D105-5975-04B5F51D5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383540" lvl="1">
              <a:buFont typeface="Wingdings" panose="05000000000000000000" pitchFamily="2" charset="2"/>
              <a:buChar char="v"/>
            </a:pPr>
            <a:r>
              <a:rPr lang="en-US"/>
              <a:t> Embrace the Role of Mediator</a:t>
            </a:r>
          </a:p>
          <a:p>
            <a:pPr marL="383540" lvl="1">
              <a:buFont typeface="Wingdings" panose="05000000000000000000" pitchFamily="2" charset="2"/>
              <a:buChar char="v"/>
            </a:pPr>
            <a:r>
              <a:rPr lang="en-US"/>
              <a:t> Use Caucus</a:t>
            </a:r>
            <a:endParaRPr lang="en-US"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v"/>
            </a:pPr>
            <a:r>
              <a:rPr lang="en-US"/>
              <a:t> Listen to Everything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marL="383540" lvl="1">
              <a:buFont typeface="Wingdings" panose="05000000000000000000" pitchFamily="2" charset="2"/>
              <a:buChar char="v"/>
            </a:pPr>
            <a:r>
              <a:rPr lang="en-US"/>
              <a:t> </a:t>
            </a:r>
            <a:r>
              <a:rPr lang="en-US" b="1"/>
              <a:t>Allow Room for Emotions / Invite Reflection</a:t>
            </a:r>
            <a:endParaRPr lang="en-US" b="1">
              <a:ea typeface="Calibri"/>
              <a:cs typeface="Calibri"/>
            </a:endParaRPr>
          </a:p>
          <a:p>
            <a:pPr marL="383540" lvl="1"/>
            <a:endParaRPr lang="en-US">
              <a:ea typeface="Calibri" panose="020F0502020204030204"/>
              <a:cs typeface="Calibri" panose="020F0502020204030204"/>
            </a:endParaRPr>
          </a:p>
          <a:p>
            <a:pPr marL="383540" lvl="1"/>
            <a:endParaRPr lang="en-US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285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36DE7-16AE-D484-EA76-3742DC8BB0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40F9A-43D4-58B6-4CC3-A515224A5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Support Emotions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A2B856-FE17-1F3B-FF4D-9D807A6338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383540" lvl="1">
              <a:buFont typeface="Wingdings" panose="05000000000000000000" pitchFamily="2" charset="2"/>
              <a:buChar char="v"/>
            </a:pPr>
            <a:r>
              <a:rPr lang="en-US"/>
              <a:t> Embrace the Role of Mediator</a:t>
            </a:r>
          </a:p>
          <a:p>
            <a:pPr marL="383540" lvl="1">
              <a:buFont typeface="Wingdings" panose="05000000000000000000" pitchFamily="2" charset="2"/>
              <a:buChar char="v"/>
            </a:pPr>
            <a:r>
              <a:rPr lang="en-US"/>
              <a:t> Use Caucus</a:t>
            </a:r>
            <a:endParaRPr lang="en-US"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v"/>
            </a:pPr>
            <a:r>
              <a:rPr lang="en-US"/>
              <a:t> Listen to Everything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marL="383540" lvl="1">
              <a:buFont typeface="Wingdings" panose="05000000000000000000" pitchFamily="2" charset="2"/>
              <a:buChar char="v"/>
            </a:pPr>
            <a:r>
              <a:rPr lang="en-US"/>
              <a:t> Allow Room for Emotions / Invite Reflection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marL="383540" lvl="1">
              <a:buFont typeface="Wingdings" panose="05000000000000000000" pitchFamily="2" charset="2"/>
              <a:buChar char="v"/>
            </a:pPr>
            <a:r>
              <a:rPr lang="en-US"/>
              <a:t> </a:t>
            </a:r>
            <a:r>
              <a:rPr lang="en-US" b="1"/>
              <a:t>Understand the Values and Risks of Venting</a:t>
            </a:r>
            <a:endParaRPr lang="en-US" b="1">
              <a:ea typeface="Calibri"/>
              <a:cs typeface="Calibri"/>
            </a:endParaRP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5561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0BBD7-5348-AA9C-A3AC-9ECE0D8FB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Support Emotions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638CDA-9A63-E5AA-E21B-1347E027BE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/>
              <a:t> Turn and Talk</a:t>
            </a:r>
          </a:p>
          <a:p>
            <a:pPr marL="0" indent="0">
              <a:buNone/>
            </a:pPr>
            <a:endParaRPr lang="en-US"/>
          </a:p>
          <a:p>
            <a:pPr>
              <a:buFont typeface="Wingdings" panose="05000000000000000000" pitchFamily="2" charset="2"/>
              <a:buChar char="v"/>
            </a:pPr>
            <a:r>
              <a:rPr lang="en-US"/>
              <a:t> Activity</a:t>
            </a:r>
            <a:endParaRPr lang="en-US">
              <a:ea typeface="Calibri"/>
              <a:cs typeface="Calibri"/>
            </a:endParaRPr>
          </a:p>
          <a:p>
            <a:pPr marL="0" indent="0">
              <a:buNone/>
            </a:pPr>
            <a:endParaRPr lang="en-US">
              <a:ea typeface="Calibri"/>
              <a:cs typeface="Calibri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/>
              <a:t> Reflection</a:t>
            </a:r>
          </a:p>
        </p:txBody>
      </p:sp>
    </p:spTree>
    <p:extLst>
      <p:ext uri="{BB962C8B-B14F-4D97-AF65-F5344CB8AC3E}">
        <p14:creationId xmlns:p14="http://schemas.microsoft.com/office/powerpoint/2010/main" val="35807009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8C922-07D6-04EE-DAD4-A2DA5853D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Take Break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EB6AE-29BC-8B18-AB53-9261EEE2D6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/>
              <a:t> Breathe</a:t>
            </a:r>
          </a:p>
          <a:p>
            <a:pPr marL="0" indent="0">
              <a:buNone/>
            </a:pPr>
            <a:endParaRPr lang="en-US"/>
          </a:p>
          <a:p>
            <a:pPr>
              <a:buFont typeface="Wingdings" panose="05000000000000000000" pitchFamily="2" charset="2"/>
              <a:buChar char="v"/>
            </a:pPr>
            <a:r>
              <a:rPr lang="en-US"/>
              <a:t> Stretch</a:t>
            </a:r>
          </a:p>
          <a:p>
            <a:pPr marL="0" indent="0">
              <a:buNone/>
            </a:pPr>
            <a:endParaRPr lang="en-US"/>
          </a:p>
          <a:p>
            <a:pPr>
              <a:buFont typeface="Wingdings" panose="05000000000000000000" pitchFamily="2" charset="2"/>
              <a:buChar char="v"/>
            </a:pPr>
            <a:r>
              <a:rPr lang="en-US"/>
              <a:t> Drink some water, coffee, tea</a:t>
            </a:r>
          </a:p>
          <a:p>
            <a:pPr marL="0" indent="0">
              <a:buNone/>
            </a:pPr>
            <a:endParaRPr lang="en-US"/>
          </a:p>
          <a:p>
            <a:pPr>
              <a:buFont typeface="Wingdings" panose="05000000000000000000" pitchFamily="2" charset="2"/>
              <a:buChar char="v"/>
            </a:pPr>
            <a:r>
              <a:rPr lang="en-US"/>
              <a:t> Say hello to someone new</a:t>
            </a:r>
          </a:p>
        </p:txBody>
      </p:sp>
    </p:spTree>
    <p:extLst>
      <p:ext uri="{BB962C8B-B14F-4D97-AF65-F5344CB8AC3E}">
        <p14:creationId xmlns:p14="http://schemas.microsoft.com/office/powerpoint/2010/main" val="36091135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FB85B-8E5D-D163-4243-22E9314E3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Balance Power Dynamics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20D4F-26EC-C6E7-9086-4EBD22765D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 lnSpcReduction="10000"/>
          </a:bodyPr>
          <a:lstStyle/>
          <a:p>
            <a:pPr marL="0" indent="0" algn="ctr">
              <a:buNone/>
            </a:pPr>
            <a:r>
              <a:rPr lang="en-US" b="1"/>
              <a:t>Call and Response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/>
              <a:t> Who comes to the mediation table?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/>
              <a:t> What are the different types of power imbalances?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/>
              <a:t> What vulnerabilities are at your table?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/>
          </a:p>
          <a:p>
            <a:pPr marL="0" indent="0" algn="ctr">
              <a:buNone/>
            </a:pPr>
            <a:r>
              <a:rPr lang="en-US" b="1">
                <a:ea typeface="Calibri"/>
                <a:cs typeface="Calibri"/>
              </a:rPr>
              <a:t>Activity</a:t>
            </a:r>
          </a:p>
        </p:txBody>
      </p:sp>
    </p:spTree>
    <p:extLst>
      <p:ext uri="{BB962C8B-B14F-4D97-AF65-F5344CB8AC3E}">
        <p14:creationId xmlns:p14="http://schemas.microsoft.com/office/powerpoint/2010/main" val="5541576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A1D70-B4B9-3A3C-C218-70305EC7E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Balance Power Dynamics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424C5-4DCE-ED4B-7C9E-36E9E17642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algn="ctr"/>
            <a:endParaRPr lang="en-US"/>
          </a:p>
          <a:p>
            <a:pPr algn="ctr"/>
            <a:endParaRPr lang="en-US"/>
          </a:p>
          <a:p>
            <a:pPr algn="ctr"/>
            <a:r>
              <a:rPr lang="en-US" i="1"/>
              <a:t>The balance of power is the scale of peace.</a:t>
            </a:r>
          </a:p>
          <a:p>
            <a:pPr algn="ctr"/>
            <a:r>
              <a:rPr lang="en-US" sz="2800"/>
              <a:t>-Thomas Paine</a:t>
            </a:r>
            <a:endParaRPr lang="en-US" sz="28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757017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8CCC8-3817-CDD9-0972-E4F394F4A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Balance Power Dynamics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85A43-8456-9D8C-9BEF-D30EA88ADB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v"/>
            </a:pPr>
            <a:r>
              <a:rPr lang="en-US"/>
              <a:t> </a:t>
            </a:r>
            <a:r>
              <a:rPr lang="en-US" b="1"/>
              <a:t>Recognize Power Dynamics</a:t>
            </a:r>
          </a:p>
          <a:p>
            <a:pPr marL="201168" lvl="1" indent="0">
              <a:buNone/>
            </a:pP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8516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B6A5A-767E-2ADD-B08D-7CE9176EB2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0A804-48E5-1478-A856-04A7FC3A6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Balance Power Dynamics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99E4A-A3DA-5227-B966-EC0E4D01A7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v"/>
            </a:pPr>
            <a:r>
              <a:rPr lang="en-US"/>
              <a:t> Recognize Power Dynamics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/>
              <a:t> </a:t>
            </a:r>
            <a:r>
              <a:rPr lang="en-US" b="1"/>
              <a:t>Understand Different Types of Power</a:t>
            </a:r>
          </a:p>
          <a:p>
            <a:pPr marL="201168" lvl="1" indent="0">
              <a:buNone/>
            </a:pPr>
            <a:endParaRPr lang="en-US" b="1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682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B2F5D0-7D46-03DE-D4A3-44079E2F8B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4EC35-AF8B-53ED-4910-4CF9355F4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Balance Power Dynamics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5F2D7F-2BEB-B041-E88B-82263AC604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v"/>
            </a:pPr>
            <a:r>
              <a:rPr lang="en-US"/>
              <a:t> Recognize Power Dynamics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/>
              <a:t> Understand Different Types of Power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/>
              <a:t> Bridge Knowledge Gaps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5169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D686B-3E26-A79F-6CA0-10CE2A84E1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7E521-0AFB-6B6D-FAE3-888D530A8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Balance Power Dynamics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82119-020B-0BCA-4BA0-35122E76E9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383540" lvl="1">
              <a:buFont typeface="Wingdings" panose="05000000000000000000" pitchFamily="2" charset="2"/>
              <a:buChar char="v"/>
            </a:pPr>
            <a:r>
              <a:rPr lang="en-US"/>
              <a:t> Recognize Power Dynamics</a:t>
            </a:r>
          </a:p>
          <a:p>
            <a:pPr marL="383540" lvl="1">
              <a:buFont typeface="Wingdings" panose="05000000000000000000" pitchFamily="2" charset="2"/>
              <a:buChar char="v"/>
            </a:pPr>
            <a:r>
              <a:rPr lang="en-US"/>
              <a:t> Understand Different Types of Power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marL="383540" lvl="1">
              <a:buFont typeface="Wingdings" panose="05000000000000000000" pitchFamily="2" charset="2"/>
              <a:buChar char="v"/>
            </a:pPr>
            <a:r>
              <a:rPr lang="en-US"/>
              <a:t> Bridge Knowledge Gaps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marL="383540" lvl="1">
              <a:buFont typeface="Wingdings" panose="05000000000000000000" pitchFamily="2" charset="2"/>
              <a:buChar char="v"/>
            </a:pPr>
            <a:r>
              <a:rPr lang="en-US"/>
              <a:t> </a:t>
            </a:r>
            <a:r>
              <a:rPr lang="en-US" b="1"/>
              <a:t>Recognize the Role of the Mediator in Power Dynamics</a:t>
            </a:r>
            <a:endParaRPr lang="en-US" b="1">
              <a:ea typeface="Calibri" panose="020F0502020204030204"/>
              <a:cs typeface="Calibri" panose="020F0502020204030204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307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8F0AB-0748-CA12-F34F-F3F68BA89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Who is Here Today?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E8841B-3BB0-8B2B-073D-8872CCE94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800" b="1">
                <a:ea typeface="Calibri"/>
                <a:cs typeface="Calibri"/>
              </a:rPr>
              <a:t>MA Bureau of Special Education Appeals</a:t>
            </a:r>
            <a:endParaRPr lang="en-US" sz="6700" b="1">
              <a:ea typeface="Calibri"/>
              <a:cs typeface="Calibri"/>
            </a:endParaRPr>
          </a:p>
          <a:p>
            <a:pPr>
              <a:lnSpc>
                <a:spcPct val="150000"/>
              </a:lnSpc>
              <a:buFont typeface="Wingdings" panose="020F0502020204030204" pitchFamily="34" charset="0"/>
              <a:buChar char="v"/>
            </a:pPr>
            <a:r>
              <a:rPr lang="en-US" sz="2800">
                <a:ea typeface="Calibri"/>
                <a:cs typeface="Calibri"/>
              </a:rPr>
              <a:t> Myrto Flessas</a:t>
            </a:r>
          </a:p>
          <a:p>
            <a:pPr>
              <a:lnSpc>
                <a:spcPct val="150000"/>
              </a:lnSpc>
              <a:buFont typeface="Wingdings" panose="020F0502020204030204" pitchFamily="34" charset="0"/>
              <a:buChar char="v"/>
            </a:pPr>
            <a:r>
              <a:rPr lang="en-US" sz="2800">
                <a:ea typeface="Calibri"/>
                <a:cs typeface="Calibri"/>
              </a:rPr>
              <a:t> Becca Stone</a:t>
            </a:r>
          </a:p>
          <a:p>
            <a:pPr>
              <a:lnSpc>
                <a:spcPct val="150000"/>
              </a:lnSpc>
              <a:buFont typeface="Wingdings" panose="020F0502020204030204" pitchFamily="34" charset="0"/>
              <a:buChar char="v"/>
            </a:pPr>
            <a:r>
              <a:rPr lang="en-US" sz="2800">
                <a:ea typeface="Calibri"/>
                <a:cs typeface="Calibri"/>
              </a:rPr>
              <a:t> Beth Ross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800" b="1">
                <a:ea typeface="Calibri" panose="020F0502020204030204"/>
                <a:cs typeface="Calibri" panose="020F0502020204030204"/>
              </a:rPr>
              <a:t>Who are you?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800">
              <a:ea typeface="Calibri" panose="020F0502020204030204"/>
              <a:cs typeface="Calibri" panose="020F0502020204030204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US" sz="240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6187867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31830F-8C26-2441-3857-C7F6146A5B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AC0AD-2430-2B7E-A411-D8755B817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Balance Power Dynamics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E05ED-4544-00CB-5335-2D3CA2402D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/>
              <a:t> Turn and Talk</a:t>
            </a:r>
          </a:p>
          <a:p>
            <a:pPr marL="0" indent="0">
              <a:buNone/>
            </a:pPr>
            <a:endParaRPr lang="en-US"/>
          </a:p>
          <a:p>
            <a:pPr>
              <a:buFont typeface="Wingdings" panose="05000000000000000000" pitchFamily="2" charset="2"/>
              <a:buChar char="v"/>
            </a:pPr>
            <a:r>
              <a:rPr lang="en-US"/>
              <a:t> Activity</a:t>
            </a:r>
            <a:endParaRPr lang="en-US">
              <a:ea typeface="Calibri"/>
              <a:cs typeface="Calibri"/>
            </a:endParaRPr>
          </a:p>
          <a:p>
            <a:pPr marL="0" indent="0">
              <a:buNone/>
            </a:pPr>
            <a:endParaRPr lang="en-US"/>
          </a:p>
          <a:p>
            <a:pPr>
              <a:buFont typeface="Wingdings" panose="05000000000000000000" pitchFamily="2" charset="2"/>
              <a:buChar char="v"/>
            </a:pPr>
            <a:r>
              <a:rPr lang="en-US"/>
              <a:t> Reflection</a:t>
            </a:r>
          </a:p>
        </p:txBody>
      </p:sp>
    </p:spTree>
    <p:extLst>
      <p:ext uri="{BB962C8B-B14F-4D97-AF65-F5344CB8AC3E}">
        <p14:creationId xmlns:p14="http://schemas.microsoft.com/office/powerpoint/2010/main" val="15722107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0CD012-DADF-4CF8-47A3-66026F9895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36400-878E-16AF-27DF-C7AE24CA2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Take Break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12363-5A01-03FB-EB81-75EAFD98A7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/>
              <a:t> Breathe</a:t>
            </a:r>
          </a:p>
          <a:p>
            <a:pPr marL="0" indent="0">
              <a:buNone/>
            </a:pPr>
            <a:endParaRPr lang="en-US"/>
          </a:p>
          <a:p>
            <a:pPr>
              <a:buFont typeface="Wingdings" panose="05000000000000000000" pitchFamily="2" charset="2"/>
              <a:buChar char="v"/>
            </a:pPr>
            <a:r>
              <a:rPr lang="en-US"/>
              <a:t> Stretch</a:t>
            </a:r>
          </a:p>
          <a:p>
            <a:pPr marL="0" indent="0">
              <a:buNone/>
            </a:pPr>
            <a:endParaRPr lang="en-US"/>
          </a:p>
          <a:p>
            <a:pPr>
              <a:buFont typeface="Wingdings" panose="05000000000000000000" pitchFamily="2" charset="2"/>
              <a:buChar char="v"/>
            </a:pPr>
            <a:r>
              <a:rPr lang="en-US"/>
              <a:t> Drink some (more!) water, coffee, tea</a:t>
            </a:r>
          </a:p>
          <a:p>
            <a:pPr marL="0" indent="0">
              <a:buNone/>
            </a:pPr>
            <a:endParaRPr lang="en-US"/>
          </a:p>
          <a:p>
            <a:pPr>
              <a:buFont typeface="Wingdings" panose="05000000000000000000" pitchFamily="2" charset="2"/>
              <a:buChar char="v"/>
            </a:pPr>
            <a:r>
              <a:rPr lang="en-US"/>
              <a:t> Say hello to (another!) someone new</a:t>
            </a:r>
          </a:p>
        </p:txBody>
      </p:sp>
    </p:spTree>
    <p:extLst>
      <p:ext uri="{BB962C8B-B14F-4D97-AF65-F5344CB8AC3E}">
        <p14:creationId xmlns:p14="http://schemas.microsoft.com/office/powerpoint/2010/main" val="7014088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5E798-061B-05AB-FDC5-75A8A2442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Overcome Impasse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BED90C-31D8-9D51-03DF-89F0790E62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algn="ctr"/>
            <a:r>
              <a:rPr lang="en-US" b="1"/>
              <a:t>Call and Response</a:t>
            </a:r>
            <a:endParaRPr lang="en-US"/>
          </a:p>
          <a:p>
            <a:pPr>
              <a:buFont typeface="Wingdings" panose="05000000000000000000" pitchFamily="2" charset="2"/>
              <a:buChar char="v"/>
            </a:pPr>
            <a:r>
              <a:rPr lang="en-US"/>
              <a:t> Why do we get stuck?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/>
              <a:t> What un-sticks us?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/>
              <a:t> Who keeps us stuck?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/>
              <a:t> Who helps us get unstuck?</a:t>
            </a:r>
            <a:endParaRPr lang="en-US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1034362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ACB0F-FF8F-C732-7C6F-88FCE32B1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Overcome Impasse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EBD365-D830-4B70-0210-B7CC5A06EE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endParaRPr lang="en-US" i="1"/>
          </a:p>
          <a:p>
            <a:endParaRPr lang="en-US" i="1"/>
          </a:p>
          <a:p>
            <a:pPr algn="ctr"/>
            <a:r>
              <a:rPr lang="en-US" i="1"/>
              <a:t>‘No’ is the </a:t>
            </a:r>
            <a:r>
              <a:rPr lang="en-US" b="1" i="1"/>
              <a:t>start </a:t>
            </a:r>
            <a:r>
              <a:rPr lang="en-US" i="1"/>
              <a:t>of the negotiation, not the </a:t>
            </a:r>
            <a:r>
              <a:rPr lang="en-US" b="1" i="1"/>
              <a:t>end</a:t>
            </a:r>
            <a:r>
              <a:rPr lang="en-US" i="1"/>
              <a:t> of it. - </a:t>
            </a:r>
            <a:r>
              <a:rPr lang="en-US" sz="2400"/>
              <a:t>Chris Voss</a:t>
            </a:r>
            <a:endParaRPr lang="en-US" sz="2400">
              <a:ea typeface="Calibri"/>
              <a:cs typeface="Calibri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0631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46333-AB0A-E01A-1485-8ECBD8692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Overcome Impasse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FD13D-A9D5-26A8-8423-E12C474F9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1615" y="1703050"/>
            <a:ext cx="9733864" cy="4342547"/>
          </a:xfrm>
        </p:spPr>
        <p:txBody>
          <a:bodyPr/>
          <a:lstStyle/>
          <a:p>
            <a:pPr lvl="1">
              <a:buFont typeface="Wingdings" panose="05000000000000000000" pitchFamily="2" charset="2"/>
              <a:buChar char="v"/>
            </a:pPr>
            <a:r>
              <a:rPr lang="en-US" b="1"/>
              <a:t> Promote Mediation Mindset</a:t>
            </a:r>
          </a:p>
        </p:txBody>
      </p:sp>
    </p:spTree>
    <p:extLst>
      <p:ext uri="{BB962C8B-B14F-4D97-AF65-F5344CB8AC3E}">
        <p14:creationId xmlns:p14="http://schemas.microsoft.com/office/powerpoint/2010/main" val="21619612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2AADF2-FB16-2699-5FC2-08BA74CFB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06D04-4061-6FF4-76C9-9689547C2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Overcome Impasse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8D395-66D4-23A5-FBCA-0450C914FB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v"/>
            </a:pPr>
            <a:r>
              <a:rPr lang="en-US"/>
              <a:t> Promote Mediation Mindset</a:t>
            </a:r>
          </a:p>
          <a:p>
            <a:pPr marL="383540" lvl="1">
              <a:buFont typeface="Wingdings" panose="05000000000000000000" pitchFamily="2" charset="2"/>
              <a:buChar char="v"/>
            </a:pPr>
            <a:r>
              <a:rPr lang="en-US" b="1"/>
              <a:t> Consider “No”</a:t>
            </a:r>
            <a:endParaRPr lang="en-US" b="1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0911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15D7B3-2083-CB3B-319D-F3AF146626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860ED-8B8B-3C8D-B858-2DF929057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Overcome Impasse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D29D3-C43E-A79B-7882-91CDC6EAB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383540" lvl="1">
              <a:buFont typeface="Wingdings" panose="05000000000000000000" pitchFamily="2" charset="2"/>
              <a:buChar char="v"/>
            </a:pPr>
            <a:r>
              <a:rPr lang="en-US"/>
              <a:t> Promote Mediation Mindset  </a:t>
            </a:r>
          </a:p>
          <a:p>
            <a:pPr marL="383540" lvl="1">
              <a:buFont typeface="Wingdings" panose="05000000000000000000" pitchFamily="2" charset="2"/>
              <a:buChar char="v"/>
            </a:pPr>
            <a:r>
              <a:rPr lang="en-US">
                <a:ea typeface="Calibri" panose="020F0502020204030204"/>
                <a:cs typeface="Calibri" panose="020F0502020204030204"/>
              </a:rPr>
              <a:t> </a:t>
            </a:r>
            <a:r>
              <a:rPr lang="en-US"/>
              <a:t>Consider “No”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marL="383540" lvl="1">
              <a:buFont typeface="Wingdings" panose="05000000000000000000" pitchFamily="2" charset="2"/>
              <a:buChar char="v"/>
            </a:pPr>
            <a:r>
              <a:rPr lang="en-US"/>
              <a:t> </a:t>
            </a:r>
            <a:r>
              <a:rPr lang="en-US" b="1"/>
              <a:t>Create Choice</a:t>
            </a:r>
            <a:endParaRPr lang="en-US" b="1">
              <a:ea typeface="Calibri" panose="020F0502020204030204"/>
              <a:cs typeface="Calibri" panose="020F0502020204030204"/>
            </a:endParaRPr>
          </a:p>
          <a:p>
            <a:pPr marL="200660" lvl="1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8437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23D073-C8CA-E0F6-2E15-8EC71E9953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C20FF-4D67-DDAD-6B56-27CC536D9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Overcome Impasse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CD1801-487A-2E2D-DD18-DD074656E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1615" y="1705111"/>
            <a:ext cx="9857129" cy="4320136"/>
          </a:xfrm>
        </p:spPr>
        <p:txBody>
          <a:bodyPr/>
          <a:lstStyle/>
          <a:p>
            <a:pPr lvl="1">
              <a:buFont typeface="Wingdings" panose="05000000000000000000" pitchFamily="2" charset="2"/>
              <a:buChar char="v"/>
            </a:pPr>
            <a:r>
              <a:rPr lang="en-US"/>
              <a:t> Promote Mediation Mindset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/>
              <a:t> Consider “No”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/>
              <a:t> Create Choice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/>
              <a:t> </a:t>
            </a:r>
            <a:r>
              <a:rPr lang="en-US" b="1"/>
              <a:t>Align Realities</a:t>
            </a:r>
          </a:p>
          <a:p>
            <a:pPr>
              <a:buFont typeface="Arial" panose="020B0604020202020204" pitchFamily="34" charset="0"/>
              <a:buChar char="•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9912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1C0A8A-A486-01FE-BA4F-3F0D74A109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9E6DB-C648-4145-7BFA-EECB53BF0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Overcome Impasse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485CB-BEDB-3F0E-EC1A-DD024761D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v"/>
            </a:pPr>
            <a:r>
              <a:rPr lang="en-US"/>
              <a:t> Promote Mediation Mindset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/>
              <a:t> Consider “No”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/>
              <a:t> Create Choice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/>
              <a:t> Align Realities	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/>
              <a:t> </a:t>
            </a:r>
            <a:r>
              <a:rPr lang="en-US" b="1"/>
              <a:t>Reframe Issues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9094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FAD197-780E-AEC8-57E1-7AAA7373B0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742AC-B797-B99B-EBB6-02E740D1D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Overcome Impasse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EDEE99-654D-A94D-3B76-2FBD4CB7F6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383540" lvl="1">
              <a:buFont typeface="Wingdings" panose="05000000000000000000" pitchFamily="2" charset="2"/>
              <a:buChar char="v"/>
            </a:pPr>
            <a:r>
              <a:rPr lang="en-US"/>
              <a:t> Promote Mediation Mindset</a:t>
            </a:r>
            <a:endParaRPr lang="en-US"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v"/>
            </a:pPr>
            <a:r>
              <a:rPr lang="en-US">
                <a:ea typeface="Calibri"/>
                <a:cs typeface="Calibri"/>
              </a:rPr>
              <a:t> Consider “No”</a:t>
            </a:r>
          </a:p>
          <a:p>
            <a:pPr marL="383540" lvl="1">
              <a:buFont typeface="Wingdings" panose="05000000000000000000" pitchFamily="2" charset="2"/>
              <a:buChar char="v"/>
            </a:pPr>
            <a:r>
              <a:rPr lang="en-US"/>
              <a:t> Create Choice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marL="383540" lvl="1">
              <a:buFont typeface="Wingdings" panose="05000000000000000000" pitchFamily="2" charset="2"/>
              <a:buChar char="v"/>
            </a:pPr>
            <a:r>
              <a:rPr lang="en-US"/>
              <a:t> Align Realities	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marL="383540" lvl="1">
              <a:buFont typeface="Wingdings" panose="05000000000000000000" pitchFamily="2" charset="2"/>
              <a:buChar char="v"/>
            </a:pPr>
            <a:r>
              <a:rPr lang="en-US"/>
              <a:t> Reframe Issues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marL="383540" lvl="1">
              <a:buFont typeface="Wingdings" panose="05000000000000000000" pitchFamily="2" charset="2"/>
              <a:buChar char="v"/>
            </a:pPr>
            <a:r>
              <a:rPr lang="en-US" b="1"/>
              <a:t> Infuse Hope</a:t>
            </a:r>
            <a:endParaRPr lang="en-US" b="1">
              <a:ea typeface="Calibri" panose="020F0502020204030204"/>
              <a:cs typeface="Calibri" panose="020F0502020204030204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62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1A2E32-7D00-75FF-F789-9A4E12D2F0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843A3-24EB-AE97-02F0-8452E3CC3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FE6FE-343F-8CD7-5330-402D5EED31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/>
              <a:t> Recognize </a:t>
            </a:r>
            <a:r>
              <a:rPr lang="en-US" b="1"/>
              <a:t>emotions</a:t>
            </a:r>
            <a:r>
              <a:rPr lang="en-US"/>
              <a:t>, </a:t>
            </a:r>
            <a:r>
              <a:rPr lang="en-US" b="1"/>
              <a:t>power dynamics</a:t>
            </a:r>
            <a:r>
              <a:rPr lang="en-US"/>
              <a:t>, and </a:t>
            </a:r>
            <a:r>
              <a:rPr lang="en-US" b="1"/>
              <a:t>impasse</a:t>
            </a:r>
            <a:r>
              <a:rPr lang="en-US"/>
              <a:t> - and learn how to apply strategies to bridge the gap between parents and school districts.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/>
              <a:t> Connect strategies to your contexts.</a:t>
            </a:r>
          </a:p>
          <a:p>
            <a:pPr marL="0" lvl="0" indent="0">
              <a:lnSpc>
                <a:spcPct val="150000"/>
              </a:lnSpc>
              <a:buNone/>
            </a:pPr>
            <a:endParaRPr lang="en-US">
              <a:ea typeface="Calibri"/>
              <a:cs typeface="Calibri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2142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82614-C430-18C9-5258-43AEC6117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Overcome Impasse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ED595-83A1-098E-4626-83BEFAAD7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/>
              <a:t> Turn and Talk</a:t>
            </a:r>
          </a:p>
          <a:p>
            <a:pPr marL="0" indent="0">
              <a:buNone/>
            </a:pPr>
            <a:endParaRPr lang="en-US"/>
          </a:p>
          <a:p>
            <a:pPr>
              <a:buFont typeface="Wingdings" panose="05000000000000000000" pitchFamily="2" charset="2"/>
              <a:buChar char="v"/>
            </a:pPr>
            <a:r>
              <a:rPr lang="en-US"/>
              <a:t> Activity</a:t>
            </a:r>
            <a:endParaRPr lang="en-US">
              <a:ea typeface="Calibri"/>
              <a:cs typeface="Calibri"/>
            </a:endParaRPr>
          </a:p>
          <a:p>
            <a:pPr marL="0" indent="0">
              <a:buNone/>
            </a:pPr>
            <a:endParaRPr lang="en-US"/>
          </a:p>
          <a:p>
            <a:pPr>
              <a:buFont typeface="Wingdings" panose="05000000000000000000" pitchFamily="2" charset="2"/>
              <a:buChar char="v"/>
            </a:pPr>
            <a:r>
              <a:rPr lang="en-US"/>
              <a:t> Reflection</a:t>
            </a:r>
          </a:p>
        </p:txBody>
      </p:sp>
    </p:spTree>
    <p:extLst>
      <p:ext uri="{BB962C8B-B14F-4D97-AF65-F5344CB8AC3E}">
        <p14:creationId xmlns:p14="http://schemas.microsoft.com/office/powerpoint/2010/main" val="11776833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125A8-ED63-128A-F4C6-0954CADC7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Skills to Take with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73C83-002D-EC63-7485-1326BFCB3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>
                <a:ea typeface="Calibri"/>
                <a:cs typeface="Calibri"/>
              </a:rPr>
              <a:t> How will you Support Emotions?</a:t>
            </a:r>
          </a:p>
          <a:p>
            <a:pPr marL="0" indent="0">
              <a:buNone/>
            </a:pPr>
            <a:endParaRPr lang="en-US">
              <a:ea typeface="Calibri"/>
              <a:cs typeface="Calibri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>
                <a:ea typeface="Calibri"/>
                <a:cs typeface="Calibri"/>
              </a:rPr>
              <a:t> How will you Balance Power Dynamics?</a:t>
            </a:r>
          </a:p>
          <a:p>
            <a:pPr marL="0" indent="0">
              <a:buNone/>
            </a:pPr>
            <a:endParaRPr lang="en-US">
              <a:ea typeface="Calibri"/>
              <a:cs typeface="Calibri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>
                <a:ea typeface="Calibri"/>
                <a:cs typeface="Calibri"/>
              </a:rPr>
              <a:t> How will you Overcome Impasse?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4735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64D7A-13A7-69E1-58F4-DBEF3017D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8684" y="109728"/>
            <a:ext cx="9983912" cy="3917484"/>
          </a:xfrm>
        </p:spPr>
        <p:txBody>
          <a:bodyPr>
            <a:normAutofit fontScale="90000"/>
          </a:bodyPr>
          <a:lstStyle/>
          <a:p>
            <a:pPr algn="ctr"/>
            <a:br>
              <a:rPr lang="en-US" b="0"/>
            </a:br>
            <a:br>
              <a:rPr lang="en-US" b="0"/>
            </a:br>
            <a:br>
              <a:rPr lang="en-US" b="0"/>
            </a:br>
            <a:r>
              <a:rPr lang="en-US">
                <a:latin typeface="Calibri"/>
                <a:ea typeface="Calibri"/>
                <a:cs typeface="Calibri"/>
              </a:rPr>
              <a:t>	</a:t>
            </a:r>
            <a:br>
              <a:rPr lang="en-US"/>
            </a:br>
            <a:br>
              <a:rPr lang="en-US"/>
            </a:b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A9EB49-E8E8-F49B-5097-22BFE2F51E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ctr"/>
            <a:endParaRPr lang="en-US" sz="3200" b="0"/>
          </a:p>
          <a:p>
            <a:pPr algn="ctr"/>
            <a:r>
              <a:rPr lang="en-US" sz="3200" b="0"/>
              <a:t>Flexibility · Strength · Adaptability · Tenacity</a:t>
            </a:r>
            <a:endParaRPr lang="en-US" sz="32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9256C9F-4CD2-82C2-312C-3AF0A764A0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484" y="115018"/>
            <a:ext cx="3491148" cy="3910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922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06CF6-6F9D-5188-0A87-E735CCA87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23600-2FBD-7C05-2A45-320A174E77B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b="1"/>
              <a:t>Myrto Flessas</a:t>
            </a:r>
            <a:br>
              <a:rPr lang="en-US" b="1"/>
            </a:br>
            <a:r>
              <a:rPr lang="en-US" sz="2800"/>
              <a:t>857-260-4541</a:t>
            </a:r>
            <a:br>
              <a:rPr lang="en-US" sz="2800"/>
            </a:br>
            <a:r>
              <a:rPr lang="en-US" sz="2800"/>
              <a:t>Myrto.flessas@mass.gov</a:t>
            </a:r>
            <a:br>
              <a:rPr lang="en-US" sz="2800">
                <a:ea typeface="Calibri"/>
                <a:cs typeface="Calibri"/>
              </a:rPr>
            </a:br>
            <a:br>
              <a:rPr lang="en-US" sz="2800">
                <a:ea typeface="Calibri"/>
                <a:cs typeface="Calibri"/>
              </a:rPr>
            </a:br>
            <a:r>
              <a:rPr lang="en-US" b="1"/>
              <a:t>Leslie Bock</a:t>
            </a:r>
            <a:br>
              <a:rPr lang="en-US" b="1"/>
            </a:br>
            <a:r>
              <a:rPr lang="en-US" sz="2800"/>
              <a:t>857-378-6707</a:t>
            </a:r>
            <a:br>
              <a:rPr lang="en-US" sz="2800"/>
            </a:br>
            <a:r>
              <a:rPr lang="en-US" sz="2800"/>
              <a:t>Leslie.bock@mass.gov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marL="383540" lvl="1">
              <a:buFont typeface="Arial" panose="020B0604020202020204" pitchFamily="34" charset="0"/>
              <a:buChar char="•"/>
            </a:pPr>
            <a:endParaRPr lang="en-US">
              <a:ea typeface="Calibri" panose="020F0502020204030204"/>
              <a:cs typeface="Calibri" panose="020F0502020204030204"/>
            </a:endParaRPr>
          </a:p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5C2B78-20F7-22C7-A7A5-AEE427E99C6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b="1"/>
              <a:t>Becca Stone</a:t>
            </a:r>
            <a:br>
              <a:rPr lang="en-US" b="1"/>
            </a:br>
            <a:r>
              <a:rPr lang="en-US" sz="2800"/>
              <a:t>857-294-0132</a:t>
            </a:r>
            <a:br>
              <a:rPr lang="en-US" sz="2800"/>
            </a:br>
            <a:r>
              <a:rPr lang="en-US" sz="2800">
                <a:solidFill>
                  <a:schemeClr val="tx1"/>
                </a:solidFill>
              </a:rPr>
              <a:t>Rebecca.stone@mass.gov</a:t>
            </a:r>
            <a:br>
              <a:rPr lang="en-US" sz="2800">
                <a:solidFill>
                  <a:schemeClr val="tx1"/>
                </a:solidFill>
                <a:ea typeface="Calibri"/>
                <a:cs typeface="Calibri"/>
              </a:rPr>
            </a:br>
            <a:endParaRPr lang="en-US" sz="2800">
              <a:solidFill>
                <a:schemeClr val="tx1"/>
              </a:solidFill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b="1">
                <a:solidFill>
                  <a:srgbClr val="404040"/>
                </a:solidFill>
              </a:rPr>
              <a:t>Beth</a:t>
            </a:r>
            <a:r>
              <a:rPr lang="en-US" sz="3600" b="1"/>
              <a:t> </a:t>
            </a:r>
            <a:r>
              <a:rPr lang="en-US" b="1"/>
              <a:t>Ross</a:t>
            </a:r>
            <a:br>
              <a:rPr lang="en-US" b="1"/>
            </a:br>
            <a:r>
              <a:rPr lang="en-US" sz="2800"/>
              <a:t>617-997-2343 Beth.ross@mass.gov</a:t>
            </a:r>
            <a:endParaRPr lang="en-US" sz="2800">
              <a:ea typeface="Calibri" panose="020F0502020204030204"/>
              <a:cs typeface="Calibri" panose="020F0502020204030204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730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F5981-086E-57A1-FAB9-E4F9BC5FB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 Light"/>
                <a:cs typeface="Calibri Light"/>
              </a:rPr>
              <a:t>Focus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CBE04-4793-B6B3-6D95-6193B10CA5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b="1">
                <a:ea typeface="Calibri"/>
                <a:cs typeface="Calibri"/>
              </a:rPr>
              <a:t>How To…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>
                <a:ea typeface="Calibri"/>
                <a:cs typeface="Calibri"/>
              </a:rPr>
              <a:t> Support Emotions </a:t>
            </a:r>
          </a:p>
          <a:p>
            <a:pPr marL="0" indent="0">
              <a:buNone/>
            </a:pPr>
            <a:endParaRPr lang="en-US">
              <a:ea typeface="Calibri"/>
              <a:cs typeface="Calibri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>
                <a:ea typeface="Calibri"/>
                <a:cs typeface="Calibri"/>
              </a:rPr>
              <a:t> Balance Power Dynamics</a:t>
            </a:r>
          </a:p>
          <a:p>
            <a:pPr marL="0" indent="0">
              <a:buNone/>
            </a:pPr>
            <a:endParaRPr lang="en-US">
              <a:ea typeface="Calibri"/>
              <a:cs typeface="Calibri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>
                <a:ea typeface="Calibri"/>
                <a:cs typeface="Calibri"/>
              </a:rPr>
              <a:t> Overcome Impasse</a:t>
            </a:r>
          </a:p>
          <a:p>
            <a:pPr>
              <a:buFont typeface="Arial"/>
              <a:buChar char="•"/>
            </a:pPr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81175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BC225-B22A-EFC6-CDF9-4615414DD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Support Emotions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98CBA4-628E-62EC-E6DB-F51F9FDB3C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algn="ctr"/>
            <a:r>
              <a:rPr lang="en-US" b="1"/>
              <a:t>Call and Response:</a:t>
            </a:r>
            <a:endParaRPr lang="en-US"/>
          </a:p>
          <a:p>
            <a:pPr>
              <a:buFont typeface="Wingdings" panose="05000000000000000000" pitchFamily="2" charset="2"/>
              <a:buChar char="v"/>
            </a:pPr>
            <a:r>
              <a:rPr lang="en-US"/>
              <a:t> Emotions connected to… </a:t>
            </a:r>
            <a:endParaRPr lang="en-US">
              <a:ea typeface="Calibri"/>
              <a:cs typeface="Calibri"/>
            </a:endParaRPr>
          </a:p>
          <a:p>
            <a:pPr marL="1699895" lvl="8">
              <a:buFont typeface="Wingdings" panose="05000000000000000000" pitchFamily="2" charset="2"/>
              <a:buChar char="v"/>
            </a:pPr>
            <a:r>
              <a:rPr lang="en-US" sz="3600"/>
              <a:t> Your children</a:t>
            </a:r>
            <a:endParaRPr lang="en-US" sz="3600">
              <a:ea typeface="Calibri" panose="020F0502020204030204"/>
              <a:cs typeface="Calibri" panose="020F0502020204030204"/>
            </a:endParaRPr>
          </a:p>
          <a:p>
            <a:pPr marL="1699895" lvl="8">
              <a:buFont typeface="Wingdings" panose="05000000000000000000" pitchFamily="2" charset="2"/>
              <a:buChar char="v"/>
            </a:pPr>
            <a:r>
              <a:rPr lang="en-US" sz="3600"/>
              <a:t> Your students</a:t>
            </a:r>
            <a:endParaRPr lang="en-US" sz="3600">
              <a:ea typeface="Calibri"/>
              <a:cs typeface="Calibri"/>
            </a:endParaRPr>
          </a:p>
          <a:p>
            <a:pPr marL="1699895" lvl="8">
              <a:buFont typeface="Wingdings" panose="05000000000000000000" pitchFamily="2" charset="2"/>
              <a:buChar char="v"/>
            </a:pPr>
            <a:r>
              <a:rPr lang="en-US" sz="3600"/>
              <a:t> Conflict</a:t>
            </a:r>
            <a:endParaRPr lang="en-US" sz="3600">
              <a:ea typeface="Calibri"/>
              <a:cs typeface="Calibri"/>
            </a:endParaRPr>
          </a:p>
          <a:p>
            <a:pPr marL="1699895" lvl="8">
              <a:buFont typeface="Wingdings" panose="05000000000000000000" pitchFamily="2" charset="2"/>
              <a:buChar char="v"/>
            </a:pPr>
            <a:r>
              <a:rPr lang="en-US" sz="3600"/>
              <a:t> Your authority being questioned</a:t>
            </a:r>
            <a:endParaRPr lang="en-US" sz="3600">
              <a:ea typeface="Calibri"/>
              <a:cs typeface="Calibri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/>
              <a:t> How do </a:t>
            </a:r>
            <a:r>
              <a:rPr lang="en-US" b="1" i="1"/>
              <a:t>you</a:t>
            </a:r>
            <a:r>
              <a:rPr lang="en-US"/>
              <a:t> </a:t>
            </a:r>
            <a:r>
              <a:rPr lang="en-US" b="1" i="1"/>
              <a:t>feel</a:t>
            </a:r>
            <a:r>
              <a:rPr lang="en-US"/>
              <a:t> today?</a:t>
            </a:r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89720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984BD-6881-BA4F-4303-28A1B4267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Support Emotions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F57E2-99C5-7A6B-860E-260D5BB11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algn="ctr"/>
            <a:endParaRPr lang="en-US"/>
          </a:p>
          <a:p>
            <a:pPr algn="ctr"/>
            <a:r>
              <a:rPr lang="en-US" i="1"/>
              <a:t>Engaging in a difficult conversation without talking about feelings is like staging an opera without the music. You’ll get the plot but miss the point. </a:t>
            </a:r>
            <a:endParaRPr lang="en-US" sz="2400"/>
          </a:p>
          <a:p>
            <a:pPr algn="ctr"/>
            <a:r>
              <a:rPr lang="en-US" sz="2400"/>
              <a:t>- Douglas Stone, Bruce Patton + Sheila Heen</a:t>
            </a:r>
            <a:endParaRPr lang="en-US" sz="2400">
              <a:ea typeface="Calibri"/>
              <a:cs typeface="Calibri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705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CA387-9853-8A0C-45C1-5784AF16B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Support Emotions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EBA893-2107-BDC2-2800-903420BE4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v"/>
            </a:pPr>
            <a:r>
              <a:rPr lang="en-US"/>
              <a:t> </a:t>
            </a:r>
            <a:r>
              <a:rPr lang="en-US" b="1"/>
              <a:t>Embrace the Role of Mediator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32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9040D9-B0C7-98E8-5C47-7C7C8F271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05BC3-C372-96BC-B921-B1B99A227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Support Emotions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EA28F-AB20-1ED8-DC23-AB7AA0861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v"/>
            </a:pPr>
            <a:r>
              <a:rPr lang="en-US"/>
              <a:t> Embrace the Role of Mediator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/>
              <a:t> </a:t>
            </a:r>
            <a:r>
              <a:rPr lang="en-US" b="1"/>
              <a:t>Use Caucus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9889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85FA91-C231-1223-76DE-62738DB382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CD6BB-C771-9792-606A-B07BBD72E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Support Emotions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8255E6-0103-557C-2922-3CAEAF64BB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383540" lvl="1">
              <a:buFont typeface="Wingdings" panose="05000000000000000000" pitchFamily="2" charset="2"/>
              <a:buChar char="v"/>
            </a:pPr>
            <a:r>
              <a:rPr lang="en-US"/>
              <a:t> Embrace the Role of Mediator</a:t>
            </a:r>
          </a:p>
          <a:p>
            <a:pPr marL="383540" lvl="1">
              <a:buFont typeface="Wingdings" panose="05000000000000000000" pitchFamily="2" charset="2"/>
              <a:buChar char="v"/>
            </a:pPr>
            <a:r>
              <a:rPr lang="en-US"/>
              <a:t> Use Caucus</a:t>
            </a:r>
            <a:endParaRPr lang="en-US"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v"/>
            </a:pPr>
            <a:r>
              <a:rPr lang="en-US"/>
              <a:t> </a:t>
            </a:r>
            <a:r>
              <a:rPr lang="en-US" b="1"/>
              <a:t>Listen to Everything</a:t>
            </a:r>
            <a:endParaRPr lang="en-US" b="1">
              <a:ea typeface="Calibri"/>
              <a:cs typeface="Calibri"/>
            </a:endParaRP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69529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b903174-bb1c-4609-9d70-465268ead536">
      <Terms xmlns="http://schemas.microsoft.com/office/infopath/2007/PartnerControls"/>
    </lcf76f155ced4ddcb4097134ff3c332f>
    <TaxCatchAll xmlns="d0cbbd92-a969-402e-8621-447322a1118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E45D93EE09FE48B755B103E8699EE0" ma:contentTypeVersion="20" ma:contentTypeDescription="Create a new document." ma:contentTypeScope="" ma:versionID="805ba7d55169f0f14b383f020274b321">
  <xsd:schema xmlns:xsd="http://www.w3.org/2001/XMLSchema" xmlns:xs="http://www.w3.org/2001/XMLSchema" xmlns:p="http://schemas.microsoft.com/office/2006/metadata/properties" xmlns:ns2="db903174-bb1c-4609-9d70-465268ead536" xmlns:ns3="d0cbbd92-a969-402e-8621-447322a11182" targetNamespace="http://schemas.microsoft.com/office/2006/metadata/properties" ma:root="true" ma:fieldsID="38c128f37e5add975387cf726827ace0" ns2:_="" ns3:_="">
    <xsd:import namespace="db903174-bb1c-4609-9d70-465268ead536"/>
    <xsd:import namespace="d0cbbd92-a969-402e-8621-447322a1118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903174-bb1c-4609-9d70-465268ead5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c01aec00-7e9a-46c6-9b57-74fbf105366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cbbd92-a969-402e-8621-447322a11182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948b6dc5-7623-4a1d-a01d-748b8cf9f295}" ma:internalName="TaxCatchAll" ma:showField="CatchAllData" ma:web="d0cbbd92-a969-402e-8621-447322a111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7828F2-06CE-47FF-B886-A5BDE334E17A}">
  <ds:schemaRefs>
    <ds:schemaRef ds:uri="d0cbbd92-a969-402e-8621-447322a11182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EA404A8-DFE8-423B-9BE7-249F6A4D697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250B685-26AD-4465-A0CB-A058FA4B1D53}"/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Application>Microsoft Office PowerPoint</Application>
  <PresentationFormat>Widescreen</PresentationFormat>
  <Slides>33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Retrospect</vt:lpstr>
      <vt:lpstr>Advanced Mediation Techniques:  Bridging the Gap Between Parents and School Districts</vt:lpstr>
      <vt:lpstr>Who is Here Today?</vt:lpstr>
      <vt:lpstr>Learning Objectives</vt:lpstr>
      <vt:lpstr>Focus</vt:lpstr>
      <vt:lpstr>Support Emotions</vt:lpstr>
      <vt:lpstr>Support Emotions</vt:lpstr>
      <vt:lpstr>Support Emotions</vt:lpstr>
      <vt:lpstr>Support Emotions</vt:lpstr>
      <vt:lpstr>Support Emotions</vt:lpstr>
      <vt:lpstr>Support Emotions</vt:lpstr>
      <vt:lpstr>Support Emotions</vt:lpstr>
      <vt:lpstr>Support Emotions</vt:lpstr>
      <vt:lpstr>Take Break</vt:lpstr>
      <vt:lpstr>Balance Power Dynamics</vt:lpstr>
      <vt:lpstr>Balance Power Dynamics</vt:lpstr>
      <vt:lpstr>Balance Power Dynamics</vt:lpstr>
      <vt:lpstr>Balance Power Dynamics</vt:lpstr>
      <vt:lpstr>Balance Power Dynamics</vt:lpstr>
      <vt:lpstr>Balance Power Dynamics</vt:lpstr>
      <vt:lpstr>Balance Power Dynamics</vt:lpstr>
      <vt:lpstr>Take Break</vt:lpstr>
      <vt:lpstr>Overcome Impasse</vt:lpstr>
      <vt:lpstr>Overcome Impasse</vt:lpstr>
      <vt:lpstr>Overcome Impasse</vt:lpstr>
      <vt:lpstr>Overcome Impasse</vt:lpstr>
      <vt:lpstr>Overcome Impasse</vt:lpstr>
      <vt:lpstr>Overcome Impasse</vt:lpstr>
      <vt:lpstr>Overcome Impasse</vt:lpstr>
      <vt:lpstr>Overcome Impasse</vt:lpstr>
      <vt:lpstr>Overcome Impasse</vt:lpstr>
      <vt:lpstr>Skills to Take with You</vt:lpstr>
      <vt:lpstr>      </vt:lpstr>
      <vt:lpstr>Contact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Melanie Reese</dc:creator>
  <cp:revision>2</cp:revision>
  <dcterms:created xsi:type="dcterms:W3CDTF">2025-04-28T16:03:12Z</dcterms:created>
  <dcterms:modified xsi:type="dcterms:W3CDTF">2025-09-30T13:26:20Z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0x01010090E45D93EE09FE48B755B103E8699EE0</vt:lpwstr>
  </property>
</Properties>
</file>